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Tribeca" charset="1" panose="00000400000000000000"/>
      <p:regular r:id="rId32"/>
    </p:embeddedFont>
    <p:embeddedFont>
      <p:font typeface="Glacial Indifference 1" charset="1" panose="00000800000000000000"/>
      <p:regular r:id="rId33"/>
    </p:embeddedFont>
    <p:embeddedFont>
      <p:font typeface="Glacial Indifference 2 Bold" charset="1" panose="00000800000000000000"/>
      <p:regular r:id="rId34"/>
    </p:embeddedFont>
    <p:embeddedFont>
      <p:font typeface="Glacial Indifference 2" charset="1" panose="00000000000000000000"/>
      <p:regular r:id="rId35"/>
    </p:embeddedFont>
    <p:embeddedFont>
      <p:font typeface="Glacial Indifference 2 Italics" charset="1" panose="00000000000000000000"/>
      <p:regular r:id="rId36"/>
    </p:embeddedFont>
    <p:embeddedFont>
      <p:font typeface="Amatic SC Bold" charset="1" panose="00000800000000000000"/>
      <p:regular r:id="rId40"/>
    </p:embeddedFont>
    <p:embeddedFont>
      <p:font typeface="Amatic SC" charset="1" panose="00000500000000000000"/>
      <p:regular r:id="rId55"/>
    </p:embeddedFont>
    <p:embeddedFont>
      <p:font typeface="Glacial Indifference 3" charset="1" panose="0000000000000000000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notesMasters/notesMaster1.xml" Type="http://schemas.openxmlformats.org/officeDocument/2006/relationships/notesMaster"/><Relationship Id="rId38" Target="theme/theme2.xml" Type="http://schemas.openxmlformats.org/officeDocument/2006/relationships/theme"/><Relationship Id="rId39" Target="notesSlides/notesSlide1.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notesSlides/notesSlide2.xml" Type="http://schemas.openxmlformats.org/officeDocument/2006/relationships/notesSlide"/><Relationship Id="rId42" Target="notesSlides/notesSlide3.xml" Type="http://schemas.openxmlformats.org/officeDocument/2006/relationships/notesSlide"/><Relationship Id="rId43" Target="notesSlides/notesSlide4.xml" Type="http://schemas.openxmlformats.org/officeDocument/2006/relationships/notesSlide"/><Relationship Id="rId44" Target="notesSlides/notesSlide5.xml" Type="http://schemas.openxmlformats.org/officeDocument/2006/relationships/notesSlide"/><Relationship Id="rId45" Target="notesSlides/notesSlide6.xml" Type="http://schemas.openxmlformats.org/officeDocument/2006/relationships/notesSlide"/><Relationship Id="rId46" Target="notesSlides/notesSlide7.xml" Type="http://schemas.openxmlformats.org/officeDocument/2006/relationships/notesSlide"/><Relationship Id="rId47" Target="notesSlides/notesSlide8.xml" Type="http://schemas.openxmlformats.org/officeDocument/2006/relationships/notesSlide"/><Relationship Id="rId48" Target="notesSlides/notesSlide9.xml" Type="http://schemas.openxmlformats.org/officeDocument/2006/relationships/notesSlide"/><Relationship Id="rId49" Target="notesSlides/notesSlide10.xml" Type="http://schemas.openxmlformats.org/officeDocument/2006/relationships/notesSlide"/><Relationship Id="rId5" Target="tableStyles.xml" Type="http://schemas.openxmlformats.org/officeDocument/2006/relationships/tableStyles"/><Relationship Id="rId50" Target="notesSlides/notesSlide11.xml" Type="http://schemas.openxmlformats.org/officeDocument/2006/relationships/notesSlide"/><Relationship Id="rId51" Target="notesSlides/notesSlide12.xml" Type="http://schemas.openxmlformats.org/officeDocument/2006/relationships/notesSlide"/><Relationship Id="rId52" Target="notesSlides/notesSlide13.xml" Type="http://schemas.openxmlformats.org/officeDocument/2006/relationships/notesSlide"/><Relationship Id="rId53" Target="notesSlides/notesSlide14.xml" Type="http://schemas.openxmlformats.org/officeDocument/2006/relationships/notesSlide"/><Relationship Id="rId54" Target="notesSlides/notesSlide15.xml" Type="http://schemas.openxmlformats.org/officeDocument/2006/relationships/notesSlide"/><Relationship Id="rId55" Target="fonts/font55.fntdata" Type="http://schemas.openxmlformats.org/officeDocument/2006/relationships/font"/><Relationship Id="rId56" Target="notesSlides/notesSlide16.xml" Type="http://schemas.openxmlformats.org/officeDocument/2006/relationships/notesSlide"/><Relationship Id="rId57" Target="notesSlides/notesSlide17.xml" Type="http://schemas.openxmlformats.org/officeDocument/2006/relationships/notesSlide"/><Relationship Id="rId58" Target="notesSlides/notesSlide18.xml" Type="http://schemas.openxmlformats.org/officeDocument/2006/relationships/notesSlide"/><Relationship Id="rId59" Target="notesSlides/notesSlide19.xml" Type="http://schemas.openxmlformats.org/officeDocument/2006/relationships/notesSlide"/><Relationship Id="rId6" Target="slides/slide1.xml" Type="http://schemas.openxmlformats.org/officeDocument/2006/relationships/slide"/><Relationship Id="rId60" Target="notesSlides/notesSlide20.xml" Type="http://schemas.openxmlformats.org/officeDocument/2006/relationships/notesSlide"/><Relationship Id="rId61" Target="notesSlides/notesSlide21.xml" Type="http://schemas.openxmlformats.org/officeDocument/2006/relationships/notesSlide"/><Relationship Id="rId62" Target="fonts/font62.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Opened Gorongosa in 2019, first process using empathy work</a:t>
            </a:r>
          </a:p>
          <a:p>
            <a:r>
              <a:rPr lang="en-US"/>
              <a:t>•	Wanted to deepen connection and integrate more completely</a:t>
            </a:r>
          </a:p>
          <a:p>
            <a:r>
              <a:rPr lang="en-US"/>
              <a:t>•	Began master plan in February 2020, finalized in June 2021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moon gates, overhead passages</a:t>
            </a:r>
          </a:p>
          <a:p>
            <a:r>
              <a:rPr lang="en-US"/>
              <a:t>	Immersive experience- feel surrounded by pandas</a:t>
            </a:r>
          </a:p>
          <a:p>
            <a:r>
              <a:rPr lang="en-US"/>
              <a:t>	Climbing opportunity- for the pandas and nature play opportunities for guests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open air indoor dayroom, encounter space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Natural trees in exhibit, trees to climb, more climbing to be installed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in quarantine, still opportunities for climbing, more installed after quarantine</a:t>
            </a:r>
          </a:p>
          <a:p>
            <a:r>
              <a:rPr lang="en-US"/>
              <a:t>	Lots of flexibility inside</a:t>
            </a:r>
          </a:p>
          <a:p>
            <a:r>
              <a:rPr lang="en-US"/>
              <a:t>	We will house both species of red pandas (Styans and Fulgens), currently housing porcupine and soon sloth as well during construction</a:t>
            </a:r>
          </a:p>
          <a:p>
            <a:r>
              <a:rPr lang="en-US"/>
              <a:t>	Will be able to house cubs and serve as home for pandas with special needs potentially</a:t>
            </a:r>
          </a:p>
          <a:p>
            <a:r>
              <a:rPr lang="en-US"/>
              <a:t/>
            </a:r>
          </a:p>
          <a:p>
            <a:r>
              <a:rPr lang="en-US"/>
              <a:t>What's next?</a:t>
            </a:r>
          </a:p>
          <a:p>
            <a:r>
              <a:rPr lang="en-US"/>
              <a:t>o	Finishing construction and installation</a:t>
            </a:r>
          </a:p>
          <a:p>
            <a:r>
              <a:rPr lang="en-US"/>
              <a:t>o	Keepers will add in empathy components</a:t>
            </a:r>
          </a:p>
          <a:p>
            <a:r>
              <a:rPr lang="en-US"/>
              <a:t>o	Opening May 14</a:t>
            </a:r>
          </a:p>
          <a:p>
            <a:r>
              <a:rPr lang="en-US"/>
              <a:t>o	Summer- evaluating (follow up survey to initial baseline survey completed at original exhibit in 2022)</a:t>
            </a:r>
          </a:p>
          <a:p>
            <a:r>
              <a:rPr lang="en-US"/>
              <a:t/>
            </a:r>
          </a:p>
          <a:p>
            <a:r>
              <a:rPr lang="en-US"/>
              <a:t>Advice?</a:t>
            </a:r>
          </a:p>
          <a:p>
            <a:r>
              <a:rPr lang="en-US"/>
              <a:t>o	Have an empathy point person to provide input periodically throughout- provides good continuity and they can keep a bigger picture focus- build it in as a touch point in every big meeting/major milestone. </a:t>
            </a:r>
          </a:p>
          <a:p>
            <a:r>
              <a:rPr lang="en-US"/>
              <a:t>o	Have a range of empathy projects you can do- if you had unlimited funding, and then a menu of priorities (taking into account AZA exhibit requirements and recommendations). </a:t>
            </a:r>
          </a:p>
          <a:p>
            <a:r>
              <a:rPr lang="en-US"/>
              <a:t>o	Good to have both interpretative and construction empathy related work in tandem. </a:t>
            </a:r>
          </a:p>
          <a:p>
            <a:r>
              <a:rPr lang="en-US"/>
              <a:t>o	We are still in the world of construction delays- contractor staffing/availability, pricing, unexpected infrastructure needs, tariffs, etc. </a:t>
            </a:r>
          </a:p>
          <a:p>
            <a:r>
              <a:rPr lang="en-US"/>
              <a:t>o	Using the same contractor familiar with empathy work (GLMV) was very helpful- but they brought in a lot of new staff on this part and not all were as familiar.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Hello!</a:t>
            </a:r>
          </a:p>
          <a:p>
            <a:r>
              <a:rPr lang="en-US"/>
              <a:t/>
            </a:r>
          </a:p>
          <a:p>
            <a:r>
              <a:rPr lang="en-US"/>
              <a:t>We are going to transition to our second project: Empathy based interpretation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part of the work from a grant through the Advancing Empathy Grant Program,  this project fosters guests’ empathy for wildlife through the production of signs and perspective-taking opportunities at the new red panda exhibit, giraffe encounter, and conservation plaza. This project also developed the interpretative and theming plan for the new education campus and renovated Small Animal Kingdom. </a:t>
            </a:r>
          </a:p>
          <a:p>
            <a:r>
              <a:rPr lang="en-US"/>
              <a:t/>
            </a:r>
          </a:p>
          <a:p>
            <a:r>
              <a:rPr lang="en-US"/>
              <a:t>These were both part of our bigger work on our most recent master plan, with specific focus on our heart of the zoo campaign. These projects are surrounding animal habitats, experiences, and opportunities that are key to our mission and popular within our community. It is important to us to move them forward and we are grateful for the support to do so.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Important for us to highlight various aspects of empathy within the exhibits. As you saw with Rachel's presentation, these are very intentionally designed spaces. Some of these features might be obviously noticeable to all, but we also wanted to highlight some of the more unique ones guests might not notice. This also allowed us to highlight the high level of care we provide for our animals. </a:t>
            </a:r>
          </a:p>
          <a:p>
            <a:r>
              <a:rPr lang="en-US"/>
              <a:t/>
            </a:r>
          </a:p>
          <a:p>
            <a:r>
              <a:rPr lang="en-US"/>
              <a:t>Great opportunity to showcase a conservation partner </a:t>
            </a:r>
          </a:p>
          <a:p>
            <a:r>
              <a:rPr lang="en-US"/>
              <a:t/>
            </a:r>
          </a:p>
          <a:p>
            <a:r>
              <a:rPr lang="en-US"/>
              <a:t>Changing how we do species info signs. Also added biography signs for some of the pandas- will be adding more when more pandas join and we find out more about their personalities and names.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been doing the giraffe encounter for over a decade but as a space that was not guest or giraffe friendly. </a:t>
            </a:r>
          </a:p>
          <a:p>
            <a:r>
              <a:rPr lang="en-US"/>
              <a:t/>
            </a:r>
          </a:p>
          <a:p>
            <a:r>
              <a:rPr lang="en-US"/>
              <a:t>Creating a much more immersive experience for all</a:t>
            </a:r>
          </a:p>
          <a:p>
            <a:r>
              <a:rPr lang="en-US"/>
              <a:t/>
            </a:r>
          </a:p>
          <a:p>
            <a:r>
              <a:rPr lang="en-US"/>
              <a:t>New signage and biofact for the station </a:t>
            </a:r>
          </a:p>
          <a:p>
            <a:r>
              <a:rPr lang="en-US"/>
              <a:t/>
            </a:r>
          </a:p>
          <a:p>
            <a:r>
              <a:rPr lang="en-US"/>
              <a:t>Moved our popular giraffe slide over to the giraffe area- this allowed us to really lean into the theming, especially with the renovation of the cafe.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Quickly recognized audiences would differ quite a bit between the spaces as one was more private than the other </a:t>
            </a:r>
          </a:p>
          <a:p>
            <a:r>
              <a:rPr lang="en-US"/>
              <a:t>Still wanted to have a cohesive feel between the spaces, as well as the whole zoo</a:t>
            </a:r>
          </a:p>
          <a:p>
            <a:r>
              <a:rPr lang="en-US"/>
              <a:t/>
            </a:r>
          </a:p>
          <a:p>
            <a:r>
              <a:rPr lang="en-US"/>
              <a:t>Approached wanting to incorporate emapthy- utilized the many tools we have shared, with the basics being the emapthy bridge- how do we introduce animals to our guests</a:t>
            </a:r>
          </a:p>
          <a:p>
            <a:r>
              <a:rPr lang="en-US"/>
              <a:t/>
            </a:r>
          </a:p>
          <a:p>
            <a:r>
              <a:rPr lang="en-US"/>
              <a:t>Purpose:</a:t>
            </a:r>
          </a:p>
          <a:p>
            <a:r>
              <a:rPr lang="en-US"/>
              <a:t>- Education: Equip students to see themselves in the role of a conservationist. Build pride in the role of education in conservation. Facilitate connection and empathy for animals. </a:t>
            </a:r>
          </a:p>
          <a:p>
            <a:r>
              <a:rPr lang="en-US"/>
              <a:t>- Establishing strategies to hit empathy goals across new projects such as using personal stories, drawing connections between individuals and their species, highlight animal wellbeing preferences.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note about the poop sign. It was specifically written because keepers had shared during guest engagement training last year that people looked down on "scooping poop" and that their jobs have been described as "glorified poop scooping" So this was meant to help a bit with empathy for staff, so that guests might have a bit more appreciation for this specific act.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Identified constructions projects in 3 phases, looking at what is most critical for animals and guests and also what makes sense as a puzzle (phases)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sure if you want to mention bringing in Cheryl for evaluation of Red Panda?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Task force! Utilizing lessons learned from the production of the red panda signage and how important it was to get feedback from various departments, we created a task force to assist in reviewing the interpretive plan for the Small Animal Kingdom and education building. This allowed multiple staff voices to be heard and created productive conversations about the messaging we will use going forward, ensuring consistency and intentionality behind every sign. We intend to use the task force model for every plan moving forward. </a:t>
            </a:r>
          </a:p>
          <a:p>
            <a:r>
              <a:rPr lang="en-US"/>
              <a:t/>
            </a:r>
          </a:p>
          <a:p>
            <a:r>
              <a:rPr lang="en-US"/>
              <a:t>We had several changes and updates along the way. Starting earlier in the process meant more opportunities for brainstorming, but also greater likelihood of going from plan A to plan F</a:t>
            </a:r>
          </a:p>
          <a:p>
            <a:r>
              <a:rPr lang="en-US"/>
              <a:t/>
            </a:r>
          </a:p>
          <a:p>
            <a:r>
              <a:rPr lang="en-US"/>
              <a:t>Consistency of language is important, but be prepared for it to take some time to figure out what works best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Advancing Empathy Grant Program Tier 1 grant-concept designs- First stage of process was concept designs-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use empathy components on high level, and begin to pull data and research (visitor surveys, animal studies, AWARE/GLMV partnership)</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the same time did a theming plan- the signage and experiences to pull in empathy (part of our 2022 Advancing Empathy Grant Program Tier 2 grant)</a:t>
            </a:r>
          </a:p>
          <a:p>
            <a:r>
              <a:rPr lang="en-US"/>
              <a:t>•	2022 Advancing Empathy Grant Program Tier 2 grant- Next stage was development drawings and construction documents- May- January 2024 (delayed waiting for available engineers)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Advancing Empathy Grant Program  grant-Project objectives</a:t>
            </a:r>
          </a:p>
          <a:p>
            <a:r>
              <a:rPr lang="en-US"/>
              <a:t>o	Objective #1:In 2024, construct the new red panda exhibit with features to foster guests’ empathy for wildlife</a:t>
            </a:r>
          </a:p>
          <a:p>
            <a:r>
              <a:rPr lang="en-US"/>
              <a:t>•	Project activities typical for a construction project (don’t need to detail)</a:t>
            </a:r>
          </a:p>
          <a:p>
            <a:r>
              <a:rPr lang="en-US"/>
              <a:t>o	Apply for building permits</a:t>
            </a:r>
          </a:p>
          <a:p>
            <a:r>
              <a:rPr lang="en-US"/>
              <a:t>o	Hold regular meetings with the general contractor, CM Company, Boise-based erstad Architects, GLMV/Tessere, and Zoo Boise leadership to answer questions and ensure meeting deadlines</a:t>
            </a:r>
          </a:p>
          <a:p>
            <a:r>
              <a:rPr lang="en-US"/>
              <a:t>o	Mobilize CM company’s materials and supplies</a:t>
            </a:r>
          </a:p>
          <a:p>
            <a:r>
              <a:rPr lang="en-US"/>
              <a:t>o	Break ground and begin construction in spring 2024</a:t>
            </a:r>
          </a:p>
          <a:p>
            <a:r>
              <a:rPr lang="en-US"/>
              <a:t>	May 2024</a:t>
            </a:r>
          </a:p>
          <a:p>
            <a:r>
              <a:rPr lang="en-US"/>
              <a:t>o	General contractor will construct the new red panda exhibit</a:t>
            </a:r>
          </a:p>
          <a:p>
            <a:r>
              <a:rPr lang="en-US"/>
              <a:t>o	Plan exhibit opening activities</a:t>
            </a:r>
          </a:p>
          <a:p>
            <a:r>
              <a:rPr lang="en-US"/>
              <a:t>o	Hold exhibit opening</a:t>
            </a:r>
          </a:p>
          <a:p>
            <a:r>
              <a:rPr lang="en-US"/>
              <a:t>o	Share process</a:t>
            </a:r>
          </a:p>
          <a:p>
            <a:r>
              <a:rPr lang="en-US"/>
              <a:t>o	Plan for evaluation after opening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As we built, continually tried to tie back to empathy reports done earlier- yards and keeper practices, based on what we learned from AWARE study. While this grant focuses on red panda, we are applying these concepts to the other exhibits and buildings in this project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One of the key recommendations- “opportunities to increase time spent at the red panda habitat and to increase favorability of visitor perceptions of red panda welfare”</a:t>
            </a:r>
          </a:p>
          <a:p>
            <a:r>
              <a:rPr lang="en-US"/>
              <a:t>o	Slide of site plan- to increase time spent, 3 different yards, loop path, theming and signage</a:t>
            </a:r>
          </a:p>
          <a:p>
            <a:r>
              <a:rPr lang="en-US"/>
              <a:t>	Diverse microclimates in each of the 3 yards due to sun exposure and shade opportunities</a:t>
            </a:r>
          </a:p>
          <a:p>
            <a:r>
              <a:rPr lang="en-US"/>
              <a:t>	Diversity of yards and indoor dayroom will allow for many options for shifting/enrichment</a:t>
            </a:r>
          </a:p>
          <a:p>
            <a:r>
              <a:rPr lang="en-US"/>
              <a:t>	Yards are 1,000, 1,100, and 1,300 square feet. One yard has 100 square feet of indoor holding.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Construction slides- world class red panda facility, been hosting visits and calls from many other zoos (as recently as April 25)</a:t>
            </a:r>
          </a:p>
          <a:p>
            <a:r>
              <a:rPr lang="en-US"/>
              <a:t>o	Slide- red panda building with walls-very large space for red pandas, we build above AZA standards so we can be ahead of the curve and provide flexibility- 1,750 feet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0.jpeg" Type="http://schemas.openxmlformats.org/officeDocument/2006/relationships/image"/><Relationship Id="rId4" Target="../media/image2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2.jpeg" Type="http://schemas.openxmlformats.org/officeDocument/2006/relationships/image"/><Relationship Id="rId4" Target="../media/image2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4.jpeg" Type="http://schemas.openxmlformats.org/officeDocument/2006/relationships/image"/><Relationship Id="rId4" Target="../media/image2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4.png" Type="http://schemas.openxmlformats.org/officeDocument/2006/relationships/image"/><Relationship Id="rId8" Target="../media/image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2" Target="../notesSlides/notesSlide16.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 Id="rId8" Target="../media/image3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 Id="rId9" Target="../media/image3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4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0.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2.jpeg" Type="http://schemas.openxmlformats.org/officeDocument/2006/relationships/image"/><Relationship Id="rId4"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7.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13912" y="7993976"/>
            <a:ext cx="3495531" cy="1655778"/>
          </a:xfrm>
          <a:custGeom>
            <a:avLst/>
            <a:gdLst/>
            <a:ahLst/>
            <a:cxnLst/>
            <a:rect r="r" b="b" t="t" l="l"/>
            <a:pathLst>
              <a:path h="1655778" w="3495531">
                <a:moveTo>
                  <a:pt x="0" y="0"/>
                </a:moveTo>
                <a:lnTo>
                  <a:pt x="3495531" y="0"/>
                </a:lnTo>
                <a:lnTo>
                  <a:pt x="3495531" y="1655778"/>
                </a:lnTo>
                <a:lnTo>
                  <a:pt x="0" y="1655778"/>
                </a:lnTo>
                <a:lnTo>
                  <a:pt x="0" y="0"/>
                </a:lnTo>
                <a:close/>
              </a:path>
            </a:pathLst>
          </a:custGeom>
          <a:blipFill>
            <a:blip r:embed="rId2"/>
            <a:stretch>
              <a:fillRect l="0" t="0" r="0" b="0"/>
            </a:stretch>
          </a:blipFill>
        </p:spPr>
      </p:sp>
      <p:sp>
        <p:nvSpPr>
          <p:cNvPr name="Freeform 3" id="3"/>
          <p:cNvSpPr/>
          <p:nvPr/>
        </p:nvSpPr>
        <p:spPr>
          <a:xfrm flipH="true" flipV="false" rot="-5538641">
            <a:off x="-4938711" y="3210263"/>
            <a:ext cx="11934822" cy="3132891"/>
          </a:xfrm>
          <a:custGeom>
            <a:avLst/>
            <a:gdLst/>
            <a:ahLst/>
            <a:cxnLst/>
            <a:rect r="r" b="b" t="t" l="l"/>
            <a:pathLst>
              <a:path h="3132891" w="11934822">
                <a:moveTo>
                  <a:pt x="11934822" y="0"/>
                </a:moveTo>
                <a:lnTo>
                  <a:pt x="0" y="0"/>
                </a:lnTo>
                <a:lnTo>
                  <a:pt x="0" y="3132891"/>
                </a:lnTo>
                <a:lnTo>
                  <a:pt x="11934822" y="3132891"/>
                </a:lnTo>
                <a:lnTo>
                  <a:pt x="1193482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18138" y="9597546"/>
            <a:ext cx="1343705" cy="412884"/>
          </a:xfrm>
          <a:custGeom>
            <a:avLst/>
            <a:gdLst/>
            <a:ahLst/>
            <a:cxnLst/>
            <a:rect r="r" b="b" t="t" l="l"/>
            <a:pathLst>
              <a:path h="412884" w="1343705">
                <a:moveTo>
                  <a:pt x="0" y="0"/>
                </a:moveTo>
                <a:lnTo>
                  <a:pt x="1343705" y="0"/>
                </a:lnTo>
                <a:lnTo>
                  <a:pt x="1343705" y="412884"/>
                </a:lnTo>
                <a:lnTo>
                  <a:pt x="0" y="412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834467" y="-17624"/>
            <a:ext cx="14901698" cy="8011600"/>
          </a:xfrm>
          <a:prstGeom prst="rect">
            <a:avLst/>
          </a:prstGeom>
        </p:spPr>
        <p:txBody>
          <a:bodyPr anchor="t" rtlCol="false" tIns="0" lIns="0" bIns="0" rIns="0">
            <a:spAutoFit/>
          </a:bodyPr>
          <a:lstStyle/>
          <a:p>
            <a:pPr algn="l">
              <a:lnSpc>
                <a:spcPts val="13363"/>
              </a:lnSpc>
            </a:pPr>
            <a:r>
              <a:rPr lang="en-US" sz="8300">
                <a:solidFill>
                  <a:srgbClr val="000000"/>
                </a:solidFill>
                <a:latin typeface="Tribeca"/>
                <a:ea typeface="Tribeca"/>
                <a:cs typeface="Tribeca"/>
                <a:sym typeface="Tribeca"/>
              </a:rPr>
              <a:t>Fostering empathy through exhibit design and interpretation</a:t>
            </a:r>
          </a:p>
          <a:p>
            <a:pPr algn="l">
              <a:lnSpc>
                <a:spcPts val="9659"/>
              </a:lnSpc>
            </a:pPr>
            <a:r>
              <a:rPr lang="en-US" sz="6899">
                <a:solidFill>
                  <a:srgbClr val="000000"/>
                </a:solidFill>
                <a:latin typeface="Glacial Indifference 1"/>
                <a:ea typeface="Glacial Indifference 1"/>
                <a:cs typeface="Glacial Indifference 1"/>
                <a:sym typeface="Glacial Indifference 1"/>
              </a:rPr>
              <a:t>  </a:t>
            </a:r>
          </a:p>
        </p:txBody>
      </p:sp>
      <p:sp>
        <p:nvSpPr>
          <p:cNvPr name="TextBox 6" id="6"/>
          <p:cNvSpPr txBox="true"/>
          <p:nvPr/>
        </p:nvSpPr>
        <p:spPr>
          <a:xfrm rot="0">
            <a:off x="2834467" y="7394245"/>
            <a:ext cx="9955980" cy="2044384"/>
          </a:xfrm>
          <a:prstGeom prst="rect">
            <a:avLst/>
          </a:prstGeom>
        </p:spPr>
        <p:txBody>
          <a:bodyPr anchor="t" rtlCol="false" tIns="0" lIns="0" bIns="0" rIns="0">
            <a:spAutoFit/>
          </a:bodyPr>
          <a:lstStyle/>
          <a:p>
            <a:pPr algn="just">
              <a:lnSpc>
                <a:spcPts val="5442"/>
              </a:lnSpc>
              <a:spcBef>
                <a:spcPct val="0"/>
              </a:spcBef>
            </a:pPr>
          </a:p>
          <a:p>
            <a:pPr algn="just">
              <a:lnSpc>
                <a:spcPts val="5442"/>
              </a:lnSpc>
              <a:spcBef>
                <a:spcPct val="0"/>
              </a:spcBef>
            </a:pPr>
            <a:r>
              <a:rPr lang="en-US" b="true" sz="3887">
                <a:solidFill>
                  <a:srgbClr val="000000"/>
                </a:solidFill>
                <a:latin typeface="Glacial Indifference 2 Bold"/>
                <a:ea typeface="Glacial Indifference 2 Bold"/>
                <a:cs typeface="Glacial Indifference 2 Bold"/>
                <a:sym typeface="Glacial Indifference 2 Bold"/>
              </a:rPr>
              <a:t>Tierney Ball</a:t>
            </a:r>
            <a:r>
              <a:rPr lang="en-US" sz="3887">
                <a:solidFill>
                  <a:srgbClr val="000000"/>
                </a:solidFill>
                <a:latin typeface="Glacial Indifference 2"/>
                <a:ea typeface="Glacial Indifference 2"/>
                <a:cs typeface="Glacial Indifference 2"/>
                <a:sym typeface="Glacial Indifference 2"/>
              </a:rPr>
              <a:t>, </a:t>
            </a:r>
            <a:r>
              <a:rPr lang="en-US" sz="3887" i="true">
                <a:solidFill>
                  <a:srgbClr val="000000"/>
                </a:solidFill>
                <a:latin typeface="Glacial Indifference 2 Italics"/>
                <a:ea typeface="Glacial Indifference 2 Italics"/>
                <a:cs typeface="Glacial Indifference 2 Italics"/>
                <a:sym typeface="Glacial Indifference 2 Italics"/>
              </a:rPr>
              <a:t>Director of Education</a:t>
            </a:r>
          </a:p>
          <a:p>
            <a:pPr algn="just">
              <a:lnSpc>
                <a:spcPts val="5442"/>
              </a:lnSpc>
              <a:spcBef>
                <a:spcPct val="0"/>
              </a:spcBef>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321531" y="409170"/>
            <a:ext cx="9124681" cy="9877830"/>
          </a:xfrm>
          <a:custGeom>
            <a:avLst/>
            <a:gdLst/>
            <a:ahLst/>
            <a:cxnLst/>
            <a:rect r="r" b="b" t="t" l="l"/>
            <a:pathLst>
              <a:path h="9877830" w="9124681">
                <a:moveTo>
                  <a:pt x="0" y="0"/>
                </a:moveTo>
                <a:lnTo>
                  <a:pt x="9124681" y="0"/>
                </a:lnTo>
                <a:lnTo>
                  <a:pt x="9124681" y="9877830"/>
                </a:lnTo>
                <a:lnTo>
                  <a:pt x="0" y="9877830"/>
                </a:lnTo>
                <a:lnTo>
                  <a:pt x="0" y="0"/>
                </a:lnTo>
                <a:close/>
              </a:path>
            </a:pathLst>
          </a:custGeom>
          <a:blipFill>
            <a:blip r:embed="rId3"/>
            <a:stretch>
              <a:fillRect l="-231" t="-268" r="-244" b="-244"/>
            </a:stretch>
          </a:blipFill>
        </p:spPr>
      </p:sp>
      <p:grpSp>
        <p:nvGrpSpPr>
          <p:cNvPr name="Group 3" id="3"/>
          <p:cNvGrpSpPr>
            <a:grpSpLocks noChangeAspect="true"/>
          </p:cNvGrpSpPr>
          <p:nvPr/>
        </p:nvGrpSpPr>
        <p:grpSpPr>
          <a:xfrm rot="0">
            <a:off x="4975412" y="-4698"/>
            <a:ext cx="13312588" cy="331604"/>
            <a:chOff x="0" y="0"/>
            <a:chExt cx="10058400" cy="250546"/>
          </a:xfrm>
        </p:grpSpPr>
        <p:sp>
          <p:nvSpPr>
            <p:cNvPr name="Freeform 4" id="4"/>
            <p:cNvSpPr/>
            <p:nvPr/>
          </p:nvSpPr>
          <p:spPr>
            <a:xfrm flipH="false" flipV="false" rot="0">
              <a:off x="0" y="0"/>
              <a:ext cx="10058400" cy="250571"/>
            </a:xfrm>
            <a:custGeom>
              <a:avLst/>
              <a:gdLst/>
              <a:ahLst/>
              <a:cxnLst/>
              <a:rect r="r" b="b" t="t" l="l"/>
              <a:pathLst>
                <a:path h="250571" w="10058400">
                  <a:moveTo>
                    <a:pt x="0" y="250571"/>
                  </a:moveTo>
                  <a:lnTo>
                    <a:pt x="10058400" y="250571"/>
                  </a:lnTo>
                  <a:lnTo>
                    <a:pt x="10058400" y="0"/>
                  </a:lnTo>
                  <a:lnTo>
                    <a:pt x="0" y="0"/>
                  </a:lnTo>
                  <a:close/>
                </a:path>
              </a:pathLst>
            </a:custGeom>
            <a:solidFill>
              <a:srgbClr val="C1752E"/>
            </a:solid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82021" y="256817"/>
            <a:ext cx="14669217" cy="9773366"/>
          </a:xfrm>
          <a:custGeom>
            <a:avLst/>
            <a:gdLst/>
            <a:ahLst/>
            <a:cxnLst/>
            <a:rect r="r" b="b" t="t" l="l"/>
            <a:pathLst>
              <a:path h="9773366" w="14669217">
                <a:moveTo>
                  <a:pt x="0" y="0"/>
                </a:moveTo>
                <a:lnTo>
                  <a:pt x="14669216" y="0"/>
                </a:lnTo>
                <a:lnTo>
                  <a:pt x="14669216" y="9773366"/>
                </a:lnTo>
                <a:lnTo>
                  <a:pt x="0" y="9773366"/>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57006" y="418079"/>
            <a:ext cx="12441455" cy="9331092"/>
          </a:xfrm>
          <a:custGeom>
            <a:avLst/>
            <a:gdLst/>
            <a:ahLst/>
            <a:cxnLst/>
            <a:rect r="r" b="b" t="t" l="l"/>
            <a:pathLst>
              <a:path h="9331092" w="12441455">
                <a:moveTo>
                  <a:pt x="0" y="0"/>
                </a:moveTo>
                <a:lnTo>
                  <a:pt x="12441456" y="0"/>
                </a:lnTo>
                <a:lnTo>
                  <a:pt x="12441456" y="9331092"/>
                </a:lnTo>
                <a:lnTo>
                  <a:pt x="0" y="9331092"/>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32958" y="132640"/>
            <a:ext cx="7299402" cy="9732537"/>
          </a:xfrm>
          <a:custGeom>
            <a:avLst/>
            <a:gdLst/>
            <a:ahLst/>
            <a:cxnLst/>
            <a:rect r="r" b="b" t="t" l="l"/>
            <a:pathLst>
              <a:path h="9732537" w="7299402">
                <a:moveTo>
                  <a:pt x="0" y="0"/>
                </a:moveTo>
                <a:lnTo>
                  <a:pt x="7299403" y="0"/>
                </a:lnTo>
                <a:lnTo>
                  <a:pt x="7299403" y="9732536"/>
                </a:lnTo>
                <a:lnTo>
                  <a:pt x="0" y="9732536"/>
                </a:lnTo>
                <a:lnTo>
                  <a:pt x="0" y="0"/>
                </a:lnTo>
                <a:close/>
              </a:path>
            </a:pathLst>
          </a:custGeom>
          <a:blipFill>
            <a:blip r:embed="rId3"/>
            <a:stretch>
              <a:fillRect l="0" t="0" r="0" b="0"/>
            </a:stretch>
          </a:blipFill>
        </p:spPr>
      </p:sp>
      <p:sp>
        <p:nvSpPr>
          <p:cNvPr name="Freeform 3" id="3"/>
          <p:cNvSpPr/>
          <p:nvPr/>
        </p:nvSpPr>
        <p:spPr>
          <a:xfrm flipH="false" flipV="false" rot="0">
            <a:off x="9848624" y="342840"/>
            <a:ext cx="6984102" cy="9312137"/>
          </a:xfrm>
          <a:custGeom>
            <a:avLst/>
            <a:gdLst/>
            <a:ahLst/>
            <a:cxnLst/>
            <a:rect r="r" b="b" t="t" l="l"/>
            <a:pathLst>
              <a:path h="9312137" w="6984102">
                <a:moveTo>
                  <a:pt x="0" y="0"/>
                </a:moveTo>
                <a:lnTo>
                  <a:pt x="6984103" y="0"/>
                </a:lnTo>
                <a:lnTo>
                  <a:pt x="6984103" y="9312136"/>
                </a:lnTo>
                <a:lnTo>
                  <a:pt x="0" y="9312136"/>
                </a:lnTo>
                <a:lnTo>
                  <a:pt x="0" y="0"/>
                </a:lnTo>
                <a:close/>
              </a:path>
            </a:pathLst>
          </a:custGeom>
          <a:blipFill>
            <a:blip r:embed="rId4"/>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0298" y="1028700"/>
            <a:ext cx="6506375" cy="8675167"/>
          </a:xfrm>
          <a:custGeom>
            <a:avLst/>
            <a:gdLst/>
            <a:ahLst/>
            <a:cxnLst/>
            <a:rect r="r" b="b" t="t" l="l"/>
            <a:pathLst>
              <a:path h="8675167" w="6506375">
                <a:moveTo>
                  <a:pt x="0" y="0"/>
                </a:moveTo>
                <a:lnTo>
                  <a:pt x="6506375" y="0"/>
                </a:lnTo>
                <a:lnTo>
                  <a:pt x="6506375" y="8675167"/>
                </a:lnTo>
                <a:lnTo>
                  <a:pt x="0" y="8675167"/>
                </a:lnTo>
                <a:lnTo>
                  <a:pt x="0" y="0"/>
                </a:lnTo>
                <a:close/>
              </a:path>
            </a:pathLst>
          </a:custGeom>
          <a:blipFill>
            <a:blip r:embed="rId3"/>
            <a:stretch>
              <a:fillRect l="0" t="0" r="0" b="0"/>
            </a:stretch>
          </a:blipFill>
        </p:spPr>
      </p:sp>
      <p:sp>
        <p:nvSpPr>
          <p:cNvPr name="Freeform 3" id="3"/>
          <p:cNvSpPr/>
          <p:nvPr/>
        </p:nvSpPr>
        <p:spPr>
          <a:xfrm flipH="false" flipV="false" rot="0">
            <a:off x="8207574" y="1924513"/>
            <a:ext cx="8922834" cy="6692126"/>
          </a:xfrm>
          <a:custGeom>
            <a:avLst/>
            <a:gdLst/>
            <a:ahLst/>
            <a:cxnLst/>
            <a:rect r="r" b="b" t="t" l="l"/>
            <a:pathLst>
              <a:path h="6692126" w="8922834">
                <a:moveTo>
                  <a:pt x="0" y="0"/>
                </a:moveTo>
                <a:lnTo>
                  <a:pt x="8922834" y="0"/>
                </a:lnTo>
                <a:lnTo>
                  <a:pt x="8922834" y="6692125"/>
                </a:lnTo>
                <a:lnTo>
                  <a:pt x="0" y="6692125"/>
                </a:lnTo>
                <a:lnTo>
                  <a:pt x="0" y="0"/>
                </a:lnTo>
                <a:close/>
              </a:path>
            </a:pathLst>
          </a:custGeom>
          <a:blipFill>
            <a:blip r:embed="rId4"/>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00150" y="735032"/>
            <a:ext cx="6407143" cy="8542858"/>
          </a:xfrm>
          <a:custGeom>
            <a:avLst/>
            <a:gdLst/>
            <a:ahLst/>
            <a:cxnLst/>
            <a:rect r="r" b="b" t="t" l="l"/>
            <a:pathLst>
              <a:path h="8542858" w="6407143">
                <a:moveTo>
                  <a:pt x="0" y="0"/>
                </a:moveTo>
                <a:lnTo>
                  <a:pt x="6407143" y="0"/>
                </a:lnTo>
                <a:lnTo>
                  <a:pt x="6407143" y="8542858"/>
                </a:lnTo>
                <a:lnTo>
                  <a:pt x="0" y="8542858"/>
                </a:lnTo>
                <a:lnTo>
                  <a:pt x="0" y="0"/>
                </a:lnTo>
                <a:close/>
              </a:path>
            </a:pathLst>
          </a:custGeom>
          <a:blipFill>
            <a:blip r:embed="rId3"/>
            <a:stretch>
              <a:fillRect l="0" t="0" r="0" b="0"/>
            </a:stretch>
          </a:blipFill>
        </p:spPr>
      </p:sp>
      <p:sp>
        <p:nvSpPr>
          <p:cNvPr name="Freeform 3" id="3"/>
          <p:cNvSpPr/>
          <p:nvPr/>
        </p:nvSpPr>
        <p:spPr>
          <a:xfrm flipH="false" flipV="false" rot="0">
            <a:off x="9668362" y="319909"/>
            <a:ext cx="6718486" cy="8957981"/>
          </a:xfrm>
          <a:custGeom>
            <a:avLst/>
            <a:gdLst/>
            <a:ahLst/>
            <a:cxnLst/>
            <a:rect r="r" b="b" t="t" l="l"/>
            <a:pathLst>
              <a:path h="8957981" w="6718486">
                <a:moveTo>
                  <a:pt x="0" y="0"/>
                </a:moveTo>
                <a:lnTo>
                  <a:pt x="6718486" y="0"/>
                </a:lnTo>
                <a:lnTo>
                  <a:pt x="6718486" y="8957981"/>
                </a:lnTo>
                <a:lnTo>
                  <a:pt x="0" y="8957981"/>
                </a:lnTo>
                <a:lnTo>
                  <a:pt x="0" y="0"/>
                </a:lnTo>
                <a:close/>
              </a:path>
            </a:pathLst>
          </a:custGeom>
          <a:blipFill>
            <a:blip r:embed="rId4"/>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4532405" y="5695950"/>
            <a:ext cx="9697518" cy="557607"/>
          </a:xfrm>
          <a:custGeom>
            <a:avLst/>
            <a:gdLst/>
            <a:ahLst/>
            <a:cxnLst/>
            <a:rect r="r" b="b" t="t" l="l"/>
            <a:pathLst>
              <a:path h="557607" w="9697518">
                <a:moveTo>
                  <a:pt x="0" y="0"/>
                </a:moveTo>
                <a:lnTo>
                  <a:pt x="9697518" y="0"/>
                </a:lnTo>
                <a:lnTo>
                  <a:pt x="9697518" y="557607"/>
                </a:lnTo>
                <a:lnTo>
                  <a:pt x="0" y="5576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037170" y="1886051"/>
            <a:ext cx="14687988" cy="3613941"/>
          </a:xfrm>
          <a:prstGeom prst="rect">
            <a:avLst/>
          </a:prstGeom>
        </p:spPr>
        <p:txBody>
          <a:bodyPr anchor="t" rtlCol="false" tIns="0" lIns="0" bIns="0" rIns="0">
            <a:spAutoFit/>
          </a:bodyPr>
          <a:lstStyle/>
          <a:p>
            <a:pPr algn="ctr">
              <a:lnSpc>
                <a:spcPts val="14481"/>
              </a:lnSpc>
              <a:spcBef>
                <a:spcPct val="0"/>
              </a:spcBef>
            </a:pPr>
            <a:r>
              <a:rPr lang="en-US" sz="10343">
                <a:solidFill>
                  <a:srgbClr val="000000"/>
                </a:solidFill>
                <a:latin typeface="Tribeca"/>
                <a:ea typeface="Tribeca"/>
                <a:cs typeface="Tribeca"/>
                <a:sym typeface="Tribeca"/>
              </a:rPr>
              <a:t>Empathy-Based Interpretation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969236" y="63002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Project Overview</a:t>
            </a:r>
          </a:p>
        </p:txBody>
      </p:sp>
      <p:sp>
        <p:nvSpPr>
          <p:cNvPr name="TextBox 6" id="6"/>
          <p:cNvSpPr txBox="true"/>
          <p:nvPr/>
        </p:nvSpPr>
        <p:spPr>
          <a:xfrm rot="0">
            <a:off x="1969236" y="2517867"/>
            <a:ext cx="14687988" cy="7172325"/>
          </a:xfrm>
          <a:prstGeom prst="rect">
            <a:avLst/>
          </a:prstGeom>
        </p:spPr>
        <p:txBody>
          <a:bodyPr anchor="t" rtlCol="false" tIns="0" lIns="0" bIns="0" rIns="0">
            <a:spAutoFit/>
          </a:bodyPr>
          <a:lstStyle/>
          <a:p>
            <a:pPr algn="l">
              <a:lnSpc>
                <a:spcPts val="6299"/>
              </a:lnSpc>
            </a:pPr>
            <a:r>
              <a:rPr lang="en-US" sz="4500">
                <a:solidFill>
                  <a:srgbClr val="000000"/>
                </a:solidFill>
                <a:latin typeface="Glacial Indifference 2"/>
                <a:ea typeface="Glacial Indifference 2"/>
                <a:cs typeface="Glacial Indifference 2"/>
                <a:sym typeface="Glacial Indifference 2"/>
              </a:rPr>
              <a:t>Signage and Interpretive Production </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Red Panda</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Conservation Plaza </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Giraffe Public Feeding Platform and Watering Hole</a:t>
            </a:r>
          </a:p>
          <a:p>
            <a:pPr algn="l">
              <a:lnSpc>
                <a:spcPts val="6299"/>
              </a:lnSpc>
            </a:pPr>
          </a:p>
          <a:p>
            <a:pPr algn="l">
              <a:lnSpc>
                <a:spcPts val="6299"/>
              </a:lnSpc>
            </a:pPr>
            <a:r>
              <a:rPr lang="en-US" sz="4500">
                <a:solidFill>
                  <a:srgbClr val="000000"/>
                </a:solidFill>
                <a:latin typeface="Glacial Indifference 2"/>
                <a:ea typeface="Glacial Indifference 2"/>
                <a:cs typeface="Glacial Indifference 2"/>
                <a:sym typeface="Glacial Indifference 2"/>
              </a:rPr>
              <a:t>Interpretive plan creation</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Education Building</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Small Animal Kingdom </a:t>
            </a:r>
          </a:p>
          <a:p>
            <a:pPr algn="l">
              <a:lnSpc>
                <a:spcPts val="6299"/>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1007447" y="-4539782"/>
            <a:ext cx="19822130" cy="5203309"/>
          </a:xfrm>
          <a:custGeom>
            <a:avLst/>
            <a:gdLst/>
            <a:ahLst/>
            <a:cxnLst/>
            <a:rect r="r" b="b" t="t" l="l"/>
            <a:pathLst>
              <a:path h="5203309" w="19822130">
                <a:moveTo>
                  <a:pt x="19822130" y="0"/>
                </a:moveTo>
                <a:lnTo>
                  <a:pt x="0" y="0"/>
                </a:lnTo>
                <a:lnTo>
                  <a:pt x="0" y="5203309"/>
                </a:lnTo>
                <a:lnTo>
                  <a:pt x="19822130" y="5203309"/>
                </a:lnTo>
                <a:lnTo>
                  <a:pt x="1982213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true" rot="150777">
            <a:off x="-645608" y="9299388"/>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7026612" y="9899410"/>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04358" y="2089480"/>
            <a:ext cx="4634359" cy="6777856"/>
          </a:xfrm>
          <a:custGeom>
            <a:avLst/>
            <a:gdLst/>
            <a:ahLst/>
            <a:cxnLst/>
            <a:rect r="r" b="b" t="t" l="l"/>
            <a:pathLst>
              <a:path h="6777856" w="4634359">
                <a:moveTo>
                  <a:pt x="0" y="0"/>
                </a:moveTo>
                <a:lnTo>
                  <a:pt x="4634359" y="0"/>
                </a:lnTo>
                <a:lnTo>
                  <a:pt x="4634359" y="6777856"/>
                </a:lnTo>
                <a:lnTo>
                  <a:pt x="0" y="6777856"/>
                </a:lnTo>
                <a:lnTo>
                  <a:pt x="0" y="0"/>
                </a:lnTo>
                <a:close/>
              </a:path>
            </a:pathLst>
          </a:custGeom>
          <a:blipFill>
            <a:blip r:embed="rId7"/>
            <a:stretch>
              <a:fillRect l="0" t="0" r="0" b="0"/>
            </a:stretch>
          </a:blipFill>
        </p:spPr>
      </p:sp>
      <p:sp>
        <p:nvSpPr>
          <p:cNvPr name="Freeform 6" id="6"/>
          <p:cNvSpPr/>
          <p:nvPr/>
        </p:nvSpPr>
        <p:spPr>
          <a:xfrm flipH="false" flipV="false" rot="0">
            <a:off x="12020342" y="2189687"/>
            <a:ext cx="4582536" cy="6677649"/>
          </a:xfrm>
          <a:custGeom>
            <a:avLst/>
            <a:gdLst/>
            <a:ahLst/>
            <a:cxnLst/>
            <a:rect r="r" b="b" t="t" l="l"/>
            <a:pathLst>
              <a:path h="6677649" w="4582536">
                <a:moveTo>
                  <a:pt x="0" y="0"/>
                </a:moveTo>
                <a:lnTo>
                  <a:pt x="4582537" y="0"/>
                </a:lnTo>
                <a:lnTo>
                  <a:pt x="4582537" y="6677649"/>
                </a:lnTo>
                <a:lnTo>
                  <a:pt x="0" y="6677649"/>
                </a:lnTo>
                <a:lnTo>
                  <a:pt x="0" y="0"/>
                </a:lnTo>
                <a:close/>
              </a:path>
            </a:pathLst>
          </a:custGeom>
          <a:blipFill>
            <a:blip r:embed="rId8"/>
            <a:stretch>
              <a:fillRect l="0" t="0" r="0" b="0"/>
            </a:stretch>
          </a:blipFill>
        </p:spPr>
      </p:sp>
      <p:sp>
        <p:nvSpPr>
          <p:cNvPr name="Freeform 7" id="7"/>
          <p:cNvSpPr/>
          <p:nvPr/>
        </p:nvSpPr>
        <p:spPr>
          <a:xfrm flipH="false" flipV="false" rot="-5400000">
            <a:off x="5405030" y="3420004"/>
            <a:ext cx="7161652" cy="3733011"/>
          </a:xfrm>
          <a:custGeom>
            <a:avLst/>
            <a:gdLst/>
            <a:ahLst/>
            <a:cxnLst/>
            <a:rect r="r" b="b" t="t" l="l"/>
            <a:pathLst>
              <a:path h="3733011" w="7161652">
                <a:moveTo>
                  <a:pt x="0" y="0"/>
                </a:moveTo>
                <a:lnTo>
                  <a:pt x="7161652" y="0"/>
                </a:lnTo>
                <a:lnTo>
                  <a:pt x="7161652" y="3733011"/>
                </a:lnTo>
                <a:lnTo>
                  <a:pt x="0" y="3733011"/>
                </a:lnTo>
                <a:lnTo>
                  <a:pt x="0" y="0"/>
                </a:lnTo>
                <a:close/>
              </a:path>
            </a:pathLst>
          </a:custGeom>
          <a:blipFill>
            <a:blip r:embed="rId9"/>
            <a:stretch>
              <a:fillRect l="0" t="0" r="0" b="0"/>
            </a:stretch>
          </a:blipFill>
        </p:spPr>
      </p:sp>
      <p:sp>
        <p:nvSpPr>
          <p:cNvPr name="TextBox 8" id="8"/>
          <p:cNvSpPr txBox="true"/>
          <p:nvPr/>
        </p:nvSpPr>
        <p:spPr>
          <a:xfrm rot="0">
            <a:off x="1559624" y="170741"/>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Red Panda</a:t>
            </a:r>
          </a:p>
        </p:txBody>
      </p:sp>
      <p:sp>
        <p:nvSpPr>
          <p:cNvPr name="Freeform 9" id="9"/>
          <p:cNvSpPr/>
          <p:nvPr/>
        </p:nvSpPr>
        <p:spPr>
          <a:xfrm flipH="false" flipV="false" rot="0">
            <a:off x="-116821" y="8291494"/>
            <a:ext cx="1321179" cy="1801711"/>
          </a:xfrm>
          <a:custGeom>
            <a:avLst/>
            <a:gdLst/>
            <a:ahLst/>
            <a:cxnLst/>
            <a:rect r="r" b="b" t="t" l="l"/>
            <a:pathLst>
              <a:path h="1801711" w="1321179">
                <a:moveTo>
                  <a:pt x="0" y="0"/>
                </a:moveTo>
                <a:lnTo>
                  <a:pt x="1321179" y="0"/>
                </a:lnTo>
                <a:lnTo>
                  <a:pt x="1321179" y="1801711"/>
                </a:lnTo>
                <a:lnTo>
                  <a:pt x="0" y="1801711"/>
                </a:lnTo>
                <a:lnTo>
                  <a:pt x="0" y="0"/>
                </a:lnTo>
                <a:close/>
              </a:path>
            </a:pathLst>
          </a:custGeom>
          <a:blipFill>
            <a:blip r:embed="rId10"/>
            <a:stretch>
              <a:fillRect l="-303509"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28700" y="3124820"/>
            <a:ext cx="7714820" cy="5757499"/>
          </a:xfrm>
          <a:custGeom>
            <a:avLst/>
            <a:gdLst/>
            <a:ahLst/>
            <a:cxnLst/>
            <a:rect r="r" b="b" t="t" l="l"/>
            <a:pathLst>
              <a:path h="5757499" w="7714820">
                <a:moveTo>
                  <a:pt x="0" y="0"/>
                </a:moveTo>
                <a:lnTo>
                  <a:pt x="7714820" y="0"/>
                </a:lnTo>
                <a:lnTo>
                  <a:pt x="7714820" y="5757500"/>
                </a:lnTo>
                <a:lnTo>
                  <a:pt x="0" y="5757500"/>
                </a:lnTo>
                <a:lnTo>
                  <a:pt x="0" y="0"/>
                </a:lnTo>
                <a:close/>
              </a:path>
            </a:pathLst>
          </a:custGeom>
          <a:blipFill>
            <a:blip r:embed="rId6"/>
            <a:stretch>
              <a:fillRect l="0" t="0" r="0" b="0"/>
            </a:stretch>
          </a:blipFill>
        </p:spPr>
      </p:sp>
      <p:sp>
        <p:nvSpPr>
          <p:cNvPr name="Freeform 6" id="6"/>
          <p:cNvSpPr/>
          <p:nvPr/>
        </p:nvSpPr>
        <p:spPr>
          <a:xfrm flipH="false" flipV="false" rot="0">
            <a:off x="5057534" y="1886085"/>
            <a:ext cx="5279057" cy="1832668"/>
          </a:xfrm>
          <a:custGeom>
            <a:avLst/>
            <a:gdLst/>
            <a:ahLst/>
            <a:cxnLst/>
            <a:rect r="r" b="b" t="t" l="l"/>
            <a:pathLst>
              <a:path h="1832668" w="5279057">
                <a:moveTo>
                  <a:pt x="0" y="0"/>
                </a:moveTo>
                <a:lnTo>
                  <a:pt x="5279057" y="0"/>
                </a:lnTo>
                <a:lnTo>
                  <a:pt x="5279057" y="1832668"/>
                </a:lnTo>
                <a:lnTo>
                  <a:pt x="0" y="1832668"/>
                </a:lnTo>
                <a:lnTo>
                  <a:pt x="0" y="0"/>
                </a:lnTo>
                <a:close/>
              </a:path>
            </a:pathLst>
          </a:custGeom>
          <a:blipFill>
            <a:blip r:embed="rId7"/>
            <a:stretch>
              <a:fillRect l="0" t="0" r="0" b="0"/>
            </a:stretch>
          </a:blipFill>
        </p:spPr>
      </p:sp>
      <p:sp>
        <p:nvSpPr>
          <p:cNvPr name="Freeform 7" id="7"/>
          <p:cNvSpPr/>
          <p:nvPr/>
        </p:nvSpPr>
        <p:spPr>
          <a:xfrm flipH="false" flipV="false" rot="0">
            <a:off x="9621191" y="3718753"/>
            <a:ext cx="8449628" cy="5136241"/>
          </a:xfrm>
          <a:custGeom>
            <a:avLst/>
            <a:gdLst/>
            <a:ahLst/>
            <a:cxnLst/>
            <a:rect r="r" b="b" t="t" l="l"/>
            <a:pathLst>
              <a:path h="5136241" w="8449628">
                <a:moveTo>
                  <a:pt x="0" y="0"/>
                </a:moveTo>
                <a:lnTo>
                  <a:pt x="8449628" y="0"/>
                </a:lnTo>
                <a:lnTo>
                  <a:pt x="8449628" y="5136240"/>
                </a:lnTo>
                <a:lnTo>
                  <a:pt x="0" y="5136240"/>
                </a:lnTo>
                <a:lnTo>
                  <a:pt x="0" y="0"/>
                </a:lnTo>
                <a:close/>
              </a:path>
            </a:pathLst>
          </a:custGeom>
          <a:blipFill>
            <a:blip r:embed="rId8"/>
            <a:stretch>
              <a:fillRect l="-25005" t="-28578" r="-6580" b="-33774"/>
            </a:stretch>
          </a:blipFill>
        </p:spPr>
      </p:sp>
      <p:sp>
        <p:nvSpPr>
          <p:cNvPr name="TextBox 8" id="8"/>
          <p:cNvSpPr txBox="true"/>
          <p:nvPr/>
        </p:nvSpPr>
        <p:spPr>
          <a:xfrm rot="0">
            <a:off x="1969236" y="63002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Conservation Plaza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764727" y="3367911"/>
            <a:ext cx="12758547" cy="1775589"/>
          </a:xfrm>
          <a:prstGeom prst="rect">
            <a:avLst/>
          </a:prstGeom>
        </p:spPr>
        <p:txBody>
          <a:bodyPr anchor="t" rtlCol="false" tIns="0" lIns="0" bIns="0" rIns="0">
            <a:spAutoFit/>
          </a:bodyPr>
          <a:lstStyle/>
          <a:p>
            <a:pPr algn="ctr">
              <a:lnSpc>
                <a:spcPts val="14481"/>
              </a:lnSpc>
              <a:spcBef>
                <a:spcPct val="0"/>
              </a:spcBef>
            </a:pPr>
            <a:r>
              <a:rPr lang="en-US" sz="10343">
                <a:solidFill>
                  <a:srgbClr val="000000"/>
                </a:solidFill>
                <a:latin typeface="Tribeca"/>
                <a:ea typeface="Tribeca"/>
                <a:cs typeface="Tribeca"/>
                <a:sym typeface="Tribeca"/>
              </a:rPr>
              <a:t> Exhibit Design</a:t>
            </a:r>
          </a:p>
        </p:txBody>
      </p:sp>
      <p:sp>
        <p:nvSpPr>
          <p:cNvPr name="Freeform 4" id="4"/>
          <p:cNvSpPr/>
          <p:nvPr/>
        </p:nvSpPr>
        <p:spPr>
          <a:xfrm flipH="false" flipV="false" rot="0">
            <a:off x="4532405" y="5695950"/>
            <a:ext cx="9697518" cy="557607"/>
          </a:xfrm>
          <a:custGeom>
            <a:avLst/>
            <a:gdLst/>
            <a:ahLst/>
            <a:cxnLst/>
            <a:rect r="r" b="b" t="t" l="l"/>
            <a:pathLst>
              <a:path h="557607" w="9697518">
                <a:moveTo>
                  <a:pt x="0" y="0"/>
                </a:moveTo>
                <a:lnTo>
                  <a:pt x="9697518" y="0"/>
                </a:lnTo>
                <a:lnTo>
                  <a:pt x="9697518" y="557607"/>
                </a:lnTo>
                <a:lnTo>
                  <a:pt x="0" y="5576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05097" y="2145912"/>
            <a:ext cx="4904204" cy="6538938"/>
          </a:xfrm>
          <a:custGeom>
            <a:avLst/>
            <a:gdLst/>
            <a:ahLst/>
            <a:cxnLst/>
            <a:rect r="r" b="b" t="t" l="l"/>
            <a:pathLst>
              <a:path h="6538938" w="4904204">
                <a:moveTo>
                  <a:pt x="0" y="0"/>
                </a:moveTo>
                <a:lnTo>
                  <a:pt x="4904204" y="0"/>
                </a:lnTo>
                <a:lnTo>
                  <a:pt x="4904204" y="6538938"/>
                </a:lnTo>
                <a:lnTo>
                  <a:pt x="0" y="6538938"/>
                </a:lnTo>
                <a:lnTo>
                  <a:pt x="0" y="0"/>
                </a:lnTo>
                <a:close/>
              </a:path>
            </a:pathLst>
          </a:custGeom>
          <a:blipFill>
            <a:blip r:embed="rId7"/>
            <a:stretch>
              <a:fillRect l="0" t="0" r="0" b="0"/>
            </a:stretch>
          </a:blipFill>
        </p:spPr>
      </p:sp>
      <p:sp>
        <p:nvSpPr>
          <p:cNvPr name="Freeform 6" id="6"/>
          <p:cNvSpPr/>
          <p:nvPr/>
        </p:nvSpPr>
        <p:spPr>
          <a:xfrm flipH="false" flipV="false" rot="98439">
            <a:off x="11950868" y="2220056"/>
            <a:ext cx="5278412" cy="6922507"/>
          </a:xfrm>
          <a:custGeom>
            <a:avLst/>
            <a:gdLst/>
            <a:ahLst/>
            <a:cxnLst/>
            <a:rect r="r" b="b" t="t" l="l"/>
            <a:pathLst>
              <a:path h="6922507" w="5278412">
                <a:moveTo>
                  <a:pt x="0" y="0"/>
                </a:moveTo>
                <a:lnTo>
                  <a:pt x="5278412" y="0"/>
                </a:lnTo>
                <a:lnTo>
                  <a:pt x="5278412" y="6922508"/>
                </a:lnTo>
                <a:lnTo>
                  <a:pt x="0" y="6922508"/>
                </a:lnTo>
                <a:lnTo>
                  <a:pt x="0" y="0"/>
                </a:lnTo>
                <a:close/>
              </a:path>
            </a:pathLst>
          </a:custGeom>
          <a:blipFill>
            <a:blip r:embed="rId8"/>
            <a:stretch>
              <a:fillRect l="0" t="0" r="0" b="0"/>
            </a:stretch>
          </a:blipFill>
        </p:spPr>
      </p:sp>
      <p:grpSp>
        <p:nvGrpSpPr>
          <p:cNvPr name="Group 7" id="7"/>
          <p:cNvGrpSpPr/>
          <p:nvPr/>
        </p:nvGrpSpPr>
        <p:grpSpPr>
          <a:xfrm rot="0">
            <a:off x="5976921" y="3000564"/>
            <a:ext cx="5684287" cy="5684287"/>
            <a:chOff x="0" y="0"/>
            <a:chExt cx="13716000" cy="13716000"/>
          </a:xfrm>
        </p:grpSpPr>
        <p:sp>
          <p:nvSpPr>
            <p:cNvPr name="Freeform 8" id="8"/>
            <p:cNvSpPr/>
            <p:nvPr/>
          </p:nvSpPr>
          <p:spPr>
            <a:xfrm flipH="false" flipV="false" rot="0">
              <a:off x="0" y="0"/>
              <a:ext cx="13716000" cy="13716000"/>
            </a:xfrm>
            <a:custGeom>
              <a:avLst/>
              <a:gdLst/>
              <a:ahLst/>
              <a:cxnLst/>
              <a:rect r="r" b="b" t="t" l="l"/>
              <a:pathLst>
                <a:path h="13716000" w="13716000">
                  <a:moveTo>
                    <a:pt x="6857994" y="0"/>
                  </a:moveTo>
                  <a:lnTo>
                    <a:pt x="6858008" y="0"/>
                  </a:lnTo>
                  <a:cubicBezTo>
                    <a:pt x="10645573" y="1"/>
                    <a:pt x="13716000" y="3070429"/>
                    <a:pt x="13716000" y="6857994"/>
                  </a:cubicBezTo>
                  <a:lnTo>
                    <a:pt x="13716000" y="13716000"/>
                  </a:lnTo>
                  <a:lnTo>
                    <a:pt x="0" y="13716000"/>
                  </a:lnTo>
                  <a:lnTo>
                    <a:pt x="0" y="6857994"/>
                  </a:lnTo>
                  <a:cubicBezTo>
                    <a:pt x="0" y="3070428"/>
                    <a:pt x="3070428" y="0"/>
                    <a:pt x="6857994" y="0"/>
                  </a:cubicBezTo>
                  <a:close/>
                </a:path>
              </a:pathLst>
            </a:custGeom>
            <a:blipFill>
              <a:blip r:embed="rId9"/>
              <a:stretch>
                <a:fillRect l="-16666" t="0" r="-16666" b="0"/>
              </a:stretch>
            </a:blipFill>
          </p:spPr>
        </p:sp>
      </p:grpSp>
      <p:sp>
        <p:nvSpPr>
          <p:cNvPr name="TextBox 9" id="9"/>
          <p:cNvSpPr txBox="true"/>
          <p:nvPr/>
        </p:nvSpPr>
        <p:spPr>
          <a:xfrm rot="0">
            <a:off x="1969236" y="61097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Giraffe Feeding Platform and watering Hole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491509" y="2504593"/>
            <a:ext cx="7767791" cy="6010328"/>
          </a:xfrm>
          <a:custGeom>
            <a:avLst/>
            <a:gdLst/>
            <a:ahLst/>
            <a:cxnLst/>
            <a:rect r="r" b="b" t="t" l="l"/>
            <a:pathLst>
              <a:path h="6010328" w="7767791">
                <a:moveTo>
                  <a:pt x="0" y="0"/>
                </a:moveTo>
                <a:lnTo>
                  <a:pt x="7767791" y="0"/>
                </a:lnTo>
                <a:lnTo>
                  <a:pt x="7767791" y="6010329"/>
                </a:lnTo>
                <a:lnTo>
                  <a:pt x="0" y="6010329"/>
                </a:lnTo>
                <a:lnTo>
                  <a:pt x="0" y="0"/>
                </a:lnTo>
                <a:close/>
              </a:path>
            </a:pathLst>
          </a:custGeom>
          <a:blipFill>
            <a:blip r:embed="rId7"/>
            <a:stretch>
              <a:fillRect l="0" t="0" r="0" b="0"/>
            </a:stretch>
          </a:blipFill>
        </p:spPr>
      </p:sp>
      <p:sp>
        <p:nvSpPr>
          <p:cNvPr name="TextBox 6" id="6"/>
          <p:cNvSpPr txBox="true"/>
          <p:nvPr/>
        </p:nvSpPr>
        <p:spPr>
          <a:xfrm rot="0">
            <a:off x="1969236" y="63002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 Interpretive Planning</a:t>
            </a:r>
          </a:p>
        </p:txBody>
      </p:sp>
      <p:sp>
        <p:nvSpPr>
          <p:cNvPr name="TextBox 7" id="7"/>
          <p:cNvSpPr txBox="true"/>
          <p:nvPr/>
        </p:nvSpPr>
        <p:spPr>
          <a:xfrm rot="0">
            <a:off x="1491509" y="3624251"/>
            <a:ext cx="14687988" cy="3971925"/>
          </a:xfrm>
          <a:prstGeom prst="rect">
            <a:avLst/>
          </a:prstGeom>
        </p:spPr>
        <p:txBody>
          <a:bodyPr anchor="t" rtlCol="false" tIns="0" lIns="0" bIns="0" rIns="0">
            <a:spAutoFit/>
          </a:bodyPr>
          <a:lstStyle/>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Audience</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Infusing emapthy </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Purpose</a:t>
            </a:r>
          </a:p>
          <a:p>
            <a:pPr algn="l" marL="971550" indent="-485775" lvl="1">
              <a:lnSpc>
                <a:spcPts val="6299"/>
              </a:lnSpc>
              <a:buFont typeface="Arial"/>
              <a:buChar char="•"/>
            </a:pPr>
            <a:r>
              <a:rPr lang="en-US" sz="4500">
                <a:solidFill>
                  <a:srgbClr val="000000"/>
                </a:solidFill>
                <a:latin typeface="Glacial Indifference 2"/>
                <a:ea typeface="Glacial Indifference 2"/>
                <a:cs typeface="Glacial Indifference 2"/>
                <a:sym typeface="Glacial Indifference 2"/>
              </a:rPr>
              <a:t>Building themes</a:t>
            </a:r>
          </a:p>
          <a:p>
            <a:pPr algn="l">
              <a:lnSpc>
                <a:spcPts val="6299"/>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00643" y="2164962"/>
            <a:ext cx="8852144" cy="6923465"/>
          </a:xfrm>
          <a:custGeom>
            <a:avLst/>
            <a:gdLst/>
            <a:ahLst/>
            <a:cxnLst/>
            <a:rect r="r" b="b" t="t" l="l"/>
            <a:pathLst>
              <a:path h="6923465" w="8852144">
                <a:moveTo>
                  <a:pt x="0" y="0"/>
                </a:moveTo>
                <a:lnTo>
                  <a:pt x="8852144" y="0"/>
                </a:lnTo>
                <a:lnTo>
                  <a:pt x="8852144" y="6923465"/>
                </a:lnTo>
                <a:lnTo>
                  <a:pt x="0" y="6923465"/>
                </a:lnTo>
                <a:lnTo>
                  <a:pt x="0" y="0"/>
                </a:lnTo>
                <a:close/>
              </a:path>
            </a:pathLst>
          </a:custGeom>
          <a:blipFill>
            <a:blip r:embed="rId7"/>
            <a:stretch>
              <a:fillRect l="-49354" t="-34858" r="-247119" b="-7712"/>
            </a:stretch>
          </a:blipFill>
        </p:spPr>
      </p:sp>
      <p:sp>
        <p:nvSpPr>
          <p:cNvPr name="Freeform 6" id="6"/>
          <p:cNvSpPr/>
          <p:nvPr/>
        </p:nvSpPr>
        <p:spPr>
          <a:xfrm flipH="false" flipV="false" rot="0">
            <a:off x="9144000" y="2905781"/>
            <a:ext cx="8989177" cy="5482887"/>
          </a:xfrm>
          <a:custGeom>
            <a:avLst/>
            <a:gdLst/>
            <a:ahLst/>
            <a:cxnLst/>
            <a:rect r="r" b="b" t="t" l="l"/>
            <a:pathLst>
              <a:path h="5482887" w="8989177">
                <a:moveTo>
                  <a:pt x="0" y="0"/>
                </a:moveTo>
                <a:lnTo>
                  <a:pt x="8989177" y="0"/>
                </a:lnTo>
                <a:lnTo>
                  <a:pt x="8989177" y="5482887"/>
                </a:lnTo>
                <a:lnTo>
                  <a:pt x="0" y="5482887"/>
                </a:lnTo>
                <a:lnTo>
                  <a:pt x="0" y="0"/>
                </a:lnTo>
                <a:close/>
              </a:path>
            </a:pathLst>
          </a:custGeom>
          <a:blipFill>
            <a:blip r:embed="rId8"/>
            <a:stretch>
              <a:fillRect l="-48417" t="-52919" r="-246537" b="-29197"/>
            </a:stretch>
          </a:blipFill>
        </p:spPr>
      </p:sp>
      <p:sp>
        <p:nvSpPr>
          <p:cNvPr name="TextBox 7" id="7"/>
          <p:cNvSpPr txBox="true"/>
          <p:nvPr/>
        </p:nvSpPr>
        <p:spPr>
          <a:xfrm rot="0">
            <a:off x="1969236" y="63002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Text Examples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true" rot="150777">
            <a:off x="-597835" y="9425842"/>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6808073" y="9955565"/>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732688" y="1942023"/>
            <a:ext cx="6822623" cy="7687463"/>
          </a:xfrm>
          <a:custGeom>
            <a:avLst/>
            <a:gdLst/>
            <a:ahLst/>
            <a:cxnLst/>
            <a:rect r="r" b="b" t="t" l="l"/>
            <a:pathLst>
              <a:path h="7687463" w="6822623">
                <a:moveTo>
                  <a:pt x="0" y="0"/>
                </a:moveTo>
                <a:lnTo>
                  <a:pt x="6822624" y="0"/>
                </a:lnTo>
                <a:lnTo>
                  <a:pt x="6822624" y="7687463"/>
                </a:lnTo>
                <a:lnTo>
                  <a:pt x="0" y="7687463"/>
                </a:lnTo>
                <a:lnTo>
                  <a:pt x="0" y="0"/>
                </a:lnTo>
                <a:close/>
              </a:path>
            </a:pathLst>
          </a:custGeom>
          <a:blipFill>
            <a:blip r:embed="rId7"/>
            <a:stretch>
              <a:fillRect l="0" t="0" r="0" b="0"/>
            </a:stretch>
          </a:blipFill>
        </p:spPr>
      </p:sp>
      <p:sp>
        <p:nvSpPr>
          <p:cNvPr name="TextBox 6" id="6"/>
          <p:cNvSpPr txBox="true"/>
          <p:nvPr/>
        </p:nvSpPr>
        <p:spPr>
          <a:xfrm rot="0">
            <a:off x="1969236" y="40708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Interpretive Materials Evaluation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969236" y="2517867"/>
            <a:ext cx="14687988" cy="4772025"/>
          </a:xfrm>
          <a:prstGeom prst="rect">
            <a:avLst/>
          </a:prstGeom>
        </p:spPr>
        <p:txBody>
          <a:bodyPr anchor="t" rtlCol="false" tIns="0" lIns="0" bIns="0" rIns="0">
            <a:spAutoFit/>
          </a:bodyPr>
          <a:lstStyle/>
          <a:p>
            <a:pPr algn="l">
              <a:lnSpc>
                <a:spcPts val="6299"/>
              </a:lnSpc>
            </a:pPr>
            <a:r>
              <a:rPr lang="en-US" sz="4500">
                <a:solidFill>
                  <a:srgbClr val="000000"/>
                </a:solidFill>
                <a:latin typeface="Glacial Indifference 2"/>
                <a:ea typeface="Glacial Indifference 2"/>
                <a:cs typeface="Glacial Indifference 2"/>
                <a:sym typeface="Glacial Indifference 2"/>
              </a:rPr>
              <a:t>Keep in mind who is in the room- and who isn’t</a:t>
            </a:r>
          </a:p>
          <a:p>
            <a:pPr algn="l">
              <a:lnSpc>
                <a:spcPts val="6299"/>
              </a:lnSpc>
            </a:pPr>
          </a:p>
          <a:p>
            <a:pPr algn="l">
              <a:lnSpc>
                <a:spcPts val="6299"/>
              </a:lnSpc>
            </a:pPr>
            <a:r>
              <a:rPr lang="en-US" sz="4500">
                <a:solidFill>
                  <a:srgbClr val="000000"/>
                </a:solidFill>
                <a:latin typeface="Glacial Indifference 2"/>
                <a:ea typeface="Glacial Indifference 2"/>
                <a:cs typeface="Glacial Indifference 2"/>
                <a:sym typeface="Glacial Indifference 2"/>
              </a:rPr>
              <a:t>Master planning with interpretation in mind is great- but be prepared for change </a:t>
            </a:r>
          </a:p>
          <a:p>
            <a:pPr algn="l">
              <a:lnSpc>
                <a:spcPts val="6299"/>
              </a:lnSpc>
            </a:pPr>
          </a:p>
          <a:p>
            <a:pPr algn="l">
              <a:lnSpc>
                <a:spcPts val="6299"/>
              </a:lnSpc>
              <a:spcBef>
                <a:spcPct val="0"/>
              </a:spcBef>
            </a:pPr>
            <a:r>
              <a:rPr lang="en-US" sz="4500">
                <a:solidFill>
                  <a:srgbClr val="000000"/>
                </a:solidFill>
                <a:latin typeface="Glacial Indifference 2"/>
                <a:ea typeface="Glacial Indifference 2"/>
                <a:cs typeface="Glacial Indifference 2"/>
                <a:sym typeface="Glacial Indifference 2"/>
              </a:rPr>
              <a:t>Trial and error </a:t>
            </a:r>
          </a:p>
        </p:txBody>
      </p:sp>
      <p:grpSp>
        <p:nvGrpSpPr>
          <p:cNvPr name="Group 6" id="6"/>
          <p:cNvGrpSpPr/>
          <p:nvPr/>
        </p:nvGrpSpPr>
        <p:grpSpPr>
          <a:xfrm rot="0">
            <a:off x="13640248" y="4946742"/>
            <a:ext cx="4132610" cy="4132610"/>
            <a:chOff x="0" y="0"/>
            <a:chExt cx="13716000" cy="13716000"/>
          </a:xfrm>
        </p:grpSpPr>
        <p:sp>
          <p:nvSpPr>
            <p:cNvPr name="Freeform 7" id="7"/>
            <p:cNvSpPr/>
            <p:nvPr/>
          </p:nvSpPr>
          <p:spPr>
            <a:xfrm flipH="false" flipV="false" rot="0">
              <a:off x="0" y="0"/>
              <a:ext cx="13716000" cy="13716000"/>
            </a:xfrm>
            <a:custGeom>
              <a:avLst/>
              <a:gdLst/>
              <a:ahLst/>
              <a:cxnLst/>
              <a:rect r="r" b="b" t="t" l="l"/>
              <a:pathLst>
                <a:path h="13716000" w="13716000">
                  <a:moveTo>
                    <a:pt x="6857994" y="0"/>
                  </a:moveTo>
                  <a:lnTo>
                    <a:pt x="6858008" y="0"/>
                  </a:lnTo>
                  <a:cubicBezTo>
                    <a:pt x="10645573" y="1"/>
                    <a:pt x="13716000" y="3070429"/>
                    <a:pt x="13716000" y="6857994"/>
                  </a:cubicBezTo>
                  <a:lnTo>
                    <a:pt x="13716000" y="13716000"/>
                  </a:lnTo>
                  <a:lnTo>
                    <a:pt x="0" y="13716000"/>
                  </a:lnTo>
                  <a:lnTo>
                    <a:pt x="0" y="6857994"/>
                  </a:lnTo>
                  <a:cubicBezTo>
                    <a:pt x="0" y="3070428"/>
                    <a:pt x="3070428" y="0"/>
                    <a:pt x="6857994" y="0"/>
                  </a:cubicBezTo>
                  <a:close/>
                </a:path>
              </a:pathLst>
            </a:custGeom>
            <a:blipFill>
              <a:blip r:embed="rId7"/>
              <a:stretch>
                <a:fillRect l="0" t="0" r="0" b="0"/>
              </a:stretch>
            </a:blipFill>
          </p:spPr>
        </p:sp>
      </p:grpSp>
      <p:sp>
        <p:nvSpPr>
          <p:cNvPr name="TextBox 8" id="8"/>
          <p:cNvSpPr txBox="true"/>
          <p:nvPr/>
        </p:nvSpPr>
        <p:spPr>
          <a:xfrm rot="0">
            <a:off x="1969236" y="63002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Lessons Learned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2262">
            <a:off x="-927825" y="-4154456"/>
            <a:ext cx="19822130" cy="5203309"/>
          </a:xfrm>
          <a:custGeom>
            <a:avLst/>
            <a:gdLst/>
            <a:ahLst/>
            <a:cxnLst/>
            <a:rect r="r" b="b" t="t" l="l"/>
            <a:pathLst>
              <a:path h="5203309" w="19822130">
                <a:moveTo>
                  <a:pt x="19822129" y="0"/>
                </a:moveTo>
                <a:lnTo>
                  <a:pt x="0" y="0"/>
                </a:lnTo>
                <a:lnTo>
                  <a:pt x="0" y="5203309"/>
                </a:lnTo>
                <a:lnTo>
                  <a:pt x="19822129" y="5203309"/>
                </a:lnTo>
                <a:lnTo>
                  <a:pt x="1982212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150777">
            <a:off x="-597835" y="8820720"/>
            <a:ext cx="19822130" cy="5203309"/>
          </a:xfrm>
          <a:custGeom>
            <a:avLst/>
            <a:gdLst/>
            <a:ahLst/>
            <a:cxnLst/>
            <a:rect r="r" b="b" t="t" l="l"/>
            <a:pathLst>
              <a:path h="5203309" w="19822130">
                <a:moveTo>
                  <a:pt x="19822130" y="5203309"/>
                </a:moveTo>
                <a:lnTo>
                  <a:pt x="0" y="5203309"/>
                </a:lnTo>
                <a:lnTo>
                  <a:pt x="0" y="0"/>
                </a:lnTo>
                <a:lnTo>
                  <a:pt x="19822130" y="0"/>
                </a:lnTo>
                <a:lnTo>
                  <a:pt x="19822130" y="5203309"/>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16696603" y="9633969"/>
            <a:ext cx="1261388" cy="387590"/>
          </a:xfrm>
          <a:custGeom>
            <a:avLst/>
            <a:gdLst/>
            <a:ahLst/>
            <a:cxnLst/>
            <a:rect r="r" b="b" t="t" l="l"/>
            <a:pathLst>
              <a:path h="387590" w="1261388">
                <a:moveTo>
                  <a:pt x="0" y="0"/>
                </a:moveTo>
                <a:lnTo>
                  <a:pt x="1261388" y="0"/>
                </a:lnTo>
                <a:lnTo>
                  <a:pt x="1261388" y="387590"/>
                </a:lnTo>
                <a:lnTo>
                  <a:pt x="0" y="3875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969236" y="630020"/>
            <a:ext cx="14687988" cy="1534942"/>
          </a:xfrm>
          <a:prstGeom prst="rect">
            <a:avLst/>
          </a:prstGeom>
        </p:spPr>
        <p:txBody>
          <a:bodyPr anchor="t" rtlCol="false" tIns="0" lIns="0" bIns="0" rIns="0">
            <a:spAutoFit/>
          </a:bodyPr>
          <a:lstStyle/>
          <a:p>
            <a:pPr algn="ctr">
              <a:lnSpc>
                <a:spcPts val="12521"/>
              </a:lnSpc>
              <a:spcBef>
                <a:spcPct val="0"/>
              </a:spcBef>
            </a:pPr>
            <a:r>
              <a:rPr lang="en-US" sz="8944">
                <a:solidFill>
                  <a:srgbClr val="000000"/>
                </a:solidFill>
                <a:latin typeface="Amatic SC"/>
                <a:ea typeface="Amatic SC"/>
                <a:cs typeface="Amatic SC"/>
                <a:sym typeface="Amatic SC"/>
              </a:rPr>
              <a:t>Next Steps</a:t>
            </a:r>
          </a:p>
        </p:txBody>
      </p:sp>
      <p:sp>
        <p:nvSpPr>
          <p:cNvPr name="TextBox 6" id="6"/>
          <p:cNvSpPr txBox="true"/>
          <p:nvPr/>
        </p:nvSpPr>
        <p:spPr>
          <a:xfrm rot="0">
            <a:off x="1969236" y="2517867"/>
            <a:ext cx="14687988" cy="6372225"/>
          </a:xfrm>
          <a:prstGeom prst="rect">
            <a:avLst/>
          </a:prstGeom>
        </p:spPr>
        <p:txBody>
          <a:bodyPr anchor="t" rtlCol="false" tIns="0" lIns="0" bIns="0" rIns="0">
            <a:spAutoFit/>
          </a:bodyPr>
          <a:lstStyle/>
          <a:p>
            <a:pPr algn="l">
              <a:lnSpc>
                <a:spcPts val="6299"/>
              </a:lnSpc>
            </a:pPr>
            <a:r>
              <a:rPr lang="en-US" sz="4500">
                <a:solidFill>
                  <a:srgbClr val="000000"/>
                </a:solidFill>
                <a:latin typeface="Glacial Indifference 2"/>
                <a:ea typeface="Glacial Indifference 2"/>
                <a:cs typeface="Glacial Indifference 2"/>
                <a:sym typeface="Glacial Indifference 2"/>
              </a:rPr>
              <a:t>Red panda post exhibit opening guest perception survey </a:t>
            </a:r>
          </a:p>
          <a:p>
            <a:pPr algn="l">
              <a:lnSpc>
                <a:spcPts val="6299"/>
              </a:lnSpc>
            </a:pPr>
          </a:p>
          <a:p>
            <a:pPr algn="l">
              <a:lnSpc>
                <a:spcPts val="6299"/>
              </a:lnSpc>
            </a:pPr>
            <a:r>
              <a:rPr lang="en-US" sz="4500">
                <a:solidFill>
                  <a:srgbClr val="000000"/>
                </a:solidFill>
                <a:latin typeface="Glacial Indifference 2"/>
                <a:ea typeface="Glacial Indifference 2"/>
                <a:cs typeface="Glacial Indifference 2"/>
                <a:sym typeface="Glacial Indifference 2"/>
              </a:rPr>
              <a:t>Construction in education </a:t>
            </a:r>
          </a:p>
          <a:p>
            <a:pPr algn="l">
              <a:lnSpc>
                <a:spcPts val="6299"/>
              </a:lnSpc>
            </a:pPr>
          </a:p>
          <a:p>
            <a:pPr algn="l">
              <a:lnSpc>
                <a:spcPts val="6299"/>
              </a:lnSpc>
            </a:pPr>
            <a:r>
              <a:rPr lang="en-US" sz="4500">
                <a:solidFill>
                  <a:srgbClr val="000000"/>
                </a:solidFill>
                <a:latin typeface="Glacial Indifference 2"/>
                <a:ea typeface="Glacial Indifference 2"/>
                <a:cs typeface="Glacial Indifference 2"/>
                <a:sym typeface="Glacial Indifference 2"/>
              </a:rPr>
              <a:t>Giraffe platform tracking </a:t>
            </a:r>
          </a:p>
          <a:p>
            <a:pPr algn="l">
              <a:lnSpc>
                <a:spcPts val="6299"/>
              </a:lnSpc>
            </a:pPr>
          </a:p>
          <a:p>
            <a:pPr algn="l">
              <a:lnSpc>
                <a:spcPts val="6299"/>
              </a:lnSpc>
            </a:pPr>
            <a:r>
              <a:rPr lang="en-US" sz="4500">
                <a:solidFill>
                  <a:srgbClr val="000000"/>
                </a:solidFill>
                <a:latin typeface="Glacial Indifference 2"/>
                <a:ea typeface="Glacial Indifference 2"/>
                <a:cs typeface="Glacial Indifference 2"/>
                <a:sym typeface="Glacial Indifference 2"/>
              </a:rPr>
              <a:t>Class evaluation</a:t>
            </a:r>
          </a:p>
          <a:p>
            <a:pPr algn="l">
              <a:lnSpc>
                <a:spcPts val="6299"/>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4332" y="8793708"/>
            <a:ext cx="2652453" cy="1256425"/>
          </a:xfrm>
          <a:custGeom>
            <a:avLst/>
            <a:gdLst/>
            <a:ahLst/>
            <a:cxnLst/>
            <a:rect r="r" b="b" t="t" l="l"/>
            <a:pathLst>
              <a:path h="1256425" w="2652453">
                <a:moveTo>
                  <a:pt x="0" y="0"/>
                </a:moveTo>
                <a:lnTo>
                  <a:pt x="2652453" y="0"/>
                </a:lnTo>
                <a:lnTo>
                  <a:pt x="2652453" y="1256425"/>
                </a:lnTo>
                <a:lnTo>
                  <a:pt x="0" y="1256425"/>
                </a:lnTo>
                <a:lnTo>
                  <a:pt x="0" y="0"/>
                </a:lnTo>
                <a:close/>
              </a:path>
            </a:pathLst>
          </a:custGeom>
          <a:blipFill>
            <a:blip r:embed="rId2"/>
            <a:stretch>
              <a:fillRect l="0" t="0" r="0" b="0"/>
            </a:stretch>
          </a:blipFill>
        </p:spPr>
      </p:sp>
      <p:sp>
        <p:nvSpPr>
          <p:cNvPr name="Freeform 3" id="3"/>
          <p:cNvSpPr/>
          <p:nvPr/>
        </p:nvSpPr>
        <p:spPr>
          <a:xfrm flipH="false" flipV="false" rot="0">
            <a:off x="5498880" y="7485608"/>
            <a:ext cx="6977030" cy="401179"/>
          </a:xfrm>
          <a:custGeom>
            <a:avLst/>
            <a:gdLst/>
            <a:ahLst/>
            <a:cxnLst/>
            <a:rect r="r" b="b" t="t" l="l"/>
            <a:pathLst>
              <a:path h="401179" w="6977030">
                <a:moveTo>
                  <a:pt x="0" y="0"/>
                </a:moveTo>
                <a:lnTo>
                  <a:pt x="6977031" y="0"/>
                </a:lnTo>
                <a:lnTo>
                  <a:pt x="6977031" y="401180"/>
                </a:lnTo>
                <a:lnTo>
                  <a:pt x="0" y="4011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54779" y="610522"/>
            <a:ext cx="5265233" cy="5141457"/>
          </a:xfrm>
          <a:prstGeom prst="rect">
            <a:avLst/>
          </a:prstGeom>
        </p:spPr>
        <p:txBody>
          <a:bodyPr anchor="t" rtlCol="false" tIns="0" lIns="0" bIns="0" rIns="0">
            <a:spAutoFit/>
          </a:bodyPr>
          <a:lstStyle/>
          <a:p>
            <a:pPr algn="ctr">
              <a:lnSpc>
                <a:spcPts val="17347"/>
              </a:lnSpc>
            </a:pPr>
            <a:r>
              <a:rPr lang="en-US" sz="12391" b="true">
                <a:solidFill>
                  <a:srgbClr val="000000"/>
                </a:solidFill>
                <a:latin typeface="Amatic SC Bold"/>
                <a:ea typeface="Amatic SC Bold"/>
                <a:cs typeface="Amatic SC Bold"/>
                <a:sym typeface="Amatic SC Bold"/>
              </a:rPr>
              <a:t>Questions?</a:t>
            </a:r>
          </a:p>
          <a:p>
            <a:pPr algn="ctr">
              <a:lnSpc>
                <a:spcPts val="17347"/>
              </a:lnSpc>
            </a:pPr>
            <a:r>
              <a:rPr lang="en-US" sz="12391" b="true">
                <a:solidFill>
                  <a:srgbClr val="000000"/>
                </a:solidFill>
                <a:latin typeface="Amatic SC Bold"/>
                <a:ea typeface="Amatic SC Bold"/>
                <a:cs typeface="Amatic SC Bold"/>
                <a:sym typeface="Amatic SC Bold"/>
              </a:rPr>
              <a:t>Contact us:</a:t>
            </a:r>
          </a:p>
          <a:p>
            <a:pPr algn="ctr">
              <a:lnSpc>
                <a:spcPts val="5609"/>
              </a:lnSpc>
            </a:pPr>
          </a:p>
        </p:txBody>
      </p:sp>
      <p:sp>
        <p:nvSpPr>
          <p:cNvPr name="TextBox 5" id="5"/>
          <p:cNvSpPr txBox="true"/>
          <p:nvPr/>
        </p:nvSpPr>
        <p:spPr>
          <a:xfrm rot="0">
            <a:off x="6041240" y="5306585"/>
            <a:ext cx="5892310" cy="2752297"/>
          </a:xfrm>
          <a:prstGeom prst="rect">
            <a:avLst/>
          </a:prstGeom>
        </p:spPr>
        <p:txBody>
          <a:bodyPr anchor="t" rtlCol="false" tIns="0" lIns="0" bIns="0" rIns="0">
            <a:spAutoFit/>
          </a:bodyPr>
          <a:lstStyle/>
          <a:p>
            <a:pPr algn="ctr">
              <a:lnSpc>
                <a:spcPts val="7335"/>
              </a:lnSpc>
              <a:spcBef>
                <a:spcPct val="0"/>
              </a:spcBef>
            </a:pPr>
          </a:p>
          <a:p>
            <a:pPr algn="ctr">
              <a:lnSpc>
                <a:spcPts val="7335"/>
              </a:lnSpc>
              <a:spcBef>
                <a:spcPct val="0"/>
              </a:spcBef>
            </a:pPr>
            <a:r>
              <a:rPr lang="en-US" sz="5239">
                <a:solidFill>
                  <a:srgbClr val="000000"/>
                </a:solidFill>
                <a:latin typeface="Glacial Indifference 3"/>
                <a:ea typeface="Glacial Indifference 3"/>
                <a:cs typeface="Glacial Indifference 3"/>
                <a:sym typeface="Glacial Indifference 3"/>
              </a:rPr>
              <a:t>tball@cityofboise.org</a:t>
            </a:r>
          </a:p>
          <a:p>
            <a:pPr algn="ctr">
              <a:lnSpc>
                <a:spcPts val="7335"/>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59110" y="361684"/>
            <a:ext cx="13027651" cy="8440450"/>
          </a:xfrm>
          <a:custGeom>
            <a:avLst/>
            <a:gdLst/>
            <a:ahLst/>
            <a:cxnLst/>
            <a:rect r="r" b="b" t="t" l="l"/>
            <a:pathLst>
              <a:path h="8440450" w="13027651">
                <a:moveTo>
                  <a:pt x="0" y="0"/>
                </a:moveTo>
                <a:lnTo>
                  <a:pt x="13027652" y="0"/>
                </a:lnTo>
                <a:lnTo>
                  <a:pt x="13027652" y="8440450"/>
                </a:lnTo>
                <a:lnTo>
                  <a:pt x="0" y="8440450"/>
                </a:lnTo>
                <a:lnTo>
                  <a:pt x="0" y="0"/>
                </a:lnTo>
                <a:close/>
              </a:path>
            </a:pathLst>
          </a:custGeom>
          <a:blipFill>
            <a:blip r:embed="rId3"/>
            <a:stretch>
              <a:fillRect l="0" t="0" r="0" b="0"/>
            </a:stretch>
          </a:blipFill>
        </p:spPr>
      </p:sp>
      <p:sp>
        <p:nvSpPr>
          <p:cNvPr name="Freeform 3" id="3"/>
          <p:cNvSpPr/>
          <p:nvPr/>
        </p:nvSpPr>
        <p:spPr>
          <a:xfrm flipH="true" flipV="false" rot="-5538641">
            <a:off x="-5522623" y="3240956"/>
            <a:ext cx="11934822" cy="3132891"/>
          </a:xfrm>
          <a:custGeom>
            <a:avLst/>
            <a:gdLst/>
            <a:ahLst/>
            <a:cxnLst/>
            <a:rect r="r" b="b" t="t" l="l"/>
            <a:pathLst>
              <a:path h="3132891" w="11934822">
                <a:moveTo>
                  <a:pt x="11934822" y="0"/>
                </a:moveTo>
                <a:lnTo>
                  <a:pt x="0" y="0"/>
                </a:lnTo>
                <a:lnTo>
                  <a:pt x="0" y="3132891"/>
                </a:lnTo>
                <a:lnTo>
                  <a:pt x="11934822" y="3132891"/>
                </a:lnTo>
                <a:lnTo>
                  <a:pt x="1193482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98791" y="9557685"/>
            <a:ext cx="1127967" cy="346594"/>
          </a:xfrm>
          <a:custGeom>
            <a:avLst/>
            <a:gdLst/>
            <a:ahLst/>
            <a:cxnLst/>
            <a:rect r="r" b="b" t="t" l="l"/>
            <a:pathLst>
              <a:path h="346594" w="1127967">
                <a:moveTo>
                  <a:pt x="0" y="0"/>
                </a:moveTo>
                <a:lnTo>
                  <a:pt x="1127967" y="0"/>
                </a:lnTo>
                <a:lnTo>
                  <a:pt x="1127967" y="346594"/>
                </a:lnTo>
                <a:lnTo>
                  <a:pt x="0" y="3465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7335020" y="8903635"/>
            <a:ext cx="4275832" cy="1184275"/>
          </a:xfrm>
          <a:prstGeom prst="rect">
            <a:avLst/>
          </a:prstGeom>
        </p:spPr>
        <p:txBody>
          <a:bodyPr anchor="t" rtlCol="false" tIns="0" lIns="0" bIns="0" rIns="0">
            <a:spAutoFit/>
          </a:bodyPr>
          <a:lstStyle/>
          <a:p>
            <a:pPr algn="ctr">
              <a:lnSpc>
                <a:spcPts val="9799"/>
              </a:lnSpc>
              <a:spcBef>
                <a:spcPct val="0"/>
              </a:spcBef>
            </a:pPr>
            <a:r>
              <a:rPr lang="en-US" b="true" sz="6999">
                <a:solidFill>
                  <a:srgbClr val="000000"/>
                </a:solidFill>
                <a:latin typeface="Amatic SC Bold"/>
                <a:ea typeface="Amatic SC Bold"/>
                <a:cs typeface="Amatic SC Bold"/>
                <a:sym typeface="Amatic SC Bold"/>
              </a:rPr>
              <a:t>Master Plan 2021</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57500" y="0"/>
            <a:ext cx="15430500" cy="10287000"/>
          </a:xfrm>
          <a:custGeom>
            <a:avLst/>
            <a:gdLst/>
            <a:ahLst/>
            <a:cxnLst/>
            <a:rect r="r" b="b" t="t" l="l"/>
            <a:pathLst>
              <a:path h="10287000" w="15430500">
                <a:moveTo>
                  <a:pt x="0" y="0"/>
                </a:moveTo>
                <a:lnTo>
                  <a:pt x="15430500" y="0"/>
                </a:lnTo>
                <a:lnTo>
                  <a:pt x="15430500" y="10287000"/>
                </a:lnTo>
                <a:lnTo>
                  <a:pt x="0" y="10287000"/>
                </a:lnTo>
                <a:lnTo>
                  <a:pt x="0" y="0"/>
                </a:lnTo>
                <a:close/>
              </a:path>
            </a:pathLst>
          </a:custGeom>
          <a:blipFill>
            <a:blip r:embed="rId3"/>
            <a:stretch>
              <a:fillRect l="0" t="0" r="0" b="0"/>
            </a:stretch>
          </a:blipFill>
        </p:spPr>
      </p:sp>
      <p:sp>
        <p:nvSpPr>
          <p:cNvPr name="Freeform 3" id="3"/>
          <p:cNvSpPr/>
          <p:nvPr/>
        </p:nvSpPr>
        <p:spPr>
          <a:xfrm flipH="true" flipV="false" rot="-5538641">
            <a:off x="-5522623" y="3240956"/>
            <a:ext cx="11934822" cy="3132891"/>
          </a:xfrm>
          <a:custGeom>
            <a:avLst/>
            <a:gdLst/>
            <a:ahLst/>
            <a:cxnLst/>
            <a:rect r="r" b="b" t="t" l="l"/>
            <a:pathLst>
              <a:path h="3132891" w="11934822">
                <a:moveTo>
                  <a:pt x="11934822" y="0"/>
                </a:moveTo>
                <a:lnTo>
                  <a:pt x="0" y="0"/>
                </a:lnTo>
                <a:lnTo>
                  <a:pt x="0" y="3132891"/>
                </a:lnTo>
                <a:lnTo>
                  <a:pt x="11934822" y="3132891"/>
                </a:lnTo>
                <a:lnTo>
                  <a:pt x="1193482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98791" y="9557685"/>
            <a:ext cx="1127967" cy="346594"/>
          </a:xfrm>
          <a:custGeom>
            <a:avLst/>
            <a:gdLst/>
            <a:ahLst/>
            <a:cxnLst/>
            <a:rect r="r" b="b" t="t" l="l"/>
            <a:pathLst>
              <a:path h="346594" w="1127967">
                <a:moveTo>
                  <a:pt x="0" y="0"/>
                </a:moveTo>
                <a:lnTo>
                  <a:pt x="1127967" y="0"/>
                </a:lnTo>
                <a:lnTo>
                  <a:pt x="1127967" y="346594"/>
                </a:lnTo>
                <a:lnTo>
                  <a:pt x="0" y="3465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570077" y="326907"/>
            <a:ext cx="9124681" cy="9877830"/>
          </a:xfrm>
          <a:custGeom>
            <a:avLst/>
            <a:gdLst/>
            <a:ahLst/>
            <a:cxnLst/>
            <a:rect r="r" b="b" t="t" l="l"/>
            <a:pathLst>
              <a:path h="9877830" w="9124681">
                <a:moveTo>
                  <a:pt x="0" y="0"/>
                </a:moveTo>
                <a:lnTo>
                  <a:pt x="9124681" y="0"/>
                </a:lnTo>
                <a:lnTo>
                  <a:pt x="9124681" y="9877829"/>
                </a:lnTo>
                <a:lnTo>
                  <a:pt x="0" y="9877829"/>
                </a:lnTo>
                <a:lnTo>
                  <a:pt x="0" y="0"/>
                </a:lnTo>
                <a:close/>
              </a:path>
            </a:pathLst>
          </a:custGeom>
          <a:blipFill>
            <a:blip r:embed="rId3"/>
            <a:stretch>
              <a:fillRect l="-231" t="-268" r="-244" b="-244"/>
            </a:stretch>
          </a:blipFill>
        </p:spPr>
      </p:sp>
      <p:grpSp>
        <p:nvGrpSpPr>
          <p:cNvPr name="Group 3" id="3"/>
          <p:cNvGrpSpPr>
            <a:grpSpLocks noChangeAspect="true"/>
          </p:cNvGrpSpPr>
          <p:nvPr/>
        </p:nvGrpSpPr>
        <p:grpSpPr>
          <a:xfrm rot="0">
            <a:off x="4975412" y="-4698"/>
            <a:ext cx="13312588" cy="331604"/>
            <a:chOff x="0" y="0"/>
            <a:chExt cx="10058400" cy="250546"/>
          </a:xfrm>
        </p:grpSpPr>
        <p:sp>
          <p:nvSpPr>
            <p:cNvPr name="Freeform 4" id="4"/>
            <p:cNvSpPr/>
            <p:nvPr/>
          </p:nvSpPr>
          <p:spPr>
            <a:xfrm flipH="false" flipV="false" rot="0">
              <a:off x="0" y="0"/>
              <a:ext cx="10058400" cy="250571"/>
            </a:xfrm>
            <a:custGeom>
              <a:avLst/>
              <a:gdLst/>
              <a:ahLst/>
              <a:cxnLst/>
              <a:rect r="r" b="b" t="t" l="l"/>
              <a:pathLst>
                <a:path h="250571" w="10058400">
                  <a:moveTo>
                    <a:pt x="0" y="250571"/>
                  </a:moveTo>
                  <a:lnTo>
                    <a:pt x="10058400" y="250571"/>
                  </a:lnTo>
                  <a:lnTo>
                    <a:pt x="10058400" y="0"/>
                  </a:lnTo>
                  <a:lnTo>
                    <a:pt x="0" y="0"/>
                  </a:lnTo>
                  <a:close/>
                </a:path>
              </a:pathLst>
            </a:custGeom>
            <a:solidFill>
              <a:srgbClr val="C1752E"/>
            </a:solidFill>
          </p:spPr>
        </p:sp>
      </p:grpSp>
      <p:sp>
        <p:nvSpPr>
          <p:cNvPr name="Freeform 5" id="5"/>
          <p:cNvSpPr/>
          <p:nvPr/>
        </p:nvSpPr>
        <p:spPr>
          <a:xfrm flipH="false" flipV="false" rot="0">
            <a:off x="209550" y="0"/>
            <a:ext cx="5972992" cy="10287000"/>
          </a:xfrm>
          <a:custGeom>
            <a:avLst/>
            <a:gdLst/>
            <a:ahLst/>
            <a:cxnLst/>
            <a:rect r="r" b="b" t="t" l="l"/>
            <a:pathLst>
              <a:path h="10287000" w="5972992">
                <a:moveTo>
                  <a:pt x="0" y="0"/>
                </a:moveTo>
                <a:lnTo>
                  <a:pt x="5972992" y="0"/>
                </a:lnTo>
                <a:lnTo>
                  <a:pt x="5972992" y="10287000"/>
                </a:lnTo>
                <a:lnTo>
                  <a:pt x="0" y="10287000"/>
                </a:lnTo>
                <a:lnTo>
                  <a:pt x="0" y="0"/>
                </a:lnTo>
                <a:close/>
              </a:path>
            </a:pathLst>
          </a:custGeom>
          <a:blipFill>
            <a:blip r:embed="rId4"/>
            <a:stretch>
              <a:fillRect l="-338" t="-213" r="-398" b="-198"/>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975412" y="-4698"/>
            <a:ext cx="13312588" cy="331604"/>
            <a:chOff x="0" y="0"/>
            <a:chExt cx="10058400" cy="250546"/>
          </a:xfrm>
        </p:grpSpPr>
        <p:sp>
          <p:nvSpPr>
            <p:cNvPr name="Freeform 3" id="3"/>
            <p:cNvSpPr/>
            <p:nvPr/>
          </p:nvSpPr>
          <p:spPr>
            <a:xfrm flipH="false" flipV="false" rot="0">
              <a:off x="0" y="0"/>
              <a:ext cx="10058400" cy="250571"/>
            </a:xfrm>
            <a:custGeom>
              <a:avLst/>
              <a:gdLst/>
              <a:ahLst/>
              <a:cxnLst/>
              <a:rect r="r" b="b" t="t" l="l"/>
              <a:pathLst>
                <a:path h="250571" w="10058400">
                  <a:moveTo>
                    <a:pt x="0" y="250571"/>
                  </a:moveTo>
                  <a:lnTo>
                    <a:pt x="10058400" y="250571"/>
                  </a:lnTo>
                  <a:lnTo>
                    <a:pt x="10058400" y="0"/>
                  </a:lnTo>
                  <a:lnTo>
                    <a:pt x="0" y="0"/>
                  </a:lnTo>
                  <a:close/>
                </a:path>
              </a:pathLst>
            </a:custGeom>
            <a:solidFill>
              <a:srgbClr val="C1752E"/>
            </a:solidFill>
          </p:spPr>
        </p:sp>
      </p:grpSp>
      <p:sp>
        <p:nvSpPr>
          <p:cNvPr name="Freeform 4" id="4"/>
          <p:cNvSpPr/>
          <p:nvPr/>
        </p:nvSpPr>
        <p:spPr>
          <a:xfrm flipH="false" flipV="false" rot="0">
            <a:off x="4686907" y="326907"/>
            <a:ext cx="8050427" cy="9960093"/>
          </a:xfrm>
          <a:custGeom>
            <a:avLst/>
            <a:gdLst/>
            <a:ahLst/>
            <a:cxnLst/>
            <a:rect r="r" b="b" t="t" l="l"/>
            <a:pathLst>
              <a:path h="9960093" w="8050427">
                <a:moveTo>
                  <a:pt x="0" y="0"/>
                </a:moveTo>
                <a:lnTo>
                  <a:pt x="8050427" y="0"/>
                </a:lnTo>
                <a:lnTo>
                  <a:pt x="8050427" y="9960093"/>
                </a:lnTo>
                <a:lnTo>
                  <a:pt x="0" y="9960093"/>
                </a:lnTo>
                <a:lnTo>
                  <a:pt x="0" y="0"/>
                </a:lnTo>
                <a:close/>
              </a:path>
            </a:pathLst>
          </a:custGeom>
          <a:blipFill>
            <a:blip r:embed="rId3"/>
            <a:stretch>
              <a:fillRect l="0" t="-4670" r="0" b="-3568"/>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0783" y="908157"/>
            <a:ext cx="11947955" cy="8661777"/>
          </a:xfrm>
          <a:custGeom>
            <a:avLst/>
            <a:gdLst/>
            <a:ahLst/>
            <a:cxnLst/>
            <a:rect r="r" b="b" t="t" l="l"/>
            <a:pathLst>
              <a:path h="8661777" w="11947955">
                <a:moveTo>
                  <a:pt x="0" y="0"/>
                </a:moveTo>
                <a:lnTo>
                  <a:pt x="11947955" y="0"/>
                </a:lnTo>
                <a:lnTo>
                  <a:pt x="11947955" y="8661777"/>
                </a:lnTo>
                <a:lnTo>
                  <a:pt x="0" y="8661777"/>
                </a:lnTo>
                <a:lnTo>
                  <a:pt x="0" y="0"/>
                </a:lnTo>
                <a:close/>
              </a:path>
            </a:pathLst>
          </a:custGeom>
          <a:blipFill>
            <a:blip r:embed="rId3"/>
            <a:stretch>
              <a:fillRect l="0" t="0" r="0" b="0"/>
            </a:stretch>
          </a:blipFill>
        </p:spPr>
      </p:sp>
      <p:grpSp>
        <p:nvGrpSpPr>
          <p:cNvPr name="Group 3" id="3"/>
          <p:cNvGrpSpPr>
            <a:grpSpLocks noChangeAspect="true"/>
          </p:cNvGrpSpPr>
          <p:nvPr/>
        </p:nvGrpSpPr>
        <p:grpSpPr>
          <a:xfrm rot="0">
            <a:off x="750974" y="127394"/>
            <a:ext cx="18078450" cy="450318"/>
            <a:chOff x="0" y="0"/>
            <a:chExt cx="10058400" cy="250546"/>
          </a:xfrm>
        </p:grpSpPr>
        <p:sp>
          <p:nvSpPr>
            <p:cNvPr name="Freeform 4" id="4"/>
            <p:cNvSpPr/>
            <p:nvPr/>
          </p:nvSpPr>
          <p:spPr>
            <a:xfrm flipH="false" flipV="false" rot="0">
              <a:off x="0" y="0"/>
              <a:ext cx="10058400" cy="250571"/>
            </a:xfrm>
            <a:custGeom>
              <a:avLst/>
              <a:gdLst/>
              <a:ahLst/>
              <a:cxnLst/>
              <a:rect r="r" b="b" t="t" l="l"/>
              <a:pathLst>
                <a:path h="250571" w="10058400">
                  <a:moveTo>
                    <a:pt x="0" y="250571"/>
                  </a:moveTo>
                  <a:lnTo>
                    <a:pt x="10058400" y="250571"/>
                  </a:lnTo>
                  <a:lnTo>
                    <a:pt x="10058400" y="0"/>
                  </a:lnTo>
                  <a:lnTo>
                    <a:pt x="0" y="0"/>
                  </a:lnTo>
                  <a:close/>
                </a:path>
              </a:pathLst>
            </a:custGeom>
            <a:solidFill>
              <a:srgbClr val="C1752E"/>
            </a:solid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93775" y="1610508"/>
            <a:ext cx="11026269" cy="7828651"/>
          </a:xfrm>
          <a:custGeom>
            <a:avLst/>
            <a:gdLst/>
            <a:ahLst/>
            <a:cxnLst/>
            <a:rect r="r" b="b" t="t" l="l"/>
            <a:pathLst>
              <a:path h="7828651" w="11026269">
                <a:moveTo>
                  <a:pt x="0" y="0"/>
                </a:moveTo>
                <a:lnTo>
                  <a:pt x="11026270" y="0"/>
                </a:lnTo>
                <a:lnTo>
                  <a:pt x="11026270" y="7828651"/>
                </a:lnTo>
                <a:lnTo>
                  <a:pt x="0" y="7828651"/>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08855" y="0"/>
            <a:ext cx="7583569" cy="10287000"/>
          </a:xfrm>
          <a:custGeom>
            <a:avLst/>
            <a:gdLst/>
            <a:ahLst/>
            <a:cxnLst/>
            <a:rect r="r" b="b" t="t" l="l"/>
            <a:pathLst>
              <a:path h="10287000" w="7583569">
                <a:moveTo>
                  <a:pt x="0" y="0"/>
                </a:moveTo>
                <a:lnTo>
                  <a:pt x="7583569" y="0"/>
                </a:lnTo>
                <a:lnTo>
                  <a:pt x="7583569" y="10287000"/>
                </a:lnTo>
                <a:lnTo>
                  <a:pt x="0" y="10287000"/>
                </a:lnTo>
                <a:lnTo>
                  <a:pt x="0" y="0"/>
                </a:lnTo>
                <a:close/>
              </a:path>
            </a:pathLst>
          </a:custGeom>
          <a:blipFill>
            <a:blip r:embed="rId3"/>
            <a:stretch>
              <a:fillRect l="0" t="-5333" r="0" b="0"/>
            </a:stretch>
          </a:blipFill>
        </p:spPr>
      </p:sp>
      <p:sp>
        <p:nvSpPr>
          <p:cNvPr name="Freeform 3" id="3"/>
          <p:cNvSpPr/>
          <p:nvPr/>
        </p:nvSpPr>
        <p:spPr>
          <a:xfrm flipH="true" flipV="false" rot="-5538641">
            <a:off x="-5522623" y="3240956"/>
            <a:ext cx="11934822" cy="3132891"/>
          </a:xfrm>
          <a:custGeom>
            <a:avLst/>
            <a:gdLst/>
            <a:ahLst/>
            <a:cxnLst/>
            <a:rect r="r" b="b" t="t" l="l"/>
            <a:pathLst>
              <a:path h="3132891" w="11934822">
                <a:moveTo>
                  <a:pt x="11934822" y="0"/>
                </a:moveTo>
                <a:lnTo>
                  <a:pt x="0" y="0"/>
                </a:lnTo>
                <a:lnTo>
                  <a:pt x="0" y="3132891"/>
                </a:lnTo>
                <a:lnTo>
                  <a:pt x="11934822" y="3132891"/>
                </a:lnTo>
                <a:lnTo>
                  <a:pt x="1193482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98791" y="9557685"/>
            <a:ext cx="1127967" cy="346594"/>
          </a:xfrm>
          <a:custGeom>
            <a:avLst/>
            <a:gdLst/>
            <a:ahLst/>
            <a:cxnLst/>
            <a:rect r="r" b="b" t="t" l="l"/>
            <a:pathLst>
              <a:path h="346594" w="1127967">
                <a:moveTo>
                  <a:pt x="0" y="0"/>
                </a:moveTo>
                <a:lnTo>
                  <a:pt x="1127967" y="0"/>
                </a:lnTo>
                <a:lnTo>
                  <a:pt x="1127967" y="346594"/>
                </a:lnTo>
                <a:lnTo>
                  <a:pt x="0" y="3465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DAGjmGql02w</dc:identifier>
  <dcterms:modified xsi:type="dcterms:W3CDTF">2011-08-01T06:04:30Z</dcterms:modified>
  <cp:revision>1</cp:revision>
  <dc:title>Red Panda Construction and Interpretives</dc:title>
</cp:coreProperties>
</file>