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58"/>
  </p:notesMasterIdLst>
  <p:sldIdLst>
    <p:sldId id="262" r:id="rId5"/>
    <p:sldId id="331" r:id="rId6"/>
    <p:sldId id="330" r:id="rId7"/>
    <p:sldId id="258" r:id="rId8"/>
    <p:sldId id="329" r:id="rId9"/>
    <p:sldId id="265" r:id="rId10"/>
    <p:sldId id="325" r:id="rId11"/>
    <p:sldId id="263" r:id="rId12"/>
    <p:sldId id="264" r:id="rId13"/>
    <p:sldId id="328" r:id="rId14"/>
    <p:sldId id="266" r:id="rId15"/>
    <p:sldId id="267" r:id="rId16"/>
    <p:sldId id="270" r:id="rId17"/>
    <p:sldId id="269" r:id="rId18"/>
    <p:sldId id="271" r:id="rId19"/>
    <p:sldId id="298" r:id="rId20"/>
    <p:sldId id="257" r:id="rId21"/>
    <p:sldId id="261" r:id="rId22"/>
    <p:sldId id="272" r:id="rId23"/>
    <p:sldId id="318" r:id="rId24"/>
    <p:sldId id="321" r:id="rId25"/>
    <p:sldId id="268" r:id="rId26"/>
    <p:sldId id="274" r:id="rId27"/>
    <p:sldId id="297" r:id="rId28"/>
    <p:sldId id="295" r:id="rId29"/>
    <p:sldId id="296" r:id="rId30"/>
    <p:sldId id="279" r:id="rId31"/>
    <p:sldId id="280" r:id="rId32"/>
    <p:sldId id="286" r:id="rId33"/>
    <p:sldId id="281" r:id="rId34"/>
    <p:sldId id="282" r:id="rId35"/>
    <p:sldId id="283" r:id="rId36"/>
    <p:sldId id="284" r:id="rId37"/>
    <p:sldId id="287" r:id="rId38"/>
    <p:sldId id="288" r:id="rId39"/>
    <p:sldId id="276" r:id="rId40"/>
    <p:sldId id="273" r:id="rId41"/>
    <p:sldId id="319" r:id="rId42"/>
    <p:sldId id="289" r:id="rId43"/>
    <p:sldId id="290" r:id="rId44"/>
    <p:sldId id="300" r:id="rId45"/>
    <p:sldId id="301" r:id="rId46"/>
    <p:sldId id="322" r:id="rId47"/>
    <p:sldId id="294" r:id="rId48"/>
    <p:sldId id="324" r:id="rId49"/>
    <p:sldId id="309" r:id="rId50"/>
    <p:sldId id="313" r:id="rId51"/>
    <p:sldId id="314" r:id="rId52"/>
    <p:sldId id="327" r:id="rId53"/>
    <p:sldId id="326" r:id="rId54"/>
    <p:sldId id="304" r:id="rId55"/>
    <p:sldId id="310" r:id="rId56"/>
    <p:sldId id="302"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553A9299-7A68-F84A-8B15-04D805A85E55}">
          <p14:sldIdLst>
            <p14:sldId id="262"/>
            <p14:sldId id="331"/>
            <p14:sldId id="330"/>
            <p14:sldId id="258"/>
            <p14:sldId id="329"/>
            <p14:sldId id="265"/>
          </p14:sldIdLst>
        </p14:section>
        <p14:section name="Woodland Park Zoo Updates" id="{2E86921B-468E-3F4B-95E4-54A2AF2944A3}">
          <p14:sldIdLst>
            <p14:sldId id="325"/>
            <p14:sldId id="263"/>
            <p14:sldId id="264"/>
            <p14:sldId id="328"/>
          </p14:sldIdLst>
        </p14:section>
        <p14:section name="Logo - Marta" id="{5886BDF3-5EC5-534F-BEF5-C4F54ACC6ACC}">
          <p14:sldIdLst>
            <p14:sldId id="266"/>
            <p14:sldId id="267"/>
            <p14:sldId id="270"/>
            <p14:sldId id="269"/>
            <p14:sldId id="271"/>
            <p14:sldId id="298"/>
            <p14:sldId id="257"/>
            <p14:sldId id="261"/>
            <p14:sldId id="272"/>
          </p14:sldIdLst>
        </p14:section>
        <p14:section name="Collective Brainstorming - Emily" id="{16B9E086-A914-554D-A9AA-97E897A1DE7F}">
          <p14:sldIdLst>
            <p14:sldId id="318"/>
            <p14:sldId id="321"/>
          </p14:sldIdLst>
        </p14:section>
        <p14:section name="Strategic Learning Framework Update - Samantha" id="{B50C5391-963D-214E-A212-07B3D58AE9C3}">
          <p14:sldIdLst>
            <p14:sldId id="268"/>
            <p14:sldId id="274"/>
            <p14:sldId id="297"/>
            <p14:sldId id="295"/>
            <p14:sldId id="296"/>
            <p14:sldId id="279"/>
            <p14:sldId id="280"/>
            <p14:sldId id="286"/>
            <p14:sldId id="281"/>
            <p14:sldId id="282"/>
            <p14:sldId id="283"/>
            <p14:sldId id="284"/>
            <p14:sldId id="287"/>
          </p14:sldIdLst>
        </p14:section>
        <p14:section name="Strategic Learning Goals - Emily" id="{ADF65B46-3AE9-2B4A-8483-A970E8518936}">
          <p14:sldIdLst>
            <p14:sldId id="288"/>
          </p14:sldIdLst>
        </p14:section>
        <p14:section name="Communications Goals - Katie" id="{EBFBF2F4-1B2C-B846-AE06-F938FB489971}">
          <p14:sldIdLst>
            <p14:sldId id="276"/>
            <p14:sldId id="273"/>
          </p14:sldIdLst>
        </p14:section>
        <p14:section name="Collective Brainstorming Part 2 - Emily" id="{9F07F2E8-2D21-AE4B-898F-8E02319A366D}">
          <p14:sldIdLst>
            <p14:sldId id="319"/>
          </p14:sldIdLst>
        </p14:section>
        <p14:section name="Website- Daniel" id="{6679AA0F-B7B8-DE40-984D-F963B56FFA1A}">
          <p14:sldIdLst>
            <p14:sldId id="289"/>
            <p14:sldId id="290"/>
          </p14:sldIdLst>
        </p14:section>
        <p14:section name="Discussion Platform - Jessica" id="{41080705-16C4-A54F-9CFB-C8645E9822ED}">
          <p14:sldIdLst>
            <p14:sldId id="300"/>
            <p14:sldId id="301"/>
          </p14:sldIdLst>
        </p14:section>
        <p14:section name="Break" id="{CB1FA0A8-B2F1-284B-8041-404BD6D45702}">
          <p14:sldIdLst>
            <p14:sldId id="322"/>
          </p14:sldIdLst>
        </p14:section>
        <p14:section name="Return from Break" id="{3C86C492-6B40-FA43-85B2-FE84DFB61FB0}">
          <p14:sldIdLst>
            <p14:sldId id="294"/>
          </p14:sldIdLst>
        </p14:section>
        <p14:section name="Collective Brainstorming Part 3 - Emily" id="{74D89843-C88B-C84D-B10E-FF50C0B1112C}">
          <p14:sldIdLst>
            <p14:sldId id="324"/>
          </p14:sldIdLst>
        </p14:section>
        <p14:section name="Learning Groups - Aszya" id="{13372F41-318B-8F40-9536-A225A4814236}">
          <p14:sldIdLst>
            <p14:sldId id="309"/>
            <p14:sldId id="313"/>
            <p14:sldId id="314"/>
          </p14:sldIdLst>
        </p14:section>
        <p14:section name="Working Groups - Daniel" id="{BF438CBC-9ABD-A243-A844-3299B0D0A069}">
          <p14:sldIdLst>
            <p14:sldId id="327"/>
            <p14:sldId id="326"/>
            <p14:sldId id="304"/>
            <p14:sldId id="310"/>
          </p14:sldIdLst>
        </p14:section>
        <p14:section name="End" id="{5B8F8089-A57E-3D4A-A085-0DF6C02B5922}">
          <p14:sldIdLst>
            <p14:sldId id="3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A491"/>
    <a:srgbClr val="15C7B8"/>
    <a:srgbClr val="0D8CBB"/>
    <a:srgbClr val="313D4D"/>
    <a:srgbClr val="111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F609D1-35CE-6343-AFEC-B83C8D84EDF9}" v="3084" dt="2021-02-24T21:10:11.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39"/>
    <p:restoredTop sz="95781"/>
  </p:normalViewPr>
  <p:slideViewPr>
    <p:cSldViewPr snapToGrid="0" snapToObjects="1">
      <p:cViewPr varScale="1">
        <p:scale>
          <a:sx n="106" d="100"/>
          <a:sy n="106" d="100"/>
        </p:scale>
        <p:origin x="536" y="168"/>
      </p:cViewPr>
      <p:guideLst/>
    </p:cSldViewPr>
  </p:slideViewPr>
  <p:notesTextViewPr>
    <p:cViewPr>
      <p:scale>
        <a:sx n="1" d="1"/>
        <a:sy n="1" d="1"/>
      </p:scale>
      <p:origin x="0" y="0"/>
    </p:cViewPr>
  </p:notesTextViewPr>
  <p:sorterViewPr>
    <p:cViewPr>
      <p:scale>
        <a:sx n="107" d="100"/>
        <a:sy n="107"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0B49B-866B-6142-B4B2-6D09320AF8D1}" type="datetimeFigureOut">
              <a:rPr lang="en-US" smtClean="0"/>
              <a:t>2/24/21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C92A8-7A2D-8A48-BD7B-546DAECEA093}" type="slidenum">
              <a:rPr lang="en-US" smtClean="0"/>
              <a:t>‹#›</a:t>
            </a:fld>
            <a:endParaRPr lang="en-US"/>
          </a:p>
        </p:txBody>
      </p:sp>
    </p:spTree>
    <p:extLst>
      <p:ext uri="{BB962C8B-B14F-4D97-AF65-F5344CB8AC3E}">
        <p14:creationId xmlns:p14="http://schemas.microsoft.com/office/powerpoint/2010/main" val="2910104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oogle.com/url?q=https%3A%2F%2Fhigherlogicdownload.s3-external-1.amazonaws.com%2FAZA%2F5e7bc838-77af-a940-5766-bbb253826122_file.pdf%3FAWSAccessKeyId%3DAKIAVRDO7IEREB57R7MT%26Expires%3D1609360719%26Signature%3Do0dwARi%252B0So6haf93LJ9gOckabY%253D&amp;sa=D&amp;sntz=1&amp;usg=AFQjCNFCoQ7Hvpj5aOj6bkIFh-tS3Mt45Q"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closed captions (computer generated 80% accurate)</a:t>
            </a:r>
          </a:p>
          <a:p>
            <a:r>
              <a:rPr lang="en-US" dirty="0"/>
              <a:t>invite you to rename yourself with your organization name</a:t>
            </a:r>
          </a:p>
        </p:txBody>
      </p:sp>
      <p:sp>
        <p:nvSpPr>
          <p:cNvPr id="4" name="Slide Number Placeholder 3"/>
          <p:cNvSpPr>
            <a:spLocks noGrp="1"/>
          </p:cNvSpPr>
          <p:nvPr>
            <p:ph type="sldNum" sz="quarter" idx="5"/>
          </p:nvPr>
        </p:nvSpPr>
        <p:spPr/>
        <p:txBody>
          <a:bodyPr/>
          <a:lstStyle/>
          <a:p>
            <a:fld id="{785C92A8-7A2D-8A48-BD7B-546DAECEA093}" type="slidenum">
              <a:rPr lang="en-US" smtClean="0"/>
              <a:t>1</a:t>
            </a:fld>
            <a:endParaRPr lang="en-US"/>
          </a:p>
        </p:txBody>
      </p:sp>
    </p:spTree>
    <p:extLst>
      <p:ext uri="{BB962C8B-B14F-4D97-AF65-F5344CB8AC3E}">
        <p14:creationId xmlns:p14="http://schemas.microsoft.com/office/powerpoint/2010/main" val="248245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b="0" i="0" u="none" strike="noStrike" kern="1200" dirty="0">
              <a:solidFill>
                <a:schemeClr val="tx1"/>
              </a:solidFill>
              <a:effectLst/>
              <a:latin typeface="+mn-lt"/>
              <a:ea typeface="+mn-ea"/>
              <a:cs typeface="+mn-cs"/>
            </a:endParaRP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17929</a:t>
            </a:r>
          </a:p>
          <a:p>
            <a:endParaRPr lang="en-US" dirty="0"/>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20877</a:t>
            </a:r>
          </a:p>
          <a:p>
            <a:pPr fontAlgn="t"/>
            <a:endParaRPr lang="en-US" sz="1200" b="0" i="0" u="none" strike="noStrike" kern="1200" dirty="0">
              <a:solidFill>
                <a:schemeClr val="tx1"/>
              </a:solidFill>
              <a:effectLst/>
              <a:latin typeface="+mn-lt"/>
              <a:ea typeface="+mn-ea"/>
              <a:cs typeface="+mn-cs"/>
            </a:endParaRPr>
          </a:p>
          <a:p>
            <a:pPr fontAlgn="t"/>
            <a:r>
              <a:rPr lang="en-US" sz="1200" b="0" i="0" u="none" strike="noStrike" kern="1200" dirty="0">
                <a:solidFill>
                  <a:schemeClr val="tx1"/>
                </a:solidFill>
                <a:effectLst/>
                <a:latin typeface="+mn-lt"/>
                <a:ea typeface="+mn-ea"/>
                <a:cs typeface="+mn-cs"/>
              </a:rPr>
              <a:t>Alternate between the two</a:t>
            </a: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11</a:t>
            </a:fld>
            <a:endParaRPr lang="en-US"/>
          </a:p>
        </p:txBody>
      </p:sp>
    </p:spTree>
    <p:extLst>
      <p:ext uri="{BB962C8B-B14F-4D97-AF65-F5344CB8AC3E}">
        <p14:creationId xmlns:p14="http://schemas.microsoft.com/office/powerpoint/2010/main" val="725057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u="none" strike="noStrike" kern="1200" dirty="0">
                <a:solidFill>
                  <a:schemeClr val="tx1"/>
                </a:solidFill>
                <a:effectLst/>
                <a:latin typeface="+mn-lt"/>
                <a:ea typeface="+mn-ea"/>
                <a:cs typeface="+mn-cs"/>
              </a:rPr>
              <a:t>This is a transition slide for Daniel to share the sections and hand off to Marta.</a:t>
            </a: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17929</a:t>
            </a: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12</a:t>
            </a:fld>
            <a:endParaRPr lang="en-US"/>
          </a:p>
        </p:txBody>
      </p:sp>
    </p:spTree>
    <p:extLst>
      <p:ext uri="{BB962C8B-B14F-4D97-AF65-F5344CB8AC3E}">
        <p14:creationId xmlns:p14="http://schemas.microsoft.com/office/powerpoint/2010/main" val="827135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communications working group has been working on a logo.</a:t>
            </a:r>
          </a:p>
          <a:p>
            <a:pPr marL="171450" indent="-171450">
              <a:buFontTx/>
              <a:buChar char="-"/>
            </a:pPr>
            <a:r>
              <a:rPr lang="en-US" dirty="0"/>
              <a:t>Design ideas to talk about</a:t>
            </a:r>
          </a:p>
          <a:p>
            <a:pPr marL="628650" lvl="1" indent="-171450">
              <a:buFontTx/>
              <a:buChar char="-"/>
            </a:pPr>
            <a:r>
              <a:rPr lang="en-US" dirty="0"/>
              <a:t>Looks good</a:t>
            </a:r>
          </a:p>
          <a:p>
            <a:pPr marL="628650" lvl="1" indent="-171450">
              <a:buFontTx/>
              <a:buChar char="-"/>
            </a:pPr>
            <a:r>
              <a:rPr lang="en-US" dirty="0"/>
              <a:t>Captures the idea of empathy</a:t>
            </a:r>
          </a:p>
          <a:p>
            <a:pPr marL="628650" lvl="1" indent="-171450">
              <a:buFontTx/>
              <a:buChar char="-"/>
            </a:pPr>
            <a:r>
              <a:rPr lang="en-US" dirty="0"/>
              <a:t>Represents multiple dimensions of network partners. Since we have aquariums, zoos, and folks focused on birds, we wanted it to speak to everyone and so we centered in nature. </a:t>
            </a:r>
          </a:p>
          <a:p>
            <a:pPr marL="628650" lvl="1" indent="-171450">
              <a:buFontTx/>
              <a:buChar char="-"/>
            </a:pPr>
            <a:r>
              <a:rPr lang="en-US" dirty="0"/>
              <a:t>Without further ago</a:t>
            </a:r>
          </a:p>
          <a:p>
            <a:pPr marL="628650" lvl="1" indent="-171450">
              <a:buFontTx/>
              <a:buChar char="-"/>
            </a:pPr>
            <a:endParaRPr lang="en-US" dirty="0"/>
          </a:p>
          <a:p>
            <a:pPr marL="628650" lvl="1" indent="-171450">
              <a:buFontTx/>
              <a:buChar char="-"/>
            </a:pPr>
            <a:endParaRPr lang="en-US"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**Drumroll please**</a:t>
            </a:r>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13</a:t>
            </a:fld>
            <a:endParaRPr lang="en-US"/>
          </a:p>
        </p:txBody>
      </p:sp>
    </p:spTree>
    <p:extLst>
      <p:ext uri="{BB962C8B-B14F-4D97-AF65-F5344CB8AC3E}">
        <p14:creationId xmlns:p14="http://schemas.microsoft.com/office/powerpoint/2010/main" val="3839900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Pause for audience reaction </a:t>
            </a:r>
            <a:r>
              <a:rPr lang="en-US" dirty="0">
                <a:sym typeface="Wingdings" pitchFamily="2" charset="2"/>
              </a:rPr>
              <a:t></a:t>
            </a:r>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14</a:t>
            </a:fld>
            <a:endParaRPr lang="en-US"/>
          </a:p>
        </p:txBody>
      </p:sp>
    </p:spTree>
    <p:extLst>
      <p:ext uri="{BB962C8B-B14F-4D97-AF65-F5344CB8AC3E}">
        <p14:creationId xmlns:p14="http://schemas.microsoft.com/office/powerpoint/2010/main" val="196605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black and white logo is set. We wanted to solicit your feedback for a colored logo. We will present two options. *show options*</a:t>
            </a:r>
          </a:p>
        </p:txBody>
      </p:sp>
      <p:sp>
        <p:nvSpPr>
          <p:cNvPr id="4" name="Slide Number Placeholder 3"/>
          <p:cNvSpPr>
            <a:spLocks noGrp="1"/>
          </p:cNvSpPr>
          <p:nvPr>
            <p:ph type="sldNum" sz="quarter" idx="5"/>
          </p:nvPr>
        </p:nvSpPr>
        <p:spPr/>
        <p:txBody>
          <a:bodyPr/>
          <a:lstStyle/>
          <a:p>
            <a:fld id="{785C92A8-7A2D-8A48-BD7B-546DAECEA093}" type="slidenum">
              <a:rPr lang="en-US" smtClean="0"/>
              <a:t>15</a:t>
            </a:fld>
            <a:endParaRPr lang="en-US"/>
          </a:p>
        </p:txBody>
      </p:sp>
    </p:spTree>
    <p:extLst>
      <p:ext uri="{BB962C8B-B14F-4D97-AF65-F5344CB8AC3E}">
        <p14:creationId xmlns:p14="http://schemas.microsoft.com/office/powerpoint/2010/main" val="1724567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black and white logo is set. We wanted to solicit your feedback for a colored logo. We will present two options. Open up </a:t>
            </a:r>
            <a:r>
              <a:rPr lang="en-US" dirty="0" err="1"/>
              <a:t>sli.do</a:t>
            </a:r>
            <a:r>
              <a:rPr lang="en-US" dirty="0"/>
              <a:t> to vote on which option you like. (We will have used </a:t>
            </a:r>
            <a:r>
              <a:rPr lang="en-US" dirty="0" err="1"/>
              <a:t>Sli.do</a:t>
            </a:r>
            <a:r>
              <a:rPr lang="en-US" dirty="0"/>
              <a:t> earlier in the meeting, so people should be familiar. Daniel will drop link in chat) https://</a:t>
            </a:r>
            <a:r>
              <a:rPr lang="en-US" dirty="0" err="1"/>
              <a:t>wall.sli.do</a:t>
            </a:r>
            <a:r>
              <a:rPr lang="en-US" dirty="0"/>
              <a:t>/event/efnqx2rc?section=444f112a-6c98-4494-b24a-b6ee9cb23e24 </a:t>
            </a:r>
          </a:p>
          <a:p>
            <a:endParaRPr lang="en-US" dirty="0"/>
          </a:p>
          <a:p>
            <a:r>
              <a:rPr lang="en-US" dirty="0"/>
              <a:t>*show options*</a:t>
            </a:r>
          </a:p>
        </p:txBody>
      </p:sp>
      <p:sp>
        <p:nvSpPr>
          <p:cNvPr id="4" name="Slide Number Placeholder 3"/>
          <p:cNvSpPr>
            <a:spLocks noGrp="1"/>
          </p:cNvSpPr>
          <p:nvPr>
            <p:ph type="sldNum" sz="quarter" idx="5"/>
          </p:nvPr>
        </p:nvSpPr>
        <p:spPr/>
        <p:txBody>
          <a:bodyPr/>
          <a:lstStyle/>
          <a:p>
            <a:fld id="{785C92A8-7A2D-8A48-BD7B-546DAECEA093}" type="slidenum">
              <a:rPr lang="en-US" smtClean="0"/>
              <a:t>16</a:t>
            </a:fld>
            <a:endParaRPr lang="en-US"/>
          </a:p>
        </p:txBody>
      </p:sp>
    </p:spTree>
    <p:extLst>
      <p:ext uri="{BB962C8B-B14F-4D97-AF65-F5344CB8AC3E}">
        <p14:creationId xmlns:p14="http://schemas.microsoft.com/office/powerpoint/2010/main" val="3763851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voting we will share this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Now that we have a logo, let’s restart, hi and welcome to the ACE for Wildlife Network’s Feb 24 meeting</a:t>
            </a: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17</a:t>
            </a:fld>
            <a:endParaRPr lang="en-US"/>
          </a:p>
        </p:txBody>
      </p:sp>
    </p:spTree>
    <p:extLst>
      <p:ext uri="{BB962C8B-B14F-4D97-AF65-F5344CB8AC3E}">
        <p14:creationId xmlns:p14="http://schemas.microsoft.com/office/powerpoint/2010/main" val="712788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voting we will share this 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Now that we have a logo, let’s restart, hi and welcome to the ACE for Wildlife Network’s Feb 24 meeting</a:t>
            </a:r>
          </a:p>
        </p:txBody>
      </p:sp>
      <p:sp>
        <p:nvSpPr>
          <p:cNvPr id="4" name="Slide Number Placeholder 3"/>
          <p:cNvSpPr>
            <a:spLocks noGrp="1"/>
          </p:cNvSpPr>
          <p:nvPr>
            <p:ph type="sldNum" sz="quarter" idx="5"/>
          </p:nvPr>
        </p:nvSpPr>
        <p:spPr/>
        <p:txBody>
          <a:bodyPr/>
          <a:lstStyle/>
          <a:p>
            <a:fld id="{785C92A8-7A2D-8A48-BD7B-546DAECEA093}" type="slidenum">
              <a:rPr lang="en-US" smtClean="0"/>
              <a:t>18</a:t>
            </a:fld>
            <a:endParaRPr lang="en-US"/>
          </a:p>
        </p:txBody>
      </p:sp>
    </p:spTree>
    <p:extLst>
      <p:ext uri="{BB962C8B-B14F-4D97-AF65-F5344CB8AC3E}">
        <p14:creationId xmlns:p14="http://schemas.microsoft.com/office/powerpoint/2010/main" val="67380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u="none" strike="noStrike" kern="1200" dirty="0">
                <a:solidFill>
                  <a:schemeClr val="tx1"/>
                </a:solidFill>
                <a:effectLst/>
                <a:latin typeface="+mn-lt"/>
                <a:ea typeface="+mn-ea"/>
                <a:cs typeface="+mn-cs"/>
              </a:rPr>
              <a:t>Transition back to Daniel</a:t>
            </a:r>
          </a:p>
          <a:p>
            <a:pPr fontAlgn="t"/>
            <a:endParaRPr lang="en-US" sz="1200" b="0" i="0" u="none" strike="noStrike" kern="1200" dirty="0">
              <a:solidFill>
                <a:schemeClr val="tx1"/>
              </a:solidFill>
              <a:effectLst/>
              <a:latin typeface="+mn-lt"/>
              <a:ea typeface="+mn-ea"/>
              <a:cs typeface="+mn-cs"/>
            </a:endParaRPr>
          </a:p>
          <a:p>
            <a:pPr marL="171450" indent="-171450" fontAlgn="t">
              <a:buFontTx/>
              <a:buChar char="-"/>
            </a:pPr>
            <a:r>
              <a:rPr lang="en-US" sz="1200" b="0" i="0" u="none" strike="noStrike" kern="1200" dirty="0">
                <a:solidFill>
                  <a:schemeClr val="tx1"/>
                </a:solidFill>
                <a:effectLst/>
                <a:latin typeface="+mn-lt"/>
                <a:ea typeface="+mn-ea"/>
                <a:cs typeface="+mn-cs"/>
              </a:rPr>
              <a:t>Now that we have a logo **animation**</a:t>
            </a:r>
          </a:p>
          <a:p>
            <a:pPr marL="171450" indent="-171450" fontAlgn="t">
              <a:buFontTx/>
              <a:buChar char="-"/>
            </a:pPr>
            <a:r>
              <a:rPr lang="en-US" sz="1200" b="0" i="0" u="none" strike="noStrike" kern="1200" dirty="0">
                <a:solidFill>
                  <a:schemeClr val="tx1"/>
                </a:solidFill>
                <a:effectLst/>
                <a:latin typeface="+mn-lt"/>
                <a:ea typeface="+mn-ea"/>
                <a:cs typeface="+mn-cs"/>
              </a:rPr>
              <a:t>We more updates to share from the working groups, but before we do, let me pass this meeting over to Emily at </a:t>
            </a:r>
            <a:r>
              <a:rPr lang="en-US" sz="1200" b="0" i="0" u="none" strike="noStrike" kern="1200" dirty="0" err="1">
                <a:solidFill>
                  <a:schemeClr val="tx1"/>
                </a:solidFill>
                <a:effectLst/>
                <a:latin typeface="+mn-lt"/>
                <a:ea typeface="+mn-ea"/>
                <a:cs typeface="+mn-cs"/>
              </a:rPr>
              <a:t>ZooMontana</a:t>
            </a:r>
            <a:r>
              <a:rPr lang="en-US" sz="1200" b="0" i="0" u="none" strike="noStrike" kern="1200" dirty="0">
                <a:solidFill>
                  <a:schemeClr val="tx1"/>
                </a:solidFill>
                <a:effectLst/>
                <a:latin typeface="+mn-lt"/>
                <a:ea typeface="+mn-ea"/>
                <a:cs typeface="+mn-cs"/>
              </a:rPr>
              <a:t> to get our creative brain juices flowing</a:t>
            </a:r>
          </a:p>
          <a:p>
            <a:pPr marL="171450" indent="-171450" fontAlgn="t">
              <a:buFontTx/>
              <a:buChar char="-"/>
            </a:pPr>
            <a:endParaRPr lang="en-US" sz="1200" b="0" i="0" u="none" strike="noStrike" kern="1200" dirty="0">
              <a:solidFill>
                <a:schemeClr val="tx1"/>
              </a:solidFill>
              <a:effectLst/>
              <a:latin typeface="+mn-lt"/>
              <a:ea typeface="+mn-ea"/>
              <a:cs typeface="+mn-cs"/>
            </a:endParaRP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17929</a:t>
            </a: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19</a:t>
            </a:fld>
            <a:endParaRPr lang="en-US"/>
          </a:p>
        </p:txBody>
      </p:sp>
    </p:spTree>
    <p:extLst>
      <p:ext uri="{BB962C8B-B14F-4D97-AF65-F5344CB8AC3E}">
        <p14:creationId xmlns:p14="http://schemas.microsoft.com/office/powerpoint/2010/main" val="3588554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u="none" strike="noStrike" kern="1200" dirty="0">
                <a:solidFill>
                  <a:schemeClr val="tx1"/>
                </a:solidFill>
                <a:effectLst/>
                <a:latin typeface="+mn-lt"/>
                <a:ea typeface="+mn-ea"/>
                <a:cs typeface="+mn-cs"/>
              </a:rPr>
              <a:t>Emily to Lead (Daniel to make breakout rooms and drop link in chat)</a:t>
            </a:r>
          </a:p>
          <a:p>
            <a:pPr fontAlgn="t"/>
            <a:endParaRPr lang="en-US" sz="1200" b="0" i="0" u="none" strike="noStrike" kern="1200" dirty="0">
              <a:solidFill>
                <a:schemeClr val="tx1"/>
              </a:solidFill>
              <a:effectLst/>
              <a:latin typeface="+mn-lt"/>
              <a:ea typeface="+mn-ea"/>
              <a:cs typeface="+mn-cs"/>
            </a:endParaRPr>
          </a:p>
          <a:p>
            <a:pPr marL="171450" indent="-171450" fontAlgn="t">
              <a:buFontTx/>
              <a:buChar char="-"/>
            </a:pPr>
            <a:r>
              <a:rPr lang="en-US" sz="1200" b="0" i="0" u="none" strike="noStrike" kern="1200" dirty="0">
                <a:solidFill>
                  <a:schemeClr val="tx1"/>
                </a:solidFill>
                <a:effectLst/>
                <a:latin typeface="+mn-lt"/>
                <a:ea typeface="+mn-ea"/>
                <a:cs typeface="+mn-cs"/>
              </a:rPr>
              <a:t>We are going to spend some time doing a collective brainstorming activity. In a moment we are going to put you in breakout rooms. In those breakout rooms we want you to discuss:</a:t>
            </a:r>
          </a:p>
          <a:p>
            <a:pPr marL="171450" indent="-171450" fontAlgn="t">
              <a:buFontTx/>
              <a:buChar cha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**Text Appears** If you were working at your ideal zoo. Whatever that means to you. How would empathy be integrated for you?</a:t>
            </a: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Provide example (i.e. empathy would be integrated into our guest service policies and show up throughout our website and welcoming process)</a:t>
            </a: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en-CA" sz="1200" b="0"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While we get those breakout rooms ready, spend a minute thinking about your answer to the question.</a:t>
            </a: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You will have 15 minutes in your breakout room. As you talk. We want you to capture your ideas. </a:t>
            </a: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en-CA" sz="1200" b="0"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**Padlet How to Appears** We will use Padlet to capture your ideas. To get to </a:t>
            </a:r>
            <a:r>
              <a:rPr lang="en-CA" sz="1200" b="0" kern="1200" dirty="0" err="1">
                <a:solidFill>
                  <a:schemeClr val="tx1"/>
                </a:solidFill>
                <a:effectLst/>
                <a:latin typeface="+mn-lt"/>
                <a:ea typeface="+mn-ea"/>
                <a:cs typeface="+mn-cs"/>
              </a:rPr>
              <a:t>padlet</a:t>
            </a:r>
            <a:r>
              <a:rPr lang="en-CA" sz="1200" b="0" kern="1200" dirty="0">
                <a:solidFill>
                  <a:schemeClr val="tx1"/>
                </a:solidFill>
                <a:effectLst/>
                <a:latin typeface="+mn-lt"/>
                <a:ea typeface="+mn-ea"/>
                <a:cs typeface="+mn-cs"/>
              </a:rPr>
              <a:t>, go to the link in the chat or scan the QR code</a:t>
            </a:r>
          </a:p>
          <a:p>
            <a:pPr marL="628650" marR="0" lvl="1"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https://</a:t>
            </a:r>
            <a:r>
              <a:rPr lang="en-CA" sz="1200" b="0" kern="1200" dirty="0" err="1">
                <a:solidFill>
                  <a:schemeClr val="tx1"/>
                </a:solidFill>
                <a:effectLst/>
                <a:latin typeface="+mn-lt"/>
                <a:ea typeface="+mn-ea"/>
                <a:cs typeface="+mn-cs"/>
              </a:rPr>
              <a:t>padlet.com</a:t>
            </a:r>
            <a:r>
              <a:rPr lang="en-CA" sz="1200" b="0" kern="1200" dirty="0">
                <a:solidFill>
                  <a:schemeClr val="tx1"/>
                </a:solidFill>
                <a:effectLst/>
                <a:latin typeface="+mn-lt"/>
                <a:ea typeface="+mn-ea"/>
                <a:cs typeface="+mn-cs"/>
              </a:rPr>
              <a:t>/</a:t>
            </a:r>
            <a:r>
              <a:rPr lang="en-CA" sz="1200" b="0" kern="1200" dirty="0" err="1">
                <a:solidFill>
                  <a:schemeClr val="tx1"/>
                </a:solidFill>
                <a:effectLst/>
                <a:latin typeface="+mn-lt"/>
                <a:ea typeface="+mn-ea"/>
                <a:cs typeface="+mn-cs"/>
              </a:rPr>
              <a:t>danielrother</a:t>
            </a:r>
            <a:r>
              <a:rPr lang="en-CA" sz="1200" b="0" kern="1200" dirty="0">
                <a:solidFill>
                  <a:schemeClr val="tx1"/>
                </a:solidFill>
                <a:effectLst/>
                <a:latin typeface="+mn-lt"/>
                <a:ea typeface="+mn-ea"/>
                <a:cs typeface="+mn-cs"/>
              </a:rPr>
              <a:t>/ACESpring2021</a:t>
            </a: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In </a:t>
            </a:r>
            <a:r>
              <a:rPr lang="en-CA" sz="1200" b="0" kern="1200" dirty="0" err="1">
                <a:solidFill>
                  <a:schemeClr val="tx1"/>
                </a:solidFill>
                <a:effectLst/>
                <a:latin typeface="+mn-lt"/>
                <a:ea typeface="+mn-ea"/>
                <a:cs typeface="+mn-cs"/>
              </a:rPr>
              <a:t>padlet</a:t>
            </a:r>
            <a:r>
              <a:rPr lang="en-CA" sz="1200" b="0" kern="1200" dirty="0">
                <a:solidFill>
                  <a:schemeClr val="tx1"/>
                </a:solidFill>
                <a:effectLst/>
                <a:latin typeface="+mn-lt"/>
                <a:ea typeface="+mn-ea"/>
                <a:cs typeface="+mn-cs"/>
              </a:rPr>
              <a:t> you will see a column for your group #. Add your thoughts each as individual cards in the column. You can designate a note take to put your ideas down on this </a:t>
            </a:r>
            <a:r>
              <a:rPr lang="en-CA" sz="1200" b="0" kern="1200" dirty="0" err="1">
                <a:solidFill>
                  <a:schemeClr val="tx1"/>
                </a:solidFill>
                <a:effectLst/>
                <a:latin typeface="+mn-lt"/>
                <a:ea typeface="+mn-ea"/>
                <a:cs typeface="+mn-cs"/>
              </a:rPr>
              <a:t>padlet</a:t>
            </a:r>
            <a:r>
              <a:rPr lang="en-CA" sz="1200" b="0" kern="1200" dirty="0">
                <a:solidFill>
                  <a:schemeClr val="tx1"/>
                </a:solidFill>
                <a:effectLst/>
                <a:latin typeface="+mn-lt"/>
                <a:ea typeface="+mn-ea"/>
                <a:cs typeface="+mn-cs"/>
              </a:rPr>
              <a:t> or you can each write ideas as you have them</a:t>
            </a: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en-CA" sz="1200" b="0"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Questions? Ready? We’ll Now send you to breakout rooms. Watch which number room you go to.</a:t>
            </a: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indent="-171450" fontAlgn="t">
              <a:buFontTx/>
              <a:buChar char="-"/>
            </a:pPr>
            <a:r>
              <a:rPr lang="en-US" sz="1200" b="0" i="0" u="none" strike="noStrike" kern="1200" dirty="0">
                <a:solidFill>
                  <a:schemeClr val="tx1"/>
                </a:solidFill>
                <a:effectLst/>
                <a:latin typeface="+mn-lt"/>
                <a:ea typeface="+mn-ea"/>
                <a:cs typeface="+mn-cs"/>
              </a:rPr>
              <a:t>BREAKOUT ROOMS</a:t>
            </a:r>
          </a:p>
          <a:p>
            <a:pPr marL="171450" indent="-171450" fontAlgn="t">
              <a:buFontTx/>
              <a:buChar char="-"/>
            </a:pPr>
            <a:endParaRPr lang="en-US" sz="1200" b="0" i="0" u="none" strike="noStrike" kern="1200" dirty="0">
              <a:solidFill>
                <a:schemeClr val="tx1"/>
              </a:solidFill>
              <a:effectLst/>
              <a:latin typeface="+mn-lt"/>
              <a:ea typeface="+mn-ea"/>
              <a:cs typeface="+mn-cs"/>
            </a:endParaRPr>
          </a:p>
          <a:p>
            <a:pPr marL="171450" indent="-171450" fontAlgn="t">
              <a:buFontTx/>
              <a:buChar char="-"/>
            </a:pPr>
            <a:r>
              <a:rPr lang="en-US" sz="1200" b="0" i="0" u="none" strike="noStrike" kern="1200" dirty="0">
                <a:solidFill>
                  <a:schemeClr val="tx1"/>
                </a:solidFill>
                <a:effectLst/>
                <a:latin typeface="+mn-lt"/>
                <a:ea typeface="+mn-ea"/>
                <a:cs typeface="+mn-cs"/>
              </a:rPr>
              <a:t>Welcome back, we will continue to build off of these answers and will revisit all of these answers shortly. For now, let me hand things back to Daniel</a:t>
            </a:r>
          </a:p>
          <a:p>
            <a:pPr marL="171450" indent="-171450" fontAlgn="t">
              <a:buFontTx/>
              <a:buChar char="-"/>
            </a:pPr>
            <a:endParaRPr lang="en-US" sz="1200" b="0" i="0" u="none" strike="noStrike" kern="1200" dirty="0">
              <a:solidFill>
                <a:schemeClr val="tx1"/>
              </a:solidFill>
              <a:effectLst/>
              <a:latin typeface="+mn-lt"/>
              <a:ea typeface="+mn-ea"/>
              <a:cs typeface="+mn-cs"/>
            </a:endParaRPr>
          </a:p>
          <a:p>
            <a:pPr marL="171450" indent="-171450" fontAlgn="t">
              <a:buFontTx/>
              <a:buChar char="-"/>
            </a:pPr>
            <a:endParaRPr lang="en-US" sz="1200" b="0" i="0" u="none" strike="noStrike" kern="1200" dirty="0">
              <a:solidFill>
                <a:schemeClr val="tx1"/>
              </a:solidFill>
              <a:effectLst/>
              <a:latin typeface="+mn-lt"/>
              <a:ea typeface="+mn-ea"/>
              <a:cs typeface="+mn-cs"/>
            </a:endParaRP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17929</a:t>
            </a:r>
          </a:p>
          <a:p>
            <a:pPr marL="171450" indent="-171450" fontAlgn="t">
              <a:buFontTx/>
              <a:buChar char="-"/>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20</a:t>
            </a:fld>
            <a:endParaRPr lang="en-US"/>
          </a:p>
        </p:txBody>
      </p:sp>
    </p:spTree>
    <p:extLst>
      <p:ext uri="{BB962C8B-B14F-4D97-AF65-F5344CB8AC3E}">
        <p14:creationId xmlns:p14="http://schemas.microsoft.com/office/powerpoint/2010/main" val="119926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20583</a:t>
            </a:r>
          </a:p>
          <a:p>
            <a:pPr fontAlgn="t"/>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2</a:t>
            </a:fld>
            <a:endParaRPr lang="en-US"/>
          </a:p>
        </p:txBody>
      </p:sp>
    </p:spTree>
    <p:extLst>
      <p:ext uri="{BB962C8B-B14F-4D97-AF65-F5344CB8AC3E}">
        <p14:creationId xmlns:p14="http://schemas.microsoft.com/office/powerpoint/2010/main" val="3994072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u="none" strike="noStrike" kern="1200" dirty="0">
                <a:solidFill>
                  <a:schemeClr val="tx1"/>
                </a:solidFill>
                <a:effectLst/>
                <a:latin typeface="+mn-lt"/>
                <a:ea typeface="+mn-ea"/>
                <a:cs typeface="+mn-cs"/>
              </a:rPr>
              <a:t>Daniel to Lead</a:t>
            </a:r>
          </a:p>
          <a:p>
            <a:pPr fontAlgn="t"/>
            <a:endParaRPr lang="en-US" sz="1200" b="0" i="0" u="none" strike="noStrike" kern="1200" dirty="0">
              <a:solidFill>
                <a:schemeClr val="tx1"/>
              </a:solidFill>
              <a:effectLst/>
              <a:latin typeface="+mn-lt"/>
              <a:ea typeface="+mn-ea"/>
              <a:cs typeface="+mn-cs"/>
            </a:endParaRPr>
          </a:p>
          <a:p>
            <a:pPr fontAlgn="t"/>
            <a:endParaRPr lang="en-US" sz="1200" b="0" i="0" u="none" strike="noStrike" kern="1200" dirty="0">
              <a:solidFill>
                <a:schemeClr val="tx1"/>
              </a:solidFill>
              <a:effectLst/>
              <a:latin typeface="+mn-lt"/>
              <a:ea typeface="+mn-ea"/>
              <a:cs typeface="+mn-cs"/>
            </a:endParaRPr>
          </a:p>
          <a:p>
            <a:pPr fontAlgn="t"/>
            <a:r>
              <a:rPr lang="en-US" sz="1200" b="0" i="0" u="none" strike="noStrike" kern="1200" dirty="0">
                <a:solidFill>
                  <a:schemeClr val="tx1"/>
                </a:solidFill>
                <a:effectLst/>
                <a:latin typeface="+mn-lt"/>
                <a:ea typeface="+mn-ea"/>
                <a:cs typeface="+mn-cs"/>
              </a:rPr>
              <a:t>As you can see, this chicken has a beak, and we will take a 5 minute break.  You are welcome to use this time to explore the </a:t>
            </a:r>
            <a:r>
              <a:rPr lang="en-US" sz="1200" b="0" i="0" u="none" strike="noStrike" kern="1200" dirty="0" err="1">
                <a:solidFill>
                  <a:schemeClr val="tx1"/>
                </a:solidFill>
                <a:effectLst/>
                <a:latin typeface="+mn-lt"/>
                <a:ea typeface="+mn-ea"/>
                <a:cs typeface="+mn-cs"/>
              </a:rPr>
              <a:t>padlet</a:t>
            </a:r>
            <a:r>
              <a:rPr lang="en-US" sz="1200" b="0" i="0" u="none" strike="noStrike" kern="1200" dirty="0">
                <a:solidFill>
                  <a:schemeClr val="tx1"/>
                </a:solidFill>
                <a:effectLst/>
                <a:latin typeface="+mn-lt"/>
                <a:ea typeface="+mn-ea"/>
                <a:cs typeface="+mn-cs"/>
              </a:rPr>
              <a:t> and see what other people wrote, or get up and stretch your</a:t>
            </a:r>
          </a:p>
          <a:p>
            <a:pPr marL="171450" indent="-171450" fontAlgn="t">
              <a:buFontTx/>
              <a:buChar char="-"/>
            </a:pPr>
            <a:endParaRPr lang="en-US" sz="1200" b="0" i="0" u="none" strike="noStrike" kern="1200" dirty="0">
              <a:solidFill>
                <a:schemeClr val="tx1"/>
              </a:solidFill>
              <a:effectLst/>
              <a:latin typeface="+mn-lt"/>
              <a:ea typeface="+mn-ea"/>
              <a:cs typeface="+mn-cs"/>
            </a:endParaRPr>
          </a:p>
          <a:p>
            <a:pPr marL="171450" indent="-171450" fontAlgn="t">
              <a:buFontTx/>
              <a:buChar char="-"/>
            </a:pPr>
            <a:endParaRPr lang="en-US" sz="1200" b="0" i="0" u="none" strike="noStrike" kern="1200" dirty="0">
              <a:solidFill>
                <a:schemeClr val="tx1"/>
              </a:solidFill>
              <a:effectLst/>
              <a:latin typeface="+mn-lt"/>
              <a:ea typeface="+mn-ea"/>
              <a:cs typeface="+mn-cs"/>
            </a:endParaRP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17929</a:t>
            </a:r>
          </a:p>
          <a:p>
            <a:pPr marL="171450" indent="-171450" fontAlgn="t">
              <a:buFontTx/>
              <a:buChar char="-"/>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21</a:t>
            </a:fld>
            <a:endParaRPr lang="en-US"/>
          </a:p>
        </p:txBody>
      </p:sp>
    </p:spTree>
    <p:extLst>
      <p:ext uri="{BB962C8B-B14F-4D97-AF65-F5344CB8AC3E}">
        <p14:creationId xmlns:p14="http://schemas.microsoft.com/office/powerpoint/2010/main" val="785834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transition slide for Daniel to hand-off to Samantha</a:t>
            </a:r>
          </a:p>
          <a:p>
            <a:endParaRPr lang="en-US" dirty="0"/>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20877</a:t>
            </a: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22</a:t>
            </a:fld>
            <a:endParaRPr lang="en-US"/>
          </a:p>
        </p:txBody>
      </p:sp>
    </p:spTree>
    <p:extLst>
      <p:ext uri="{BB962C8B-B14F-4D97-AF65-F5344CB8AC3E}">
        <p14:creationId xmlns:p14="http://schemas.microsoft.com/office/powerpoint/2010/main" val="2637013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strategic learning committee has been developing a framework for network learning so we can collectively forward our empathy knowledge and achieve our mission as a network.</a:t>
            </a:r>
          </a:p>
        </p:txBody>
      </p:sp>
      <p:sp>
        <p:nvSpPr>
          <p:cNvPr id="4" name="Slide Number Placeholder 3"/>
          <p:cNvSpPr>
            <a:spLocks noGrp="1"/>
          </p:cNvSpPr>
          <p:nvPr>
            <p:ph type="sldNum" sz="quarter" idx="5"/>
          </p:nvPr>
        </p:nvSpPr>
        <p:spPr/>
        <p:txBody>
          <a:bodyPr/>
          <a:lstStyle/>
          <a:p>
            <a:fld id="{785C92A8-7A2D-8A48-BD7B-546DAECEA093}" type="slidenum">
              <a:rPr lang="en-US" smtClean="0"/>
              <a:t>23</a:t>
            </a:fld>
            <a:endParaRPr lang="en-US"/>
          </a:p>
        </p:txBody>
      </p:sp>
    </p:spTree>
    <p:extLst>
      <p:ext uri="{BB962C8B-B14F-4D97-AF65-F5344CB8AC3E}">
        <p14:creationId xmlns:p14="http://schemas.microsoft.com/office/powerpoint/2010/main" val="8883815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 Goal to identify ACE for Wildlife Learning Questions </a:t>
            </a:r>
            <a:r>
              <a:rPr lang="en-US" sz="1200" b="0" kern="1200" dirty="0">
                <a:solidFill>
                  <a:schemeClr val="tx1"/>
                </a:solidFill>
                <a:effectLst/>
                <a:latin typeface="+mn-lt"/>
                <a:ea typeface="+mn-ea"/>
                <a:cs typeface="+mn-cs"/>
              </a:rPr>
              <a:t>annually that we want to spend time diving into, better understanding, and building knowledge around.</a:t>
            </a:r>
          </a:p>
          <a:p>
            <a:endParaRPr lang="en-US" b="0" dirty="0"/>
          </a:p>
        </p:txBody>
      </p:sp>
      <p:sp>
        <p:nvSpPr>
          <p:cNvPr id="4" name="Slide Number Placeholder 3"/>
          <p:cNvSpPr>
            <a:spLocks noGrp="1"/>
          </p:cNvSpPr>
          <p:nvPr>
            <p:ph type="sldNum" sz="quarter" idx="5"/>
          </p:nvPr>
        </p:nvSpPr>
        <p:spPr/>
        <p:txBody>
          <a:bodyPr/>
          <a:lstStyle/>
          <a:p>
            <a:fld id="{785C92A8-7A2D-8A48-BD7B-546DAECEA093}" type="slidenum">
              <a:rPr lang="en-US" smtClean="0"/>
              <a:t>24</a:t>
            </a:fld>
            <a:endParaRPr lang="en-US"/>
          </a:p>
        </p:txBody>
      </p:sp>
    </p:spTree>
    <p:extLst>
      <p:ext uri="{BB962C8B-B14F-4D97-AF65-F5344CB8AC3E}">
        <p14:creationId xmlns:p14="http://schemas.microsoft.com/office/powerpoint/2010/main" val="1070486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dirty="0">
                <a:effectLst/>
              </a:rPr>
              <a:t>Driven by the Strategic Learning Committee, our Learning Questions are chosen by the network based on what we are interested in and want to learn more about.</a:t>
            </a:r>
            <a:br>
              <a:rPr lang="en-US" dirty="0">
                <a:effectLst/>
              </a:rPr>
            </a:br>
            <a:endParaRPr lang="en-US" dirty="0">
              <a:effectLst/>
            </a:endParaRPr>
          </a:p>
        </p:txBody>
      </p:sp>
      <p:sp>
        <p:nvSpPr>
          <p:cNvPr id="4" name="Slide Number Placeholder 3"/>
          <p:cNvSpPr>
            <a:spLocks noGrp="1"/>
          </p:cNvSpPr>
          <p:nvPr>
            <p:ph type="sldNum" sz="quarter" idx="5"/>
          </p:nvPr>
        </p:nvSpPr>
        <p:spPr/>
        <p:txBody>
          <a:bodyPr/>
          <a:lstStyle/>
          <a:p>
            <a:fld id="{785C92A8-7A2D-8A48-BD7B-546DAECEA093}" type="slidenum">
              <a:rPr lang="en-US" smtClean="0"/>
              <a:t>25</a:t>
            </a:fld>
            <a:endParaRPr lang="en-US"/>
          </a:p>
        </p:txBody>
      </p:sp>
    </p:spTree>
    <p:extLst>
      <p:ext uri="{BB962C8B-B14F-4D97-AF65-F5344CB8AC3E}">
        <p14:creationId xmlns:p14="http://schemas.microsoft.com/office/powerpoint/2010/main" val="21846309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sz="1200" b="1" kern="1200" dirty="0">
                <a:solidFill>
                  <a:schemeClr val="tx1"/>
                </a:solidFill>
                <a:effectLst/>
                <a:latin typeface="+mn-lt"/>
                <a:ea typeface="+mn-ea"/>
                <a:cs typeface="+mn-cs"/>
              </a:rPr>
              <a:t>The strategic learning committee will distill and filter our interests so that our learning questions</a:t>
            </a:r>
            <a:endParaRPr lang="en-US" dirty="0">
              <a:effectLst/>
            </a:endParaRPr>
          </a:p>
          <a:p>
            <a:pPr marL="171450" indent="-171450" rtl="0" fontAlgn="t">
              <a:buFontTx/>
              <a:buChar char="-"/>
            </a:pPr>
            <a:r>
              <a:rPr lang="en-US" dirty="0">
                <a:effectLst/>
              </a:rPr>
              <a:t>are rooted in our empathy work and relate to the Zoo and Aquarium field and </a:t>
            </a:r>
            <a:r>
              <a:rPr lang="en-US" sz="1200" u="none" strike="noStrike" kern="1200" dirty="0">
                <a:solidFill>
                  <a:schemeClr val="tx1"/>
                </a:solidFill>
                <a:effectLst/>
                <a:latin typeface="+mn-lt"/>
                <a:ea typeface="+mn-ea"/>
                <a:cs typeface="+mn-cs"/>
                <a:hlinkClick r:id="rId3"/>
              </a:rPr>
              <a:t>AZA's Social Science Research Agenda </a:t>
            </a:r>
            <a:br>
              <a:rPr lang="en-US" dirty="0">
                <a:effectLst/>
              </a:rPr>
            </a:br>
            <a:endParaRPr lang="en-US" dirty="0">
              <a:effectLst/>
            </a:endParaRPr>
          </a:p>
          <a:p>
            <a:pPr marL="171450" indent="-171450" rtl="0" fontAlgn="t">
              <a:buFontTx/>
              <a:buChar char="-"/>
            </a:pPr>
            <a:r>
              <a:rPr lang="en-US" dirty="0">
                <a:effectLst/>
              </a:rPr>
              <a:t>And are:</a:t>
            </a:r>
          </a:p>
          <a:p>
            <a:pPr rtl="0" fontAlgn="t"/>
            <a:endParaRPr lang="en-US" sz="1200" b="0" kern="1200" dirty="0">
              <a:solidFill>
                <a:schemeClr val="tx1"/>
              </a:solidFill>
              <a:effectLst/>
              <a:latin typeface="+mn-lt"/>
              <a:ea typeface="+mn-ea"/>
              <a:cs typeface="+mn-cs"/>
            </a:endParaRPr>
          </a:p>
          <a:p>
            <a:pPr rtl="0" fontAlgn="t"/>
            <a:r>
              <a:rPr lang="en-US" sz="1200" b="0" kern="1200" dirty="0">
                <a:solidFill>
                  <a:schemeClr val="tx1"/>
                </a:solidFill>
                <a:effectLst/>
                <a:latin typeface="+mn-lt"/>
                <a:ea typeface="+mn-ea"/>
                <a:cs typeface="+mn-cs"/>
              </a:rPr>
              <a:t>Collaborative – Enable equitable collaboration across the network.</a:t>
            </a:r>
          </a:p>
          <a:p>
            <a:pPr rtl="0" fontAlgn="t"/>
            <a:r>
              <a:rPr lang="en-US" sz="1200" b="0" kern="1200" dirty="0">
                <a:solidFill>
                  <a:schemeClr val="tx1"/>
                </a:solidFill>
                <a:effectLst/>
                <a:latin typeface="+mn-lt"/>
                <a:ea typeface="+mn-ea"/>
                <a:cs typeface="+mn-cs"/>
              </a:rPr>
              <a:t>Realistic and Achievable – Be within the bounds of what the network is capable of within the next year.</a:t>
            </a:r>
          </a:p>
          <a:p>
            <a:pPr rtl="0" fontAlgn="t"/>
            <a:r>
              <a:rPr lang="en-US" sz="1200" b="0" kern="1200" dirty="0">
                <a:solidFill>
                  <a:schemeClr val="tx1"/>
                </a:solidFill>
                <a:effectLst/>
                <a:latin typeface="+mn-lt"/>
                <a:ea typeface="+mn-ea"/>
                <a:cs typeface="+mn-cs"/>
              </a:rPr>
              <a:t>Measurable - Be something we can learn and understand through data, existing content, and conversations </a:t>
            </a:r>
          </a:p>
          <a:p>
            <a:pPr rtl="0" fontAlgn="t"/>
            <a:r>
              <a:rPr lang="en-US" sz="1200" b="0" kern="1200" dirty="0">
                <a:solidFill>
                  <a:schemeClr val="tx1"/>
                </a:solidFill>
                <a:effectLst/>
                <a:latin typeface="+mn-lt"/>
                <a:ea typeface="+mn-ea"/>
                <a:cs typeface="+mn-cs"/>
              </a:rPr>
              <a:t>Relevant and Scalable– Account for the diversity of network members represented (size, locality, animal type).</a:t>
            </a:r>
          </a:p>
          <a:p>
            <a:pPr rtl="0" fontAlgn="t"/>
            <a:r>
              <a:rPr lang="en-US" sz="1200" b="0" kern="1200" dirty="0">
                <a:solidFill>
                  <a:schemeClr val="tx1"/>
                </a:solidFill>
                <a:effectLst/>
                <a:latin typeface="+mn-lt"/>
                <a:ea typeface="+mn-ea"/>
                <a:cs typeface="+mn-cs"/>
              </a:rPr>
              <a:t>Inclusive – Center diversity, equity, and inclusion work through the questions asked, the way we develop and use evaluation tools, the way we share and learn, and who is included in the conversation.</a:t>
            </a:r>
          </a:p>
          <a:p>
            <a:pPr rtl="0" fontAlgn="t"/>
            <a:r>
              <a:rPr lang="en-US" sz="1200" b="0" kern="1200" dirty="0">
                <a:solidFill>
                  <a:schemeClr val="tx1"/>
                </a:solidFill>
                <a:effectLst/>
                <a:latin typeface="+mn-lt"/>
                <a:ea typeface="+mn-ea"/>
                <a:cs typeface="+mn-cs"/>
              </a:rPr>
              <a:t>Focused - clear and defined idea of what we are asking and trying to learn.</a:t>
            </a: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26</a:t>
            </a:fld>
            <a:endParaRPr lang="en-US"/>
          </a:p>
        </p:txBody>
      </p:sp>
    </p:spTree>
    <p:extLst>
      <p:ext uri="{BB962C8B-B14F-4D97-AF65-F5344CB8AC3E}">
        <p14:creationId xmlns:p14="http://schemas.microsoft.com/office/powerpoint/2010/main" val="2026351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 are three avenues we’ll use to explore our learning question.</a:t>
            </a:r>
          </a:p>
          <a:p>
            <a:r>
              <a:rPr lang="en-US" b="1" dirty="0"/>
              <a:t>First:</a:t>
            </a:r>
          </a:p>
          <a:p>
            <a:r>
              <a:rPr lang="en-US" b="1" dirty="0"/>
              <a:t>Learning About Our Collective Impact</a:t>
            </a:r>
          </a:p>
          <a:p>
            <a:r>
              <a:rPr lang="en-US" dirty="0"/>
              <a:t>There are multiple ways we learn about our collective impact, interested people and institutions can pick and choose their participation based on their capacity and interest</a:t>
            </a:r>
          </a:p>
          <a:p>
            <a:r>
              <a:rPr lang="en-US" b="1" dirty="0"/>
              <a:t>Refine and Build - </a:t>
            </a:r>
            <a:r>
              <a:rPr lang="en-US" dirty="0"/>
              <a:t>Refine a strategic learning priority into a question our institutions can answer. Build evaluation tools and suggested interventions to answer the question. Streamline selection and right-sizing of tools for easy use.</a:t>
            </a:r>
          </a:p>
          <a:p>
            <a:r>
              <a:rPr lang="en-US" b="1" dirty="0"/>
              <a:t>Ask and Gather - </a:t>
            </a:r>
            <a:r>
              <a:rPr lang="en-US" dirty="0"/>
              <a:t>Gather data from your audience.</a:t>
            </a:r>
          </a:p>
          <a:p>
            <a:r>
              <a:rPr lang="en-US" b="1" dirty="0"/>
              <a:t>Analyze and Make Meaning - </a:t>
            </a:r>
            <a:r>
              <a:rPr lang="en-US" dirty="0"/>
              <a:t>Amalgamate and analyze data gathered across organizations and make meaning of combined experiences</a:t>
            </a:r>
          </a:p>
        </p:txBody>
      </p:sp>
      <p:sp>
        <p:nvSpPr>
          <p:cNvPr id="4" name="Slide Number Placeholder 3"/>
          <p:cNvSpPr>
            <a:spLocks noGrp="1"/>
          </p:cNvSpPr>
          <p:nvPr>
            <p:ph type="sldNum" sz="quarter" idx="5"/>
          </p:nvPr>
        </p:nvSpPr>
        <p:spPr/>
        <p:txBody>
          <a:bodyPr/>
          <a:lstStyle/>
          <a:p>
            <a:fld id="{785C92A8-7A2D-8A48-BD7B-546DAECEA093}" type="slidenum">
              <a:rPr lang="en-US" smtClean="0"/>
              <a:t>27</a:t>
            </a:fld>
            <a:endParaRPr lang="en-US"/>
          </a:p>
        </p:txBody>
      </p:sp>
    </p:spTree>
    <p:extLst>
      <p:ext uri="{BB962C8B-B14F-4D97-AF65-F5344CB8AC3E}">
        <p14:creationId xmlns:p14="http://schemas.microsoft.com/office/powerpoint/2010/main" val="3540326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will also be:</a:t>
            </a:r>
          </a:p>
          <a:p>
            <a:r>
              <a:rPr lang="en-US" b="1" dirty="0"/>
              <a:t>Learning Through Existing Knowledge</a:t>
            </a:r>
          </a:p>
          <a:p>
            <a:pPr fontAlgn="t"/>
            <a:r>
              <a:rPr lang="en-US" dirty="0"/>
              <a:t>There are multiple ways we learn through existing knowledge interested people and </a:t>
            </a:r>
            <a:r>
              <a:rPr lang="en-US" dirty="0" err="1"/>
              <a:t>instititons</a:t>
            </a:r>
            <a:r>
              <a:rPr lang="en-US" dirty="0"/>
              <a:t> can pick and choose their participation based on their capacity and interest</a:t>
            </a:r>
          </a:p>
          <a:p>
            <a:pPr fontAlgn="t"/>
            <a:r>
              <a:rPr lang="en-US" b="1" dirty="0"/>
              <a:t>Lunch and Share </a:t>
            </a:r>
            <a:r>
              <a:rPr lang="en-US" dirty="0"/>
              <a:t>- Establish existing knowledge and understanding. Identify "book" list and prioritize</a:t>
            </a:r>
          </a:p>
          <a:p>
            <a:pPr fontAlgn="t"/>
            <a:r>
              <a:rPr lang="en-US" b="1" dirty="0"/>
              <a:t>"Book" club </a:t>
            </a:r>
            <a:r>
              <a:rPr lang="en-US" dirty="0"/>
              <a:t>- Informal conversation to consume content (i.e. videos, books, articles, talks) and discuss)</a:t>
            </a:r>
          </a:p>
          <a:p>
            <a:pPr fontAlgn="t"/>
            <a:r>
              <a:rPr lang="en-US" b="1" dirty="0"/>
              <a:t>Make Meaning </a:t>
            </a:r>
            <a:r>
              <a:rPr lang="en-US" dirty="0"/>
              <a:t>- Revisit what we have discussed through "Book </a:t>
            </a:r>
            <a:r>
              <a:rPr lang="en-US" dirty="0" err="1"/>
              <a:t>Blucs</a:t>
            </a:r>
            <a:r>
              <a:rPr lang="en-US" dirty="0"/>
              <a:t> and make meaning of what we have learned</a:t>
            </a:r>
          </a:p>
        </p:txBody>
      </p:sp>
      <p:sp>
        <p:nvSpPr>
          <p:cNvPr id="4" name="Slide Number Placeholder 3"/>
          <p:cNvSpPr>
            <a:spLocks noGrp="1"/>
          </p:cNvSpPr>
          <p:nvPr>
            <p:ph type="sldNum" sz="quarter" idx="5"/>
          </p:nvPr>
        </p:nvSpPr>
        <p:spPr/>
        <p:txBody>
          <a:bodyPr/>
          <a:lstStyle/>
          <a:p>
            <a:fld id="{785C92A8-7A2D-8A48-BD7B-546DAECEA093}" type="slidenum">
              <a:rPr lang="en-US" smtClean="0"/>
              <a:t>28</a:t>
            </a:fld>
            <a:endParaRPr lang="en-US"/>
          </a:p>
        </p:txBody>
      </p:sp>
    </p:spTree>
    <p:extLst>
      <p:ext uri="{BB962C8B-B14F-4D97-AF65-F5344CB8AC3E}">
        <p14:creationId xmlns:p14="http://schemas.microsoft.com/office/powerpoint/2010/main" val="34361812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sz="1200" b="1" i="0" u="none" strike="noStrike" kern="1200" dirty="0">
                <a:solidFill>
                  <a:schemeClr val="tx1"/>
                </a:solidFill>
                <a:effectLst/>
                <a:latin typeface="+mn-lt"/>
                <a:ea typeface="+mn-ea"/>
                <a:cs typeface="+mn-cs"/>
              </a:rPr>
              <a:t>Lastly:</a:t>
            </a:r>
          </a:p>
          <a:p>
            <a:pPr rtl="0" fontAlgn="t"/>
            <a:r>
              <a:rPr lang="en-US" sz="1200" b="1" i="0" u="none" strike="noStrike" kern="1200" dirty="0">
                <a:solidFill>
                  <a:schemeClr val="tx1"/>
                </a:solidFill>
                <a:effectLst/>
                <a:latin typeface="+mn-lt"/>
                <a:ea typeface="+mn-ea"/>
                <a:cs typeface="+mn-cs"/>
              </a:rPr>
              <a:t>How we learn through practice</a:t>
            </a:r>
          </a:p>
          <a:p>
            <a:pPr rtl="0" fontAlgn="t"/>
            <a:r>
              <a:rPr lang="en-US" sz="1200" b="0" i="0" u="none" strike="noStrike" kern="1200" dirty="0">
                <a:solidFill>
                  <a:schemeClr val="tx1"/>
                </a:solidFill>
                <a:effectLst/>
                <a:latin typeface="+mn-lt"/>
                <a:ea typeface="+mn-ea"/>
                <a:cs typeface="+mn-cs"/>
              </a:rPr>
              <a:t>We create a forum for partners who are learning through projects or partnerships to share their knowledge and resources with the network.</a:t>
            </a:r>
          </a:p>
          <a:p>
            <a:pPr rtl="0" fontAlgn="t"/>
            <a:r>
              <a:rPr lang="en-US" sz="1200" b="1" i="0" u="none" strike="noStrike" kern="1200" dirty="0">
                <a:solidFill>
                  <a:schemeClr val="tx1"/>
                </a:solidFill>
                <a:effectLst/>
                <a:latin typeface="+mn-lt"/>
                <a:ea typeface="+mn-ea"/>
                <a:cs typeface="+mn-cs"/>
              </a:rPr>
              <a:t>Create Space </a:t>
            </a:r>
            <a:r>
              <a:rPr lang="en-US" sz="1200" b="0" i="0" u="none" strike="noStrike" kern="1200" dirty="0">
                <a:solidFill>
                  <a:schemeClr val="tx1"/>
                </a:solidFill>
                <a:effectLst/>
                <a:latin typeface="+mn-lt"/>
                <a:ea typeface="+mn-ea"/>
                <a:cs typeface="+mn-cs"/>
              </a:rPr>
              <a:t>- We create space for organizations to share about the relevant partnerships and projects they are involved in.</a:t>
            </a:r>
          </a:p>
          <a:p>
            <a:pPr rtl="0" fontAlgn="t"/>
            <a:r>
              <a:rPr lang="en-US" sz="1200" b="1" i="0" u="none" strike="noStrike" kern="1200" dirty="0">
                <a:solidFill>
                  <a:schemeClr val="tx1"/>
                </a:solidFill>
                <a:effectLst/>
                <a:latin typeface="+mn-lt"/>
                <a:ea typeface="+mn-ea"/>
                <a:cs typeface="+mn-cs"/>
              </a:rPr>
              <a:t>Resource Sharing </a:t>
            </a:r>
            <a:r>
              <a:rPr lang="en-US" sz="1200" b="0" i="0" u="none" strike="noStrike" kern="1200" dirty="0">
                <a:solidFill>
                  <a:schemeClr val="tx1"/>
                </a:solidFill>
                <a:effectLst/>
                <a:latin typeface="+mn-lt"/>
                <a:ea typeface="+mn-ea"/>
                <a:cs typeface="+mn-cs"/>
              </a:rPr>
              <a:t>- We create Vehicles for people to share resources and lessons learned through their projects.</a:t>
            </a: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29</a:t>
            </a:fld>
            <a:endParaRPr lang="en-US"/>
          </a:p>
        </p:txBody>
      </p:sp>
    </p:spTree>
    <p:extLst>
      <p:ext uri="{BB962C8B-B14F-4D97-AF65-F5344CB8AC3E}">
        <p14:creationId xmlns:p14="http://schemas.microsoft.com/office/powerpoint/2010/main" val="4008924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 we near the end of the year, we’ll discuss sharing our learning</a:t>
            </a:r>
          </a:p>
          <a:p>
            <a:r>
              <a:rPr lang="en-US" b="1" dirty="0"/>
              <a:t>Sharing</a:t>
            </a:r>
          </a:p>
          <a:p>
            <a:r>
              <a:rPr lang="en-US" dirty="0"/>
              <a:t>In summarizing what we have learned through these vehicles, we build our knowledge, understanding and toolkit to foster empathy</a:t>
            </a: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30</a:t>
            </a:fld>
            <a:endParaRPr lang="en-US"/>
          </a:p>
        </p:txBody>
      </p:sp>
    </p:spTree>
    <p:extLst>
      <p:ext uri="{BB962C8B-B14F-4D97-AF65-F5344CB8AC3E}">
        <p14:creationId xmlns:p14="http://schemas.microsoft.com/office/powerpoint/2010/main" val="4004011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38944</a:t>
            </a:r>
          </a:p>
          <a:p>
            <a:endParaRPr lang="en-US" dirty="0"/>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18596</a:t>
            </a:r>
          </a:p>
          <a:p>
            <a:pPr fontAlgn="t"/>
            <a:endParaRPr lang="en-US" sz="1200" b="0" i="0" u="none" strike="noStrike" kern="1200" dirty="0">
              <a:solidFill>
                <a:schemeClr val="tx1"/>
              </a:solidFill>
              <a:effectLst/>
              <a:latin typeface="+mn-lt"/>
              <a:ea typeface="+mn-ea"/>
              <a:cs typeface="+mn-cs"/>
            </a:endParaRP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25408</a:t>
            </a:r>
          </a:p>
          <a:p>
            <a:pPr fontAlgn="t"/>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4</a:t>
            </a:fld>
            <a:endParaRPr lang="en-US"/>
          </a:p>
        </p:txBody>
      </p:sp>
    </p:spTree>
    <p:extLst>
      <p:ext uri="{BB962C8B-B14F-4D97-AF65-F5344CB8AC3E}">
        <p14:creationId xmlns:p14="http://schemas.microsoft.com/office/powerpoint/2010/main" val="344494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sz="1200" b="1" kern="1200" dirty="0">
                <a:solidFill>
                  <a:schemeClr val="tx1"/>
                </a:solidFill>
                <a:effectLst/>
                <a:latin typeface="+mn-lt"/>
                <a:ea typeface="+mn-ea"/>
                <a:cs typeface="+mn-cs"/>
              </a:rPr>
              <a:t>This framework also includes network and institutional Reflection and Implementation</a:t>
            </a:r>
          </a:p>
          <a:p>
            <a:pPr rtl="0" fontAlgn="t"/>
            <a:endParaRPr lang="en-US" sz="1200" b="1" i="0" kern="1200" dirty="0">
              <a:solidFill>
                <a:schemeClr val="tx1"/>
              </a:solidFill>
              <a:effectLst/>
              <a:latin typeface="+mn-lt"/>
              <a:ea typeface="+mn-ea"/>
              <a:cs typeface="+mn-cs"/>
            </a:endParaRPr>
          </a:p>
          <a:p>
            <a:pPr rtl="0" fontAlgn="t"/>
            <a:r>
              <a:rPr lang="en-US" sz="1200" b="1" i="0" kern="1200" dirty="0">
                <a:solidFill>
                  <a:schemeClr val="tx1"/>
                </a:solidFill>
                <a:effectLst/>
                <a:latin typeface="+mn-lt"/>
                <a:ea typeface="+mn-ea"/>
                <a:cs typeface="+mn-cs"/>
              </a:rPr>
              <a:t>Reflection</a:t>
            </a:r>
          </a:p>
          <a:p>
            <a:pPr rtl="0" fontAlgn="t"/>
            <a:r>
              <a:rPr lang="en-US" sz="1200" b="0" kern="1200" dirty="0">
                <a:solidFill>
                  <a:schemeClr val="tx1"/>
                </a:solidFill>
                <a:effectLst/>
                <a:latin typeface="+mn-lt"/>
                <a:ea typeface="+mn-ea"/>
                <a:cs typeface="+mn-cs"/>
              </a:rPr>
              <a:t>Through reflecting on the process and our learnings, we refine this learning framework.</a:t>
            </a:r>
          </a:p>
          <a:p>
            <a:pPr rtl="0" fontAlgn="t"/>
            <a:r>
              <a:rPr lang="en-US" sz="1200" b="1" i="0" kern="1200" dirty="0">
                <a:solidFill>
                  <a:schemeClr val="tx1"/>
                </a:solidFill>
                <a:effectLst/>
                <a:latin typeface="+mn-lt"/>
                <a:ea typeface="+mn-ea"/>
                <a:cs typeface="+mn-cs"/>
              </a:rPr>
              <a:t>Implementation</a:t>
            </a:r>
          </a:p>
          <a:p>
            <a:pPr rtl="0" fontAlgn="t"/>
            <a:r>
              <a:rPr lang="en-US" sz="1200" b="0" kern="1200" dirty="0">
                <a:solidFill>
                  <a:schemeClr val="tx1"/>
                </a:solidFill>
                <a:effectLst/>
                <a:latin typeface="+mn-lt"/>
                <a:ea typeface="+mn-ea"/>
                <a:cs typeface="+mn-cs"/>
              </a:rPr>
              <a:t>We continue to learn through the content we have shared. </a:t>
            </a:r>
          </a:p>
          <a:p>
            <a:pPr rtl="0" fontAlgn="t"/>
            <a:r>
              <a:rPr lang="en-US" sz="1200" b="0" kern="1200" dirty="0">
                <a:solidFill>
                  <a:schemeClr val="tx1"/>
                </a:solidFill>
                <a:effectLst/>
                <a:latin typeface="+mn-lt"/>
                <a:ea typeface="+mn-ea"/>
                <a:cs typeface="+mn-cs"/>
              </a:rPr>
              <a:t>We the use the tools and content in our institutions. </a:t>
            </a:r>
          </a:p>
          <a:p>
            <a:pPr rtl="0" fontAlgn="t"/>
            <a:r>
              <a:rPr lang="en-US" sz="1200" b="0" kern="1200" dirty="0">
                <a:solidFill>
                  <a:schemeClr val="tx1"/>
                </a:solidFill>
                <a:effectLst/>
                <a:latin typeface="+mn-lt"/>
                <a:ea typeface="+mn-ea"/>
                <a:cs typeface="+mn-cs"/>
              </a:rPr>
              <a:t>We continue to strengthen and modify the tools for member and non-member use.</a:t>
            </a:r>
          </a:p>
          <a:p>
            <a:endParaRPr lang="en-US" dirty="0"/>
          </a:p>
          <a:p>
            <a:r>
              <a:rPr lang="en-US" dirty="0"/>
              <a:t>- This reflection will re-inform our interests for future questions. Maybe we want to ask a similar question or a completely different one.</a:t>
            </a:r>
          </a:p>
        </p:txBody>
      </p:sp>
      <p:sp>
        <p:nvSpPr>
          <p:cNvPr id="4" name="Slide Number Placeholder 3"/>
          <p:cNvSpPr>
            <a:spLocks noGrp="1"/>
          </p:cNvSpPr>
          <p:nvPr>
            <p:ph type="sldNum" sz="quarter" idx="5"/>
          </p:nvPr>
        </p:nvSpPr>
        <p:spPr/>
        <p:txBody>
          <a:bodyPr/>
          <a:lstStyle/>
          <a:p>
            <a:fld id="{785C92A8-7A2D-8A48-BD7B-546DAECEA093}" type="slidenum">
              <a:rPr lang="en-US" smtClean="0"/>
              <a:t>31</a:t>
            </a:fld>
            <a:endParaRPr lang="en-US"/>
          </a:p>
        </p:txBody>
      </p:sp>
    </p:spTree>
    <p:extLst>
      <p:ext uri="{BB962C8B-B14F-4D97-AF65-F5344CB8AC3E}">
        <p14:creationId xmlns:p14="http://schemas.microsoft.com/office/powerpoint/2010/main" val="2183911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sz="1200" b="1" kern="1200" dirty="0">
                <a:solidFill>
                  <a:schemeClr val="tx1"/>
                </a:solidFill>
                <a:effectLst/>
                <a:latin typeface="+mn-lt"/>
                <a:ea typeface="+mn-ea"/>
                <a:cs typeface="+mn-cs"/>
              </a:rPr>
              <a:t>This whole process is designed so that can achieve our mission: </a:t>
            </a:r>
          </a:p>
          <a:p>
            <a:pPr rtl="0" fontAlgn="t"/>
            <a:r>
              <a:rPr lang="en-US" sz="1200" b="0" i="0" kern="1200" dirty="0">
                <a:solidFill>
                  <a:schemeClr val="tx1"/>
                </a:solidFill>
                <a:effectLst/>
                <a:latin typeface="+mn-lt"/>
                <a:ea typeface="+mn-ea"/>
                <a:cs typeface="+mn-cs"/>
              </a:rPr>
              <a:t>To strengthen our collective ability to create, use and evaluate practices to foster empathy</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32</a:t>
            </a:fld>
            <a:endParaRPr lang="en-US"/>
          </a:p>
        </p:txBody>
      </p:sp>
    </p:spTree>
    <p:extLst>
      <p:ext uri="{BB962C8B-B14F-4D97-AF65-F5344CB8AC3E}">
        <p14:creationId xmlns:p14="http://schemas.microsoft.com/office/powerpoint/2010/main" val="2198732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sz="1200" b="1" kern="1200" dirty="0">
                <a:solidFill>
                  <a:schemeClr val="tx1"/>
                </a:solidFill>
                <a:effectLst/>
                <a:latin typeface="+mn-lt"/>
                <a:ea typeface="+mn-ea"/>
                <a:cs typeface="+mn-cs"/>
              </a:rPr>
              <a:t>To implement this framework our next steps are:</a:t>
            </a:r>
          </a:p>
          <a:p>
            <a:pPr marL="171450" indent="-171450" rtl="0" fontAlgn="t">
              <a:buFontTx/>
              <a:buChar char="-"/>
            </a:pPr>
            <a:r>
              <a:rPr lang="en-US" sz="1200" b="1" kern="1200" dirty="0">
                <a:solidFill>
                  <a:schemeClr val="tx1"/>
                </a:solidFill>
                <a:effectLst/>
                <a:latin typeface="+mn-lt"/>
                <a:ea typeface="+mn-ea"/>
                <a:cs typeface="+mn-cs"/>
              </a:rPr>
              <a:t>To spend time today identifying our collective interests</a:t>
            </a:r>
          </a:p>
          <a:p>
            <a:pPr marL="171450" indent="-171450" rtl="0" fontAlgn="t">
              <a:buFontTx/>
              <a:buChar char="-"/>
            </a:pPr>
            <a:r>
              <a:rPr lang="en-US" sz="1200" b="1" kern="1200" dirty="0">
                <a:solidFill>
                  <a:schemeClr val="tx1"/>
                </a:solidFill>
                <a:effectLst/>
                <a:latin typeface="+mn-lt"/>
                <a:ea typeface="+mn-ea"/>
                <a:cs typeface="+mn-cs"/>
              </a:rPr>
              <a:t>After today, the Strategic learning committee will meet to distill those interests into learning questions.</a:t>
            </a:r>
            <a:endParaRPr lang="en-US" sz="1200" b="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33</a:t>
            </a:fld>
            <a:endParaRPr lang="en-US"/>
          </a:p>
        </p:txBody>
      </p:sp>
    </p:spTree>
    <p:extLst>
      <p:ext uri="{BB962C8B-B14F-4D97-AF65-F5344CB8AC3E}">
        <p14:creationId xmlns:p14="http://schemas.microsoft.com/office/powerpoint/2010/main" val="225232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transition slide. Daniel will take over from Samantha and pass off to Emily.</a:t>
            </a: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20877</a:t>
            </a: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34</a:t>
            </a:fld>
            <a:endParaRPr lang="en-US"/>
          </a:p>
        </p:txBody>
      </p:sp>
    </p:spTree>
    <p:extLst>
      <p:ext uri="{BB962C8B-B14F-4D97-AF65-F5344CB8AC3E}">
        <p14:creationId xmlns:p14="http://schemas.microsoft.com/office/powerpoint/2010/main" val="1333972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20877</a:t>
            </a: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35</a:t>
            </a:fld>
            <a:endParaRPr lang="en-US"/>
          </a:p>
        </p:txBody>
      </p:sp>
    </p:spTree>
    <p:extLst>
      <p:ext uri="{BB962C8B-B14F-4D97-AF65-F5344CB8AC3E}">
        <p14:creationId xmlns:p14="http://schemas.microsoft.com/office/powerpoint/2010/main" val="8512559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b="0" i="0" u="none" strike="noStrike" kern="1200" dirty="0">
              <a:solidFill>
                <a:schemeClr val="tx1"/>
              </a:solidFill>
              <a:effectLst/>
              <a:latin typeface="+mn-lt"/>
              <a:ea typeface="+mn-ea"/>
              <a:cs typeface="+mn-cs"/>
            </a:endParaRP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17929</a:t>
            </a: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36</a:t>
            </a:fld>
            <a:endParaRPr lang="en-US"/>
          </a:p>
        </p:txBody>
      </p:sp>
    </p:spTree>
    <p:extLst>
      <p:ext uri="{BB962C8B-B14F-4D97-AF65-F5344CB8AC3E}">
        <p14:creationId xmlns:p14="http://schemas.microsoft.com/office/powerpoint/2010/main" val="16884895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b="0" i="0" u="none" strike="noStrike" kern="1200" dirty="0">
              <a:solidFill>
                <a:schemeClr val="tx1"/>
              </a:solidFill>
              <a:effectLst/>
              <a:latin typeface="+mn-lt"/>
              <a:ea typeface="+mn-ea"/>
              <a:cs typeface="+mn-cs"/>
            </a:endParaRP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17929</a:t>
            </a: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37</a:t>
            </a:fld>
            <a:endParaRPr lang="en-US"/>
          </a:p>
        </p:txBody>
      </p:sp>
    </p:spTree>
    <p:extLst>
      <p:ext uri="{BB962C8B-B14F-4D97-AF65-F5344CB8AC3E}">
        <p14:creationId xmlns:p14="http://schemas.microsoft.com/office/powerpoint/2010/main" val="1617615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u="none" strike="noStrike" kern="1200" dirty="0">
                <a:solidFill>
                  <a:schemeClr val="tx1"/>
                </a:solidFill>
                <a:effectLst/>
                <a:latin typeface="+mn-lt"/>
                <a:ea typeface="+mn-ea"/>
                <a:cs typeface="+mn-cs"/>
              </a:rPr>
              <a:t>Emily to Lead (Daniel to make breakout rooms and drop link in chat)</a:t>
            </a:r>
          </a:p>
          <a:p>
            <a:pPr fontAlgn="t"/>
            <a:endParaRPr lang="en-US" sz="1200" b="0" i="0" u="none" strike="noStrike" kern="1200" dirty="0">
              <a:solidFill>
                <a:schemeClr val="tx1"/>
              </a:solidFill>
              <a:effectLst/>
              <a:latin typeface="+mn-lt"/>
              <a:ea typeface="+mn-ea"/>
              <a:cs typeface="+mn-cs"/>
            </a:endParaRPr>
          </a:p>
          <a:p>
            <a:pPr marL="171450" indent="-171450" fontAlgn="t">
              <a:buFontTx/>
              <a:buChar char="-"/>
            </a:pPr>
            <a:r>
              <a:rPr lang="en-US" sz="1200" b="0" i="0" u="none" strike="noStrike" kern="1200" dirty="0">
                <a:solidFill>
                  <a:schemeClr val="tx1"/>
                </a:solidFill>
                <a:effectLst/>
                <a:latin typeface="+mn-lt"/>
                <a:ea typeface="+mn-ea"/>
                <a:cs typeface="+mn-cs"/>
              </a:rPr>
              <a:t>As Samantha shared the learning framework earlier, we want to understand our interests as a network. Let’s revisit our earlier brainstorm and turn it into a future mapping activity. We want to turn that earlier brainstorm into some ideas of tangible actions that we would want to see to get to that vision of truly integrated empathy. We are going to put </a:t>
            </a:r>
            <a:r>
              <a:rPr lang="en-US" sz="1200" b="0" i="0" u="none" strike="noStrike" kern="1200" dirty="0" err="1">
                <a:solidFill>
                  <a:schemeClr val="tx1"/>
                </a:solidFill>
                <a:effectLst/>
                <a:latin typeface="+mn-lt"/>
                <a:ea typeface="+mn-ea"/>
                <a:cs typeface="+mn-cs"/>
              </a:rPr>
              <a:t>y’all</a:t>
            </a:r>
            <a:r>
              <a:rPr lang="en-US" sz="1200" b="0" i="0" u="none" strike="noStrike" kern="1200" dirty="0">
                <a:solidFill>
                  <a:schemeClr val="tx1"/>
                </a:solidFill>
                <a:effectLst/>
                <a:latin typeface="+mn-lt"/>
                <a:ea typeface="+mn-ea"/>
                <a:cs typeface="+mn-cs"/>
              </a:rPr>
              <a:t> back in breakout rooms, and we want you to answer:</a:t>
            </a:r>
          </a:p>
          <a:p>
            <a:pPr marL="171450" indent="-171450" fontAlgn="t">
              <a:buFontTx/>
              <a:buChar cha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**Text Appears** To make those earlier visions tangible, what actions would you want to see in: the short term (0-1 year), medium term (1-3 years), and long term (3+ years)</a:t>
            </a: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Provide example (i.e. for my earlier example empathy would be integrated into our guest service policies and show up throughout our website and welcoming process, I’d want to develop trainings in the next year for guest services staff, co-develop an integration plan, and then maintain a culture of empathy in guest services through refresher training)</a:t>
            </a: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en-CA" sz="1200" b="0"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While we get those breakout rooms ready, spend a minute thinking about your answer to the question.</a:t>
            </a: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You will have 15 minutes in your breakout room. </a:t>
            </a: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en-CA" sz="1200" b="0"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As you talk we want you to capture your ideas in the </a:t>
            </a:r>
            <a:r>
              <a:rPr lang="en-CA" sz="1200" b="0" kern="1200" dirty="0" err="1">
                <a:solidFill>
                  <a:schemeClr val="tx1"/>
                </a:solidFill>
                <a:effectLst/>
                <a:latin typeface="+mn-lt"/>
                <a:ea typeface="+mn-ea"/>
                <a:cs typeface="+mn-cs"/>
              </a:rPr>
              <a:t>padlet</a:t>
            </a:r>
            <a:r>
              <a:rPr lang="en-CA" sz="1200" b="0" kern="1200" dirty="0">
                <a:solidFill>
                  <a:schemeClr val="tx1"/>
                </a:solidFill>
                <a:effectLst/>
                <a:latin typeface="+mn-lt"/>
                <a:ea typeface="+mn-ea"/>
                <a:cs typeface="+mn-cs"/>
              </a:rPr>
              <a:t>. </a:t>
            </a: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en-CA" sz="1200" b="0"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This will be the same as before</a:t>
            </a:r>
          </a:p>
          <a:p>
            <a:pPr marL="628650" marR="0" lvl="1"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**Padlet How-to Appears** We will use Padlet to capture your ideas. To get to </a:t>
            </a:r>
            <a:r>
              <a:rPr lang="en-CA" sz="1200" b="0" kern="1200" dirty="0" err="1">
                <a:solidFill>
                  <a:schemeClr val="tx1"/>
                </a:solidFill>
                <a:effectLst/>
                <a:latin typeface="+mn-lt"/>
                <a:ea typeface="+mn-ea"/>
                <a:cs typeface="+mn-cs"/>
              </a:rPr>
              <a:t>padlet</a:t>
            </a:r>
            <a:r>
              <a:rPr lang="en-CA" sz="1200" b="0" kern="1200" dirty="0">
                <a:solidFill>
                  <a:schemeClr val="tx1"/>
                </a:solidFill>
                <a:effectLst/>
                <a:latin typeface="+mn-lt"/>
                <a:ea typeface="+mn-ea"/>
                <a:cs typeface="+mn-cs"/>
              </a:rPr>
              <a:t>, go to the link in the chat or scan the QR code</a:t>
            </a:r>
          </a:p>
          <a:p>
            <a:pPr marL="1085850" marR="0" lvl="2"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https://</a:t>
            </a:r>
            <a:r>
              <a:rPr lang="en-CA" sz="1200" b="0" kern="1200" dirty="0" err="1">
                <a:solidFill>
                  <a:schemeClr val="tx1"/>
                </a:solidFill>
                <a:effectLst/>
                <a:latin typeface="+mn-lt"/>
                <a:ea typeface="+mn-ea"/>
                <a:cs typeface="+mn-cs"/>
              </a:rPr>
              <a:t>padlet.com</a:t>
            </a:r>
            <a:r>
              <a:rPr lang="en-CA" sz="1200" b="0" kern="1200" dirty="0">
                <a:solidFill>
                  <a:schemeClr val="tx1"/>
                </a:solidFill>
                <a:effectLst/>
                <a:latin typeface="+mn-lt"/>
                <a:ea typeface="+mn-ea"/>
                <a:cs typeface="+mn-cs"/>
              </a:rPr>
              <a:t>/</a:t>
            </a:r>
            <a:r>
              <a:rPr lang="en-CA" sz="1200" b="0" kern="1200" dirty="0" err="1">
                <a:solidFill>
                  <a:schemeClr val="tx1"/>
                </a:solidFill>
                <a:effectLst/>
                <a:latin typeface="+mn-lt"/>
                <a:ea typeface="+mn-ea"/>
                <a:cs typeface="+mn-cs"/>
              </a:rPr>
              <a:t>danielrother</a:t>
            </a:r>
            <a:r>
              <a:rPr lang="en-CA" sz="1200" b="0" kern="1200" dirty="0">
                <a:solidFill>
                  <a:schemeClr val="tx1"/>
                </a:solidFill>
                <a:effectLst/>
                <a:latin typeface="+mn-lt"/>
                <a:ea typeface="+mn-ea"/>
                <a:cs typeface="+mn-cs"/>
              </a:rPr>
              <a:t>/ACESpring2021</a:t>
            </a:r>
          </a:p>
          <a:p>
            <a:pPr marL="628650" marR="0" lvl="1"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In </a:t>
            </a:r>
            <a:r>
              <a:rPr lang="en-CA" sz="1200" b="0" kern="1200" dirty="0" err="1">
                <a:solidFill>
                  <a:schemeClr val="tx1"/>
                </a:solidFill>
                <a:effectLst/>
                <a:latin typeface="+mn-lt"/>
                <a:ea typeface="+mn-ea"/>
                <a:cs typeface="+mn-cs"/>
              </a:rPr>
              <a:t>padlet</a:t>
            </a:r>
            <a:r>
              <a:rPr lang="en-CA" sz="1200" b="0" kern="1200" dirty="0">
                <a:solidFill>
                  <a:schemeClr val="tx1"/>
                </a:solidFill>
                <a:effectLst/>
                <a:latin typeface="+mn-lt"/>
                <a:ea typeface="+mn-ea"/>
                <a:cs typeface="+mn-cs"/>
              </a:rPr>
              <a:t> you will see a column for your group #. Add your thoughts each as individual cards in the column. You can designate a note take to put your ideas down on this </a:t>
            </a:r>
            <a:r>
              <a:rPr lang="en-CA" sz="1200" b="0" kern="1200" dirty="0" err="1">
                <a:solidFill>
                  <a:schemeClr val="tx1"/>
                </a:solidFill>
                <a:effectLst/>
                <a:latin typeface="+mn-lt"/>
                <a:ea typeface="+mn-ea"/>
                <a:cs typeface="+mn-cs"/>
              </a:rPr>
              <a:t>padlet</a:t>
            </a:r>
            <a:r>
              <a:rPr lang="en-CA" sz="1200" b="0" kern="1200" dirty="0">
                <a:solidFill>
                  <a:schemeClr val="tx1"/>
                </a:solidFill>
                <a:effectLst/>
                <a:latin typeface="+mn-lt"/>
                <a:ea typeface="+mn-ea"/>
                <a:cs typeface="+mn-cs"/>
              </a:rPr>
              <a:t> or you can each write ideas as you have them</a:t>
            </a: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With one addition, color coding</a:t>
            </a:r>
          </a:p>
          <a:p>
            <a:pPr marL="628650" marR="0" lvl="1"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After you make a card, click on the three dots in the top right corner. Click on a color to indicate a short term, medium term or long term.</a:t>
            </a:r>
          </a:p>
          <a:p>
            <a:pPr marL="628650" marR="0" lvl="1"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Use Green for Short Term</a:t>
            </a:r>
          </a:p>
          <a:p>
            <a:pPr marL="628650" marR="0" lvl="1"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Use Purple for Medium Term</a:t>
            </a:r>
          </a:p>
          <a:p>
            <a:pPr marL="628650" marR="0" lvl="1"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Use Yellow for Long Term</a:t>
            </a:r>
          </a:p>
          <a:p>
            <a:pPr marL="628650" marR="0" lvl="1" indent="-171450" algn="l" defTabSz="914400" rtl="0" eaLnBrk="1" fontAlgn="t" latinLnBrk="0" hangingPunct="1">
              <a:lnSpc>
                <a:spcPct val="100000"/>
              </a:lnSpc>
              <a:spcBef>
                <a:spcPts val="0"/>
              </a:spcBef>
              <a:spcAft>
                <a:spcPts val="0"/>
              </a:spcAft>
              <a:buClrTx/>
              <a:buSzTx/>
              <a:buFontTx/>
              <a:buChar char="-"/>
              <a:tabLst/>
              <a:defRPr/>
            </a:pPr>
            <a:endParaRPr lang="en-CA" sz="1200" b="0" kern="1200" dirty="0">
              <a:solidFill>
                <a:schemeClr val="tx1"/>
              </a:solidFill>
              <a:effectLst/>
              <a:latin typeface="+mn-lt"/>
              <a:ea typeface="+mn-ea"/>
              <a:cs typeface="+mn-cs"/>
            </a:endParaRPr>
          </a:p>
          <a:p>
            <a:pPr marL="628650" marR="0" lvl="1"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As we are making actions that reference earlier visions, you can drag the cards around so that the actions fall underneath the vision</a:t>
            </a: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en-CA" sz="1200" b="0"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en-CA" sz="1200" b="0"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Questions? Ready? We’ll Now send you to breakout rooms. Watch which number room you go to.</a:t>
            </a: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indent="-171450" fontAlgn="t">
              <a:buFontTx/>
              <a:buChar char="-"/>
            </a:pPr>
            <a:r>
              <a:rPr lang="en-US" sz="1200" b="0" i="0" u="none" strike="noStrike" kern="1200" dirty="0">
                <a:solidFill>
                  <a:schemeClr val="tx1"/>
                </a:solidFill>
                <a:effectLst/>
                <a:latin typeface="+mn-lt"/>
                <a:ea typeface="+mn-ea"/>
                <a:cs typeface="+mn-cs"/>
              </a:rPr>
              <a:t>BREAKOUT ROOMS</a:t>
            </a:r>
          </a:p>
          <a:p>
            <a:pPr marL="171450" indent="-171450" fontAlgn="t">
              <a:buFontTx/>
              <a:buChar char="-"/>
            </a:pPr>
            <a:endParaRPr lang="en-US" sz="1200" b="0" i="0" u="none" strike="noStrike" kern="1200" dirty="0">
              <a:solidFill>
                <a:schemeClr val="tx1"/>
              </a:solidFill>
              <a:effectLst/>
              <a:latin typeface="+mn-lt"/>
              <a:ea typeface="+mn-ea"/>
              <a:cs typeface="+mn-cs"/>
            </a:endParaRPr>
          </a:p>
          <a:p>
            <a:pPr marL="171450" indent="-171450" fontAlgn="t">
              <a:buFontTx/>
              <a:buChar char="-"/>
            </a:pPr>
            <a:r>
              <a:rPr lang="en-US" sz="1200" b="0" i="0" u="none" strike="noStrike" kern="1200" dirty="0">
                <a:solidFill>
                  <a:schemeClr val="tx1"/>
                </a:solidFill>
                <a:effectLst/>
                <a:latin typeface="+mn-lt"/>
                <a:ea typeface="+mn-ea"/>
                <a:cs typeface="+mn-cs"/>
              </a:rPr>
              <a:t>Welcome back, we will continue to build off of these answers and will revisit all of these answers shortly. For now, let me hand things back to Daniel</a:t>
            </a:r>
          </a:p>
          <a:p>
            <a:pPr marL="171450" indent="-171450" fontAlgn="t">
              <a:buFontTx/>
              <a:buChar char="-"/>
            </a:pPr>
            <a:endParaRPr lang="en-US" sz="1200" b="0" i="0" u="none" strike="noStrike" kern="1200" dirty="0">
              <a:solidFill>
                <a:schemeClr val="tx1"/>
              </a:solidFill>
              <a:effectLst/>
              <a:latin typeface="+mn-lt"/>
              <a:ea typeface="+mn-ea"/>
              <a:cs typeface="+mn-cs"/>
            </a:endParaRPr>
          </a:p>
          <a:p>
            <a:pPr marL="171450" indent="-171450" fontAlgn="t">
              <a:buFontTx/>
              <a:buChar char="-"/>
            </a:pPr>
            <a:endParaRPr lang="en-US" sz="1200" b="0" i="0" u="none" strike="noStrike" kern="1200" dirty="0">
              <a:solidFill>
                <a:schemeClr val="tx1"/>
              </a:solidFill>
              <a:effectLst/>
              <a:latin typeface="+mn-lt"/>
              <a:ea typeface="+mn-ea"/>
              <a:cs typeface="+mn-cs"/>
            </a:endParaRP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17929</a:t>
            </a:r>
          </a:p>
          <a:p>
            <a:pPr marL="171450" indent="-171450" fontAlgn="t">
              <a:buFontTx/>
              <a:buChar char="-"/>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38</a:t>
            </a:fld>
            <a:endParaRPr lang="en-US"/>
          </a:p>
        </p:txBody>
      </p:sp>
    </p:spTree>
    <p:extLst>
      <p:ext uri="{BB962C8B-B14F-4D97-AF65-F5344CB8AC3E}">
        <p14:creationId xmlns:p14="http://schemas.microsoft.com/office/powerpoint/2010/main" val="13255447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u="none" strike="noStrike" kern="1200" dirty="0">
                <a:solidFill>
                  <a:schemeClr val="tx1"/>
                </a:solidFill>
                <a:effectLst/>
                <a:latin typeface="+mn-lt"/>
                <a:ea typeface="+mn-ea"/>
                <a:cs typeface="+mn-cs"/>
              </a:rPr>
              <a:t>We have heard from you that you want a hub to be able to find projects, find our about each other, and act as a hub for the network.</a:t>
            </a:r>
          </a:p>
          <a:p>
            <a:pPr fontAlgn="t"/>
            <a:endParaRPr lang="en-US" sz="1200" b="0" i="0" u="none" strike="noStrike" kern="1200" dirty="0">
              <a:solidFill>
                <a:schemeClr val="tx1"/>
              </a:solidFill>
              <a:effectLst/>
              <a:latin typeface="+mn-lt"/>
              <a:ea typeface="+mn-ea"/>
              <a:cs typeface="+mn-cs"/>
            </a:endParaRP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17929</a:t>
            </a: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39</a:t>
            </a:fld>
            <a:endParaRPr lang="en-US"/>
          </a:p>
        </p:txBody>
      </p:sp>
    </p:spTree>
    <p:extLst>
      <p:ext uri="{BB962C8B-B14F-4D97-AF65-F5344CB8AC3E}">
        <p14:creationId xmlns:p14="http://schemas.microsoft.com/office/powerpoint/2010/main" val="3988590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1" u="none" strike="noStrike" kern="1200" dirty="0">
                <a:solidFill>
                  <a:schemeClr val="tx1"/>
                </a:solidFill>
                <a:effectLst/>
                <a:latin typeface="+mn-lt"/>
                <a:ea typeface="+mn-ea"/>
                <a:cs typeface="+mn-cs"/>
              </a:rPr>
              <a:t>DANIEL TALKING ABOUT WEBSITE</a:t>
            </a:r>
          </a:p>
          <a:p>
            <a:pPr fontAlgn="t"/>
            <a:r>
              <a:rPr lang="en-US" sz="1200" b="0" i="0" u="none" strike="noStrike" kern="1200" dirty="0">
                <a:solidFill>
                  <a:schemeClr val="tx1"/>
                </a:solidFill>
                <a:effectLst/>
                <a:latin typeface="+mn-lt"/>
                <a:ea typeface="+mn-ea"/>
                <a:cs typeface="+mn-cs"/>
              </a:rPr>
              <a:t>Explore</a:t>
            </a:r>
          </a:p>
          <a:p>
            <a:pPr fontAlgn="t"/>
            <a:r>
              <a:rPr lang="en-US" sz="1200" b="0" i="0" u="none" strike="noStrike" kern="1200" dirty="0">
                <a:solidFill>
                  <a:schemeClr val="tx1"/>
                </a:solidFill>
                <a:effectLst/>
                <a:latin typeface="+mn-lt"/>
                <a:ea typeface="+mn-ea"/>
                <a:cs typeface="+mn-cs"/>
              </a:rPr>
              <a:t>There are two sites. When you go to </a:t>
            </a:r>
            <a:r>
              <a:rPr lang="en-US" sz="1200" b="0" i="0" u="none" strike="noStrike" kern="1200" dirty="0" err="1">
                <a:solidFill>
                  <a:schemeClr val="tx1"/>
                </a:solidFill>
                <a:effectLst/>
                <a:latin typeface="+mn-lt"/>
                <a:ea typeface="+mn-ea"/>
                <a:cs typeface="+mn-cs"/>
              </a:rPr>
              <a:t>ACEforWildlife.org</a:t>
            </a:r>
            <a:r>
              <a:rPr lang="en-US" sz="1200" b="0" i="0" u="none" strike="noStrike" kern="1200" dirty="0">
                <a:solidFill>
                  <a:schemeClr val="tx1"/>
                </a:solidFill>
                <a:effectLst/>
                <a:latin typeface="+mn-lt"/>
                <a:ea typeface="+mn-ea"/>
                <a:cs typeface="+mn-cs"/>
              </a:rPr>
              <a:t> that is a public site available to everyone to share our work. “Member Website” is a site that will be closed and only available to network members. This is managed through google. I will share access with everyone in the google group. I will lock it down after this meeting. If you no longer have access after this meeting. There are instructions on how to get access next to the “member website” button. You can always email me too if you have any problems.</a:t>
            </a:r>
          </a:p>
          <a:p>
            <a:pPr fontAlgn="t"/>
            <a:endParaRPr lang="en-US" sz="1200" b="0" i="0" u="none" strike="noStrike" kern="1200" dirty="0">
              <a:solidFill>
                <a:schemeClr val="tx1"/>
              </a:solidFill>
              <a:effectLst/>
              <a:latin typeface="+mn-lt"/>
              <a:ea typeface="+mn-ea"/>
              <a:cs typeface="+mn-cs"/>
            </a:endParaRPr>
          </a:p>
          <a:p>
            <a:pPr fontAlgn="t"/>
            <a:r>
              <a:rPr lang="en-US" sz="1200" b="0" i="0" u="none" strike="noStrike" kern="1200" dirty="0">
                <a:solidFill>
                  <a:schemeClr val="tx1"/>
                </a:solidFill>
                <a:effectLst/>
                <a:latin typeface="+mn-lt"/>
                <a:ea typeface="+mn-ea"/>
                <a:cs typeface="+mn-cs"/>
              </a:rPr>
              <a:t>We will give everyone some time to explore the website, but before we do, we have one more amazing thing to share. I am going to hand it off to Jessica Moore at NW Trek to share this announcement</a:t>
            </a:r>
          </a:p>
          <a:p>
            <a:pPr fontAlgn="t"/>
            <a:endParaRPr lang="en-US" sz="1200" b="0" i="0" u="none" strike="noStrike" kern="1200" dirty="0">
              <a:solidFill>
                <a:schemeClr val="tx1"/>
              </a:solidFill>
              <a:effectLst/>
              <a:latin typeface="+mn-lt"/>
              <a:ea typeface="+mn-ea"/>
              <a:cs typeface="+mn-cs"/>
            </a:endParaRPr>
          </a:p>
          <a:p>
            <a:pPr fontAlgn="t"/>
            <a:r>
              <a:rPr lang="en-US" sz="1200" b="0" i="1" u="none" strike="noStrike" kern="1200" dirty="0">
                <a:solidFill>
                  <a:schemeClr val="tx1"/>
                </a:solidFill>
                <a:effectLst/>
                <a:latin typeface="+mn-lt"/>
                <a:ea typeface="+mn-ea"/>
                <a:cs typeface="+mn-cs"/>
              </a:rPr>
              <a:t>HAND–OFF to JESSICA</a:t>
            </a: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40</a:t>
            </a:fld>
            <a:endParaRPr lang="en-US"/>
          </a:p>
        </p:txBody>
      </p:sp>
    </p:spTree>
    <p:extLst>
      <p:ext uri="{BB962C8B-B14F-4D97-AF65-F5344CB8AC3E}">
        <p14:creationId xmlns:p14="http://schemas.microsoft.com/office/powerpoint/2010/main" val="3389964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38944</a:t>
            </a:r>
          </a:p>
          <a:p>
            <a:endParaRPr lang="en-US" dirty="0"/>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18596</a:t>
            </a:r>
          </a:p>
          <a:p>
            <a:pPr fontAlgn="t"/>
            <a:endParaRPr lang="en-US" sz="1200" b="0" i="0" u="none" strike="noStrike" kern="1200" dirty="0">
              <a:solidFill>
                <a:schemeClr val="tx1"/>
              </a:solidFill>
              <a:effectLst/>
              <a:latin typeface="+mn-lt"/>
              <a:ea typeface="+mn-ea"/>
              <a:cs typeface="+mn-cs"/>
            </a:endParaRP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25408</a:t>
            </a:r>
          </a:p>
          <a:p>
            <a:pPr fontAlgn="t"/>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5</a:t>
            </a:fld>
            <a:endParaRPr lang="en-US"/>
          </a:p>
        </p:txBody>
      </p:sp>
    </p:spTree>
    <p:extLst>
      <p:ext uri="{BB962C8B-B14F-4D97-AF65-F5344CB8AC3E}">
        <p14:creationId xmlns:p14="http://schemas.microsoft.com/office/powerpoint/2010/main" val="1503197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JESSICA TO PRESENT, DANIEL TO SHARE SLIDE:</a:t>
            </a:r>
          </a:p>
          <a:p>
            <a:endParaRPr lang="en-US" i="1" dirty="0"/>
          </a:p>
          <a:p>
            <a:r>
              <a:rPr lang="en-US" dirty="0"/>
              <a:t>We have heard from you. </a:t>
            </a:r>
          </a:p>
          <a:p>
            <a:r>
              <a:rPr lang="en-US" dirty="0"/>
              <a:t>	Through discussions, surveys, and at last year’s symposium we heard. People want a space to connect, share, and build off each other’s works. So</a:t>
            </a:r>
          </a:p>
          <a:p>
            <a:endParaRPr lang="en-US" dirty="0"/>
          </a:p>
          <a:p>
            <a:r>
              <a:rPr lang="en-US" dirty="0"/>
              <a:t>We are launching a discussion platform to keep people connected make conservation easier.</a:t>
            </a:r>
          </a:p>
          <a:p>
            <a:endParaRPr lang="en-US" dirty="0"/>
          </a:p>
          <a:p>
            <a:r>
              <a:rPr lang="en-US" dirty="0"/>
              <a:t>The site is now live. You can get there by going to </a:t>
            </a:r>
            <a:r>
              <a:rPr lang="en-US" dirty="0" err="1"/>
              <a:t>ACEforWildlife.org</a:t>
            </a:r>
            <a:r>
              <a:rPr lang="en-US" dirty="0"/>
              <a:t>, clicking Member Website, and clicking Discussion</a:t>
            </a:r>
          </a:p>
          <a:p>
            <a:endParaRPr lang="en-US" dirty="0"/>
          </a:p>
          <a:p>
            <a:endParaRPr lang="en-US" dirty="0"/>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29497</a:t>
            </a:r>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41</a:t>
            </a:fld>
            <a:endParaRPr lang="en-US"/>
          </a:p>
        </p:txBody>
      </p:sp>
    </p:spTree>
    <p:extLst>
      <p:ext uri="{BB962C8B-B14F-4D97-AF65-F5344CB8AC3E}">
        <p14:creationId xmlns:p14="http://schemas.microsoft.com/office/powerpoint/2010/main" val="14406284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JESSICA TO PRESENT:</a:t>
            </a:r>
          </a:p>
          <a:p>
            <a:endParaRPr lang="en-US" dirty="0"/>
          </a:p>
          <a:p>
            <a:r>
              <a:rPr lang="en-US" dirty="0"/>
              <a:t>Let me take a moment to briefly show you the discussion platform so it is something everyone is familiar with.</a:t>
            </a:r>
          </a:p>
          <a:p>
            <a:endParaRPr lang="en-US" dirty="0"/>
          </a:p>
          <a:p>
            <a:r>
              <a:rPr lang="en-US" dirty="0"/>
              <a:t>After this Demo, we are going to have a (10 minute) break. During that break you will, are welcome to stretch your legs, walk away from your computer or spend some time exploring the website and discussion platform</a:t>
            </a:r>
          </a:p>
          <a:p>
            <a:endParaRPr lang="en-US" dirty="0"/>
          </a:p>
          <a:p>
            <a:r>
              <a:rPr lang="en-US" i="1" dirty="0"/>
              <a:t>DANIEL END SCREEN SHARING, JESSICA START SCREEN SHARING:</a:t>
            </a:r>
          </a:p>
          <a:p>
            <a:endParaRPr lang="en-US" dirty="0"/>
          </a:p>
          <a:p>
            <a:r>
              <a:rPr lang="en-US" dirty="0"/>
              <a:t>JESSICA DEMO</a:t>
            </a:r>
          </a:p>
          <a:p>
            <a:r>
              <a:rPr lang="en-US" dirty="0"/>
              <a:t>- When you first go to the site there is a login and a signup button at the top right. </a:t>
            </a:r>
          </a:p>
          <a:p>
            <a:pPr marL="171450" indent="-171450">
              <a:buFontTx/>
              <a:buChar char="-"/>
            </a:pPr>
            <a:r>
              <a:rPr lang="en-US" dirty="0"/>
              <a:t>When you are signed in you will see multiple categories. We might organically shift these categories over time based on the discussion. You can see topics next to each category</a:t>
            </a:r>
          </a:p>
          <a:p>
            <a:pPr marL="171450" indent="-171450">
              <a:buFontTx/>
              <a:buChar char="-"/>
            </a:pPr>
            <a:r>
              <a:rPr lang="en-US" dirty="0"/>
              <a:t>Demonstrate: Announcements: Introduce yourself</a:t>
            </a:r>
          </a:p>
          <a:p>
            <a:pPr marL="171450" indent="-171450">
              <a:buFontTx/>
              <a:buChar char="-"/>
            </a:pPr>
            <a:endParaRPr lang="en-US" dirty="0"/>
          </a:p>
          <a:p>
            <a:endParaRPr lang="en-US" dirty="0"/>
          </a:p>
          <a:p>
            <a:pPr fontAlgn="t"/>
            <a:r>
              <a:rPr lang="en-US" sz="1200" b="0" i="0" u="none" strike="noStrike" kern="1200" cap="all" dirty="0">
                <a:solidFill>
                  <a:schemeClr val="tx1"/>
                </a:solidFill>
                <a:effectLst/>
                <a:latin typeface="+mn-lt"/>
                <a:ea typeface="+mn-ea"/>
                <a:cs typeface="+mn-cs"/>
              </a:rPr>
              <a:t>JESSICA END SCREEN SHARE. Daniel to Say:</a:t>
            </a:r>
          </a:p>
          <a:p>
            <a:pPr fontAlgn="t"/>
            <a:r>
              <a:rPr lang="en-US" sz="1200" b="0" i="0" u="none" strike="noStrike" kern="1200" cap="all" dirty="0">
                <a:solidFill>
                  <a:schemeClr val="tx1"/>
                </a:solidFill>
                <a:effectLst/>
                <a:latin typeface="+mn-lt"/>
                <a:ea typeface="+mn-ea"/>
                <a:cs typeface="+mn-cs"/>
              </a:rPr>
              <a:t>- </a:t>
            </a:r>
            <a:r>
              <a:rPr lang="en-US" dirty="0"/>
              <a:t>Demonstrate we are now going to take a 10 minute break. Explore the website, sign up for the discussion platform. Send a message. We will see you back her are</a:t>
            </a:r>
            <a:endParaRPr lang="en-US" sz="1200" b="0" i="0" u="none" strike="noStrike" kern="1200" cap="all" dirty="0">
              <a:solidFill>
                <a:schemeClr val="tx1"/>
              </a:solidFill>
              <a:effectLst/>
              <a:latin typeface="+mn-lt"/>
              <a:ea typeface="+mn-ea"/>
              <a:cs typeface="+mn-cs"/>
            </a:endParaRPr>
          </a:p>
          <a:p>
            <a:pPr fontAlgn="t"/>
            <a:endParaRPr lang="en-US" sz="1200" b="0" i="0" u="none" strike="noStrike" kern="1200" cap="all" dirty="0">
              <a:solidFill>
                <a:schemeClr val="tx1"/>
              </a:solidFill>
              <a:effectLst/>
              <a:latin typeface="+mn-lt"/>
              <a:ea typeface="+mn-ea"/>
              <a:cs typeface="+mn-cs"/>
            </a:endParaRP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29497</a:t>
            </a:r>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42</a:t>
            </a:fld>
            <a:endParaRPr lang="en-US"/>
          </a:p>
        </p:txBody>
      </p:sp>
    </p:spTree>
    <p:extLst>
      <p:ext uri="{BB962C8B-B14F-4D97-AF65-F5344CB8AC3E}">
        <p14:creationId xmlns:p14="http://schemas.microsoft.com/office/powerpoint/2010/main" val="3208490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JESSICA TO PRESENT:</a:t>
            </a:r>
          </a:p>
          <a:p>
            <a:endParaRPr lang="en-US" dirty="0"/>
          </a:p>
          <a:p>
            <a:r>
              <a:rPr lang="en-US" dirty="0"/>
              <a:t>Let me take a moment to briefly show you the discussion platform so it is something everyone is familiar with.</a:t>
            </a:r>
          </a:p>
          <a:p>
            <a:endParaRPr lang="en-US" dirty="0"/>
          </a:p>
          <a:p>
            <a:r>
              <a:rPr lang="en-US" dirty="0"/>
              <a:t>After this Demo, we are going to have a (10 minute) break. During that break you will, are welcome to stretch your legs, walk away from your computer or spend some time exploring the website and discussion platform</a:t>
            </a:r>
          </a:p>
          <a:p>
            <a:endParaRPr lang="en-US" dirty="0"/>
          </a:p>
          <a:p>
            <a:r>
              <a:rPr lang="en-US" i="1" dirty="0"/>
              <a:t>DANIEL END SCREEN SHARING, JESSICA START SCREEN SHARING:</a:t>
            </a:r>
          </a:p>
          <a:p>
            <a:endParaRPr lang="en-US" dirty="0"/>
          </a:p>
          <a:p>
            <a:r>
              <a:rPr lang="en-US" dirty="0"/>
              <a:t>JESSICA DEMO</a:t>
            </a:r>
          </a:p>
          <a:p>
            <a:r>
              <a:rPr lang="en-US" dirty="0"/>
              <a:t>- When you first go to the site there is a login and a signup button at the top right. </a:t>
            </a:r>
          </a:p>
          <a:p>
            <a:pPr marL="171450" indent="-171450">
              <a:buFontTx/>
              <a:buChar char="-"/>
            </a:pPr>
            <a:r>
              <a:rPr lang="en-US" dirty="0"/>
              <a:t>When you are signed in you will see multiple categories. We might organically shift these categories over time based on the discussion. You can see topics next to each category</a:t>
            </a:r>
          </a:p>
          <a:p>
            <a:pPr marL="171450" indent="-171450">
              <a:buFontTx/>
              <a:buChar char="-"/>
            </a:pPr>
            <a:r>
              <a:rPr lang="en-US" dirty="0"/>
              <a:t>Demonstrate: Announcements: Introduce yourself</a:t>
            </a:r>
          </a:p>
          <a:p>
            <a:pPr marL="171450" indent="-171450">
              <a:buFontTx/>
              <a:buChar char="-"/>
            </a:pPr>
            <a:endParaRPr lang="en-US" dirty="0"/>
          </a:p>
          <a:p>
            <a:endParaRPr lang="en-US" dirty="0"/>
          </a:p>
          <a:p>
            <a:pPr fontAlgn="t"/>
            <a:r>
              <a:rPr lang="en-US" sz="1200" b="0" i="0" u="none" strike="noStrike" kern="1200" cap="all" dirty="0">
                <a:solidFill>
                  <a:schemeClr val="tx1"/>
                </a:solidFill>
                <a:effectLst/>
                <a:latin typeface="+mn-lt"/>
                <a:ea typeface="+mn-ea"/>
                <a:cs typeface="+mn-cs"/>
              </a:rPr>
              <a:t>JESSICA END SCREEN SHARE. Daniel to Say:</a:t>
            </a:r>
          </a:p>
          <a:p>
            <a:pPr fontAlgn="t"/>
            <a:r>
              <a:rPr lang="en-US" sz="1200" b="0" i="0" u="none" strike="noStrike" kern="1200" cap="all" dirty="0">
                <a:solidFill>
                  <a:schemeClr val="tx1"/>
                </a:solidFill>
                <a:effectLst/>
                <a:latin typeface="+mn-lt"/>
                <a:ea typeface="+mn-ea"/>
                <a:cs typeface="+mn-cs"/>
              </a:rPr>
              <a:t>- </a:t>
            </a:r>
            <a:r>
              <a:rPr lang="en-US" dirty="0"/>
              <a:t>Demonstrate we are now going to take a 10 minute break. Explore the website, sign up for the discussion platform. Send a message. We will see you back her are</a:t>
            </a:r>
            <a:endParaRPr lang="en-US" sz="1200" b="0" i="0" u="none" strike="noStrike" kern="1200" cap="all" dirty="0">
              <a:solidFill>
                <a:schemeClr val="tx1"/>
              </a:solidFill>
              <a:effectLst/>
              <a:latin typeface="+mn-lt"/>
              <a:ea typeface="+mn-ea"/>
              <a:cs typeface="+mn-cs"/>
            </a:endParaRPr>
          </a:p>
          <a:p>
            <a:pPr fontAlgn="t"/>
            <a:endParaRPr lang="en-US" sz="1200" b="0" i="0" u="none" strike="noStrike" kern="1200" cap="all" dirty="0">
              <a:solidFill>
                <a:schemeClr val="tx1"/>
              </a:solidFill>
              <a:effectLst/>
              <a:latin typeface="+mn-lt"/>
              <a:ea typeface="+mn-ea"/>
              <a:cs typeface="+mn-cs"/>
            </a:endParaRP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29497</a:t>
            </a:r>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43</a:t>
            </a:fld>
            <a:endParaRPr lang="en-US"/>
          </a:p>
        </p:txBody>
      </p:sp>
    </p:spTree>
    <p:extLst>
      <p:ext uri="{BB962C8B-B14F-4D97-AF65-F5344CB8AC3E}">
        <p14:creationId xmlns:p14="http://schemas.microsoft.com/office/powerpoint/2010/main" val="39262686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DANIEL SCREEN SHARING. Daniel to Say:</a:t>
            </a:r>
          </a:p>
          <a:p>
            <a:endParaRPr lang="en-US" dirty="0"/>
          </a:p>
          <a:p>
            <a:r>
              <a:rPr lang="en-US" dirty="0"/>
              <a:t>Welcome back!</a:t>
            </a:r>
          </a:p>
          <a:p>
            <a:r>
              <a:rPr lang="en-US" dirty="0"/>
              <a:t>That was a lot of updates and new tools we just shared. I wanted to take a moment and see if anyone has immediate pressing questions on the tools. I do want to point out a couple key things highlighted on this slide. </a:t>
            </a:r>
          </a:p>
          <a:p>
            <a:endParaRPr lang="en-US" dirty="0"/>
          </a:p>
          <a:p>
            <a:r>
              <a:rPr lang="en-US" dirty="0"/>
              <a:t>Questions!</a:t>
            </a:r>
          </a:p>
          <a:p>
            <a:endParaRPr lang="en-US" dirty="0"/>
          </a:p>
          <a:p>
            <a:endParaRPr lang="en-US" dirty="0"/>
          </a:p>
          <a:p>
            <a:r>
              <a:rPr lang="en-US" dirty="0"/>
              <a:t>To the last point on this slide, if you go to the members website home page (</a:t>
            </a:r>
            <a:r>
              <a:rPr lang="en-US" dirty="0" err="1"/>
              <a:t>members.aceforwildlife.org</a:t>
            </a:r>
            <a:r>
              <a:rPr lang="en-US" dirty="0"/>
              <a:t> or </a:t>
            </a:r>
            <a:r>
              <a:rPr lang="en-US" dirty="0" err="1"/>
              <a:t>aceforwildlife.org</a:t>
            </a:r>
            <a:r>
              <a:rPr lang="en-US" dirty="0"/>
              <a:t> and click on members page) and scroll down to the bottom, you will see a calendar. I put a couple of events for tech support. I will sit on Zoom during this these times and anyone is welcome to drop-by to say hi and ask any questions they have.</a:t>
            </a:r>
          </a:p>
          <a:p>
            <a:endParaRPr lang="en-US" dirty="0"/>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31803</a:t>
            </a: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44</a:t>
            </a:fld>
            <a:endParaRPr lang="en-US"/>
          </a:p>
        </p:txBody>
      </p:sp>
    </p:spTree>
    <p:extLst>
      <p:ext uri="{BB962C8B-B14F-4D97-AF65-F5344CB8AC3E}">
        <p14:creationId xmlns:p14="http://schemas.microsoft.com/office/powerpoint/2010/main" val="11927539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u="none" strike="noStrike" kern="1200" dirty="0">
                <a:solidFill>
                  <a:schemeClr val="tx1"/>
                </a:solidFill>
                <a:effectLst/>
                <a:latin typeface="+mn-lt"/>
                <a:ea typeface="+mn-ea"/>
                <a:cs typeface="+mn-cs"/>
              </a:rPr>
              <a:t>Emily to Lead (Daniel to make breakout rooms and drop link in chat)</a:t>
            </a:r>
          </a:p>
          <a:p>
            <a:pPr fontAlgn="t"/>
            <a:endParaRPr lang="en-US" sz="1200" b="0" i="0" u="none" strike="noStrike" kern="1200" dirty="0">
              <a:solidFill>
                <a:schemeClr val="tx1"/>
              </a:solidFill>
              <a:effectLst/>
              <a:latin typeface="+mn-lt"/>
              <a:ea typeface="+mn-ea"/>
              <a:cs typeface="+mn-cs"/>
            </a:endParaRPr>
          </a:p>
          <a:p>
            <a:pPr marL="171450" indent="-171450" fontAlgn="t">
              <a:buFontTx/>
              <a:buChar char="-"/>
            </a:pPr>
            <a:r>
              <a:rPr lang="en-US" sz="1200" b="0" i="0" u="none" strike="noStrike" kern="1200" dirty="0">
                <a:solidFill>
                  <a:schemeClr val="tx1"/>
                </a:solidFill>
                <a:effectLst/>
                <a:latin typeface="+mn-lt"/>
                <a:ea typeface="+mn-ea"/>
                <a:cs typeface="+mn-cs"/>
              </a:rPr>
              <a:t>With the interest of distilling our future map, let’s revisit our earlier brainstorm. We want to gauge interest in the network tackling this list of brainstormed actions as potential learning goals. Ultimately, the strategic learning committee will use this input as a way to distill our way down to learning priorities for 2021. We aren’t going to just take the one with the most votes, but want to think about what we want to learn as a network that values equitable participation by all network partners. So to gauge interest:</a:t>
            </a:r>
          </a:p>
          <a:p>
            <a:pPr marL="171450" indent="-171450" fontAlgn="t">
              <a:buFontTx/>
              <a:buChar char="-"/>
            </a:pPr>
            <a:endParaRPr lang="en-US" sz="1200" b="0" i="0" u="none" strike="noStrike"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**Text Appears** (describe comment options)</a:t>
            </a: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en-CA" sz="1200" b="0"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We are going to send you back to your breakout rooms to have this discussion. While we get those breakout rooms ready, spend a minute thinking about your answer to the question.</a:t>
            </a: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You will have 10 minutes in your breakout room. </a:t>
            </a: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en-CA" sz="1200" b="0"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As you talk we want you to capture your ideas in the </a:t>
            </a:r>
            <a:r>
              <a:rPr lang="en-CA" sz="1200" b="0" kern="1200" dirty="0" err="1">
                <a:solidFill>
                  <a:schemeClr val="tx1"/>
                </a:solidFill>
                <a:effectLst/>
                <a:latin typeface="+mn-lt"/>
                <a:ea typeface="+mn-ea"/>
                <a:cs typeface="+mn-cs"/>
              </a:rPr>
              <a:t>padlet</a:t>
            </a:r>
            <a:r>
              <a:rPr lang="en-CA" sz="1200" b="0" kern="1200" dirty="0">
                <a:solidFill>
                  <a:schemeClr val="tx1"/>
                </a:solidFill>
                <a:effectLst/>
                <a:latin typeface="+mn-lt"/>
                <a:ea typeface="+mn-ea"/>
                <a:cs typeface="+mn-cs"/>
              </a:rPr>
              <a:t>. Each of these prompts should be per person, as in 2 interests per person, 2 togethers per person, and 2 forwards per person. Feel free to add additional details in your comments.</a:t>
            </a: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en-CA" sz="1200" b="0"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This will be the same as before</a:t>
            </a:r>
          </a:p>
          <a:p>
            <a:pPr marL="628650" marR="0" lvl="1"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**Padlet How-to Appears** We will use Padlet to capture your ideas. To get to </a:t>
            </a:r>
            <a:r>
              <a:rPr lang="en-CA" sz="1200" b="0" kern="1200" dirty="0" err="1">
                <a:solidFill>
                  <a:schemeClr val="tx1"/>
                </a:solidFill>
                <a:effectLst/>
                <a:latin typeface="+mn-lt"/>
                <a:ea typeface="+mn-ea"/>
                <a:cs typeface="+mn-cs"/>
              </a:rPr>
              <a:t>padlet</a:t>
            </a:r>
            <a:r>
              <a:rPr lang="en-CA" sz="1200" b="0" kern="1200" dirty="0">
                <a:solidFill>
                  <a:schemeClr val="tx1"/>
                </a:solidFill>
                <a:effectLst/>
                <a:latin typeface="+mn-lt"/>
                <a:ea typeface="+mn-ea"/>
                <a:cs typeface="+mn-cs"/>
              </a:rPr>
              <a:t>, go to the link in the chat or scan the QR code</a:t>
            </a:r>
          </a:p>
          <a:p>
            <a:pPr marL="1085850" marR="0" lvl="2"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https://</a:t>
            </a:r>
            <a:r>
              <a:rPr lang="en-CA" sz="1200" b="0" kern="1200" dirty="0" err="1">
                <a:solidFill>
                  <a:schemeClr val="tx1"/>
                </a:solidFill>
                <a:effectLst/>
                <a:latin typeface="+mn-lt"/>
                <a:ea typeface="+mn-ea"/>
                <a:cs typeface="+mn-cs"/>
              </a:rPr>
              <a:t>padlet.com</a:t>
            </a:r>
            <a:r>
              <a:rPr lang="en-CA" sz="1200" b="0" kern="1200" dirty="0">
                <a:solidFill>
                  <a:schemeClr val="tx1"/>
                </a:solidFill>
                <a:effectLst/>
                <a:latin typeface="+mn-lt"/>
                <a:ea typeface="+mn-ea"/>
                <a:cs typeface="+mn-cs"/>
              </a:rPr>
              <a:t>/</a:t>
            </a:r>
            <a:r>
              <a:rPr lang="en-CA" sz="1200" b="0" kern="1200" dirty="0" err="1">
                <a:solidFill>
                  <a:schemeClr val="tx1"/>
                </a:solidFill>
                <a:effectLst/>
                <a:latin typeface="+mn-lt"/>
                <a:ea typeface="+mn-ea"/>
                <a:cs typeface="+mn-cs"/>
              </a:rPr>
              <a:t>danielrother</a:t>
            </a:r>
            <a:r>
              <a:rPr lang="en-CA" sz="1200" b="0" kern="1200" dirty="0">
                <a:solidFill>
                  <a:schemeClr val="tx1"/>
                </a:solidFill>
                <a:effectLst/>
                <a:latin typeface="+mn-lt"/>
                <a:ea typeface="+mn-ea"/>
                <a:cs typeface="+mn-cs"/>
              </a:rPr>
              <a:t>/ACESpring2021</a:t>
            </a: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en-CA" sz="1200" b="0"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Feel free to read and make comments on cards other than your own groups. </a:t>
            </a: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en-CA" sz="1200" b="0" kern="1200" dirty="0">
              <a:solidFill>
                <a:schemeClr val="tx1"/>
              </a:solidFill>
              <a:effectLst/>
              <a:latin typeface="+mn-lt"/>
              <a:ea typeface="+mn-ea"/>
              <a:cs typeface="+mn-cs"/>
            </a:endParaRPr>
          </a:p>
          <a:p>
            <a:pPr marL="171450" marR="0" lvl="0" indent="-171450" algn="l" defTabSz="914400" rtl="0" eaLnBrk="1" fontAlgn="t" latinLnBrk="0" hangingPunct="1">
              <a:lnSpc>
                <a:spcPct val="100000"/>
              </a:lnSpc>
              <a:spcBef>
                <a:spcPts val="0"/>
              </a:spcBef>
              <a:spcAft>
                <a:spcPts val="0"/>
              </a:spcAft>
              <a:buClrTx/>
              <a:buSzTx/>
              <a:buFontTx/>
              <a:buChar char="-"/>
              <a:tabLst/>
              <a:defRPr/>
            </a:pPr>
            <a:r>
              <a:rPr lang="en-CA" sz="1200" b="0" kern="1200" dirty="0">
                <a:solidFill>
                  <a:schemeClr val="tx1"/>
                </a:solidFill>
                <a:effectLst/>
                <a:latin typeface="+mn-lt"/>
                <a:ea typeface="+mn-ea"/>
                <a:cs typeface="+mn-cs"/>
              </a:rPr>
              <a:t>Questions? Ready? We’ll Now send you to breakout rooms. Watch which number room you go to.</a:t>
            </a:r>
          </a:p>
          <a:p>
            <a:pPr marL="171450" marR="0" lvl="0" indent="-171450" algn="l" defTabSz="914400" rtl="0" eaLnBrk="1" fontAlgn="t"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pPr marL="171450" indent="-171450" fontAlgn="t">
              <a:buFontTx/>
              <a:buChar char="-"/>
            </a:pPr>
            <a:r>
              <a:rPr lang="en-US" sz="1200" b="0" i="0" u="none" strike="noStrike" kern="1200" dirty="0">
                <a:solidFill>
                  <a:schemeClr val="tx1"/>
                </a:solidFill>
                <a:effectLst/>
                <a:latin typeface="+mn-lt"/>
                <a:ea typeface="+mn-ea"/>
                <a:cs typeface="+mn-cs"/>
              </a:rPr>
              <a:t>BREAKOUT ROOMS</a:t>
            </a:r>
          </a:p>
          <a:p>
            <a:pPr marL="171450" indent="-171450" fontAlgn="t">
              <a:buFontTx/>
              <a:buChar char="-"/>
            </a:pPr>
            <a:endParaRPr lang="en-US" sz="1200" b="0" i="0" u="none" strike="noStrike" kern="1200" dirty="0">
              <a:solidFill>
                <a:schemeClr val="tx1"/>
              </a:solidFill>
              <a:effectLst/>
              <a:latin typeface="+mn-lt"/>
              <a:ea typeface="+mn-ea"/>
              <a:cs typeface="+mn-cs"/>
            </a:endParaRPr>
          </a:p>
          <a:p>
            <a:pPr marL="171450" indent="-171450" fontAlgn="t">
              <a:buFontTx/>
              <a:buChar char="-"/>
            </a:pPr>
            <a:r>
              <a:rPr lang="en-US" sz="1200" b="0" i="0" u="none" strike="noStrike" kern="1200" dirty="0">
                <a:solidFill>
                  <a:schemeClr val="tx1"/>
                </a:solidFill>
                <a:effectLst/>
                <a:latin typeface="+mn-lt"/>
                <a:ea typeface="+mn-ea"/>
                <a:cs typeface="+mn-cs"/>
              </a:rPr>
              <a:t>As we said, we are going to use this activity to distill our way to learning priorities. The strategic learning committee will be discussing this at our next meeting. </a:t>
            </a:r>
            <a:r>
              <a:rPr lang="en-US" sz="1200" b="0" i="0" u="none" strike="noStrike" kern="1200" dirty="0" err="1">
                <a:solidFill>
                  <a:schemeClr val="tx1"/>
                </a:solidFill>
                <a:effectLst/>
                <a:latin typeface="+mn-lt"/>
                <a:ea typeface="+mn-ea"/>
                <a:cs typeface="+mn-cs"/>
              </a:rPr>
              <a:t>Iff</a:t>
            </a:r>
            <a:r>
              <a:rPr lang="en-US" sz="1200" b="0" i="0" u="none" strike="noStrike" kern="1200" dirty="0">
                <a:solidFill>
                  <a:schemeClr val="tx1"/>
                </a:solidFill>
                <a:effectLst/>
                <a:latin typeface="+mn-lt"/>
                <a:ea typeface="+mn-ea"/>
                <a:cs typeface="+mn-cs"/>
              </a:rPr>
              <a:t> you realize you have an additional thought not captured in the </a:t>
            </a:r>
            <a:r>
              <a:rPr lang="en-US" sz="1200" b="0" i="0" u="none" strike="noStrike" kern="1200" dirty="0" err="1">
                <a:solidFill>
                  <a:schemeClr val="tx1"/>
                </a:solidFill>
                <a:effectLst/>
                <a:latin typeface="+mn-lt"/>
                <a:ea typeface="+mn-ea"/>
                <a:cs typeface="+mn-cs"/>
              </a:rPr>
              <a:t>padlet</a:t>
            </a:r>
            <a:r>
              <a:rPr lang="en-US" sz="1200" b="0" i="0" u="none" strike="noStrike" kern="1200" dirty="0">
                <a:solidFill>
                  <a:schemeClr val="tx1"/>
                </a:solidFill>
                <a:effectLst/>
                <a:latin typeface="+mn-lt"/>
                <a:ea typeface="+mn-ea"/>
                <a:cs typeface="+mn-cs"/>
              </a:rPr>
              <a:t>, feel free to jump in this week to add your thought.</a:t>
            </a:r>
          </a:p>
          <a:p>
            <a:pPr marL="171450" indent="-171450" fontAlgn="t">
              <a:buFontTx/>
              <a:buChar char="-"/>
            </a:pPr>
            <a:endParaRPr lang="en-US" sz="1200" b="0" i="0" u="none" strike="noStrike" kern="1200" dirty="0">
              <a:solidFill>
                <a:schemeClr val="tx1"/>
              </a:solidFill>
              <a:effectLst/>
              <a:latin typeface="+mn-lt"/>
              <a:ea typeface="+mn-ea"/>
              <a:cs typeface="+mn-cs"/>
            </a:endParaRPr>
          </a:p>
          <a:p>
            <a:pPr marL="171450" indent="-171450" fontAlgn="t">
              <a:buFontTx/>
              <a:buChar char="-"/>
            </a:pPr>
            <a:r>
              <a:rPr lang="en-US" sz="1200" b="0" i="0" u="none" strike="noStrike" kern="1200" dirty="0">
                <a:solidFill>
                  <a:schemeClr val="tx1"/>
                </a:solidFill>
                <a:effectLst/>
                <a:latin typeface="+mn-lt"/>
                <a:ea typeface="+mn-ea"/>
                <a:cs typeface="+mn-cs"/>
              </a:rPr>
              <a:t>Back to Daniel.</a:t>
            </a:r>
          </a:p>
          <a:p>
            <a:pPr marL="171450" indent="-171450" fontAlgn="t">
              <a:buFontTx/>
              <a:buChar char="-"/>
            </a:pPr>
            <a:endParaRPr lang="en-US" sz="1200" b="0" i="0" u="none" strike="noStrike" kern="1200" dirty="0">
              <a:solidFill>
                <a:schemeClr val="tx1"/>
              </a:solidFill>
              <a:effectLst/>
              <a:latin typeface="+mn-lt"/>
              <a:ea typeface="+mn-ea"/>
              <a:cs typeface="+mn-cs"/>
            </a:endParaRPr>
          </a:p>
          <a:p>
            <a:pPr marL="171450" indent="-171450" fontAlgn="t">
              <a:buFontTx/>
              <a:buChar char="-"/>
            </a:pPr>
            <a:endParaRPr lang="en-US" sz="1200" b="0" i="0" u="none" strike="noStrike" kern="1200" dirty="0">
              <a:solidFill>
                <a:schemeClr val="tx1"/>
              </a:solidFill>
              <a:effectLst/>
              <a:latin typeface="+mn-lt"/>
              <a:ea typeface="+mn-ea"/>
              <a:cs typeface="+mn-cs"/>
            </a:endParaRP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17929</a:t>
            </a:r>
          </a:p>
          <a:p>
            <a:pPr marL="171450" indent="-171450" fontAlgn="t">
              <a:buFontTx/>
              <a:buChar char="-"/>
            </a:pP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45</a:t>
            </a:fld>
            <a:endParaRPr lang="en-US"/>
          </a:p>
        </p:txBody>
      </p:sp>
    </p:spTree>
    <p:extLst>
      <p:ext uri="{BB962C8B-B14F-4D97-AF65-F5344CB8AC3E}">
        <p14:creationId xmlns:p14="http://schemas.microsoft.com/office/powerpoint/2010/main" val="3265194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ASZYA TO PRESENT</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We want to try adding a new dimension to our learning network. We want to launch Learning groups, topic specific spaces where people can learn from their peers about the overlap of empathy and the topic. This might be zoom meetings or it might be a space in the discussion platform. We want to gauge interest so that we can spend time in 2021 piloting this and seeing if we can make it work.</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Learning groups differ from committees in that</a:t>
            </a:r>
          </a:p>
          <a:p>
            <a:pPr fontAlgn="base"/>
            <a:r>
              <a:rPr lang="en-US" sz="1200" b="0" i="0" u="none" strike="noStrike" kern="1200" dirty="0">
                <a:solidFill>
                  <a:schemeClr val="tx1"/>
                </a:solidFill>
                <a:effectLst/>
                <a:latin typeface="+mn-lt"/>
                <a:ea typeface="+mn-ea"/>
                <a:cs typeface="+mn-cs"/>
              </a:rPr>
              <a:t>Learning Groups create space to learn from your peers, Committees are groups that help push the work of the network forward.</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Learning groups are also an opportunity to include our colleagues in network conversations, ones who aren’t network delegates, but who could learn about how empathy informs their work.</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We want to choose a pilot topic that we can start this with</a:t>
            </a:r>
            <a:endParaRPr lang="en-US" sz="1200" b="0" i="0" u="none" strike="noStrike" kern="1200" cap="all" dirty="0">
              <a:solidFill>
                <a:schemeClr val="tx1"/>
              </a:solidFill>
              <a:effectLst/>
              <a:latin typeface="+mn-lt"/>
              <a:ea typeface="+mn-ea"/>
              <a:cs typeface="+mn-cs"/>
            </a:endParaRPr>
          </a:p>
          <a:p>
            <a:pPr fontAlgn="t"/>
            <a:endParaRPr lang="en-US" sz="1200" b="0" i="0" u="none" strike="noStrike" kern="1200" cap="all" dirty="0">
              <a:solidFill>
                <a:schemeClr val="tx1"/>
              </a:solidFill>
              <a:effectLst/>
              <a:latin typeface="+mn-lt"/>
              <a:ea typeface="+mn-ea"/>
              <a:cs typeface="+mn-cs"/>
            </a:endParaRPr>
          </a:p>
          <a:p>
            <a:pPr fontAlgn="t"/>
            <a:endParaRPr lang="en-US" sz="1200" b="0" i="0" u="none" strike="noStrike" kern="1200" cap="all" dirty="0">
              <a:solidFill>
                <a:schemeClr val="tx1"/>
              </a:solidFill>
              <a:effectLst/>
              <a:latin typeface="+mn-lt"/>
              <a:ea typeface="+mn-ea"/>
              <a:cs typeface="+mn-cs"/>
            </a:endParaRP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17802</a:t>
            </a:r>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46</a:t>
            </a:fld>
            <a:endParaRPr lang="en-US"/>
          </a:p>
        </p:txBody>
      </p:sp>
    </p:spTree>
    <p:extLst>
      <p:ext uri="{BB962C8B-B14F-4D97-AF65-F5344CB8AC3E}">
        <p14:creationId xmlns:p14="http://schemas.microsoft.com/office/powerpoint/2010/main" val="31859392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ASZYA TO LEAD</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Annotate the screen:</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Put your name by a topic you want to come to, </a:t>
            </a:r>
          </a:p>
          <a:p>
            <a:pPr fontAlgn="base"/>
            <a:r>
              <a:rPr lang="en-US" sz="1200" b="0" i="0" u="none" strike="noStrike" kern="1200" dirty="0">
                <a:solidFill>
                  <a:schemeClr val="tx1"/>
                </a:solidFill>
                <a:effectLst/>
                <a:latin typeface="+mn-lt"/>
                <a:ea typeface="+mn-ea"/>
                <a:cs typeface="+mn-cs"/>
              </a:rPr>
              <a:t>Put your name by a topic you feel you could talk about</a:t>
            </a:r>
          </a:p>
          <a:p>
            <a:pPr fontAlgn="base"/>
            <a:r>
              <a:rPr lang="en-US" sz="1200" b="0" i="0" u="none" strike="noStrike" kern="1200" dirty="0">
                <a:solidFill>
                  <a:schemeClr val="tx1"/>
                </a:solidFill>
                <a:effectLst/>
                <a:latin typeface="+mn-lt"/>
                <a:ea typeface="+mn-ea"/>
                <a:cs typeface="+mn-cs"/>
              </a:rPr>
              <a:t>Put your institution by a topic that you feel your institution has people that might want to come to.</a:t>
            </a:r>
          </a:p>
          <a:p>
            <a:pPr fontAlgn="base"/>
            <a:r>
              <a:rPr lang="en-US" sz="1200" b="0" i="0" u="none" strike="noStrike" kern="1200" dirty="0">
                <a:solidFill>
                  <a:schemeClr val="tx1"/>
                </a:solidFill>
                <a:effectLst/>
                <a:latin typeface="+mn-lt"/>
                <a:ea typeface="+mn-ea"/>
                <a:cs typeface="+mn-cs"/>
              </a:rPr>
              <a:t>Put your institution by a topic that you feel your institution has people that might want to talk about it.</a:t>
            </a:r>
          </a:p>
          <a:p>
            <a:pPr fontAlgn="t"/>
            <a:endParaRPr lang="en-US" sz="1200" b="0" i="0" u="none" strike="noStrike" kern="1200" cap="all"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85C92A8-7A2D-8A48-BD7B-546DAECEA093}" type="slidenum">
              <a:rPr lang="en-US" smtClean="0"/>
              <a:t>47</a:t>
            </a:fld>
            <a:endParaRPr lang="en-US"/>
          </a:p>
        </p:txBody>
      </p:sp>
    </p:spTree>
    <p:extLst>
      <p:ext uri="{BB962C8B-B14F-4D97-AF65-F5344CB8AC3E}">
        <p14:creationId xmlns:p14="http://schemas.microsoft.com/office/powerpoint/2010/main" val="3078629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u="none" strike="noStrike" kern="1200" dirty="0">
                <a:solidFill>
                  <a:schemeClr val="tx1"/>
                </a:solidFill>
                <a:effectLst/>
                <a:latin typeface="+mn-lt"/>
                <a:ea typeface="+mn-ea"/>
                <a:cs typeface="+mn-cs"/>
              </a:rPr>
              <a:t>ASZYA TO LEAD</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Annotate the screen</a:t>
            </a:r>
          </a:p>
          <a:p>
            <a:pPr fontAlgn="base"/>
            <a:endParaRPr lang="en-US" sz="1200" b="0" i="0" u="none" strike="noStrike" kern="1200" dirty="0">
              <a:solidFill>
                <a:schemeClr val="tx1"/>
              </a:solidFill>
              <a:effectLst/>
              <a:latin typeface="+mn-lt"/>
              <a:ea typeface="+mn-ea"/>
              <a:cs typeface="+mn-cs"/>
            </a:endParaRPr>
          </a:p>
          <a:p>
            <a:pPr fontAlgn="base"/>
            <a:r>
              <a:rPr lang="en-US" sz="1200" b="0" i="0" u="none" strike="noStrike" kern="1200" dirty="0">
                <a:solidFill>
                  <a:schemeClr val="tx1"/>
                </a:solidFill>
                <a:effectLst/>
                <a:latin typeface="+mn-lt"/>
                <a:ea typeface="+mn-ea"/>
                <a:cs typeface="+mn-cs"/>
              </a:rPr>
              <a:t>Put your name by a topic you want to come to, </a:t>
            </a:r>
          </a:p>
          <a:p>
            <a:pPr fontAlgn="base"/>
            <a:r>
              <a:rPr lang="en-US" sz="1200" b="0" i="0" u="none" strike="noStrike" kern="1200" dirty="0">
                <a:solidFill>
                  <a:schemeClr val="tx1"/>
                </a:solidFill>
                <a:effectLst/>
                <a:latin typeface="+mn-lt"/>
                <a:ea typeface="+mn-ea"/>
                <a:cs typeface="+mn-cs"/>
              </a:rPr>
              <a:t>Put your name by a topic you feel you could talk about</a:t>
            </a:r>
          </a:p>
          <a:p>
            <a:pPr fontAlgn="base"/>
            <a:r>
              <a:rPr lang="en-US" sz="1200" b="0" i="0" u="none" strike="noStrike" kern="1200" dirty="0">
                <a:solidFill>
                  <a:schemeClr val="tx1"/>
                </a:solidFill>
                <a:effectLst/>
                <a:latin typeface="+mn-lt"/>
                <a:ea typeface="+mn-ea"/>
                <a:cs typeface="+mn-cs"/>
              </a:rPr>
              <a:t>Put your institution by a topic that you feel your institution has people that might want to come to.</a:t>
            </a:r>
          </a:p>
          <a:p>
            <a:pPr fontAlgn="base"/>
            <a:r>
              <a:rPr lang="en-US" sz="1200" b="0" i="0" u="none" strike="noStrike" kern="1200" dirty="0">
                <a:solidFill>
                  <a:schemeClr val="tx1"/>
                </a:solidFill>
                <a:effectLst/>
                <a:latin typeface="+mn-lt"/>
                <a:ea typeface="+mn-ea"/>
                <a:cs typeface="+mn-cs"/>
              </a:rPr>
              <a:t>Put your institution by a topic that you feel your institution has people that might want to talk about it.</a:t>
            </a:r>
          </a:p>
        </p:txBody>
      </p:sp>
      <p:sp>
        <p:nvSpPr>
          <p:cNvPr id="4" name="Slide Number Placeholder 3"/>
          <p:cNvSpPr>
            <a:spLocks noGrp="1"/>
          </p:cNvSpPr>
          <p:nvPr>
            <p:ph type="sldNum" sz="quarter" idx="5"/>
          </p:nvPr>
        </p:nvSpPr>
        <p:spPr/>
        <p:txBody>
          <a:bodyPr/>
          <a:lstStyle/>
          <a:p>
            <a:fld id="{785C92A8-7A2D-8A48-BD7B-546DAECEA093}" type="slidenum">
              <a:rPr lang="en-US" smtClean="0"/>
              <a:t>48</a:t>
            </a:fld>
            <a:endParaRPr lang="en-US"/>
          </a:p>
        </p:txBody>
      </p:sp>
    </p:spTree>
    <p:extLst>
      <p:ext uri="{BB962C8B-B14F-4D97-AF65-F5344CB8AC3E}">
        <p14:creationId xmlns:p14="http://schemas.microsoft.com/office/powerpoint/2010/main" val="22843219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add in a new working group, the operations working group has talked about a proposed model for committee membership. I want to propose this model and then, based on signups, we will put it into action.</a:t>
            </a:r>
          </a:p>
          <a:p>
            <a:endParaRPr lang="en-US" dirty="0"/>
          </a:p>
          <a:p>
            <a:r>
              <a:rPr lang="en-US" dirty="0"/>
              <a:t>Our ideal is that the strategic leaning and communications committee will each have 5-7 people.</a:t>
            </a:r>
          </a:p>
          <a:p>
            <a:endParaRPr lang="en-US" dirty="0"/>
          </a:p>
          <a:p>
            <a:r>
              <a:rPr lang="en-US" dirty="0"/>
              <a:t>As operations and diversity and inclusion inform the way they do their work, our ideal is that there are 3-4 people on each committee. AND that one member from strategic learning and communications is on operations and one member from each is on diversity and inclusion.</a:t>
            </a:r>
          </a:p>
          <a:p>
            <a:endParaRPr lang="en-US" dirty="0"/>
          </a:p>
          <a:p>
            <a:r>
              <a:rPr lang="en-US" dirty="0"/>
              <a:t>This will help keep work not-siloed and let the work of the committees inform each other more moving forward.</a:t>
            </a:r>
          </a:p>
          <a:p>
            <a:endParaRPr lang="en-US" dirty="0"/>
          </a:p>
          <a:p>
            <a:r>
              <a:rPr lang="en-US" dirty="0"/>
              <a:t>Each committee will meet once every 4-6 weeks for an hour.</a:t>
            </a:r>
          </a:p>
          <a:p>
            <a:endParaRPr lang="en-US" dirty="0"/>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49</a:t>
            </a:fld>
            <a:endParaRPr lang="en-US"/>
          </a:p>
        </p:txBody>
      </p:sp>
    </p:spTree>
    <p:extLst>
      <p:ext uri="{BB962C8B-B14F-4D97-AF65-F5344CB8AC3E}">
        <p14:creationId xmlns:p14="http://schemas.microsoft.com/office/powerpoint/2010/main" val="20466015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add in a new working group, the operations working group has talked about a proposed model for committee membership. I want to propose this model and then, based on signups, we will put it into action.</a:t>
            </a:r>
          </a:p>
          <a:p>
            <a:endParaRPr lang="en-US" dirty="0"/>
          </a:p>
          <a:p>
            <a:r>
              <a:rPr lang="en-US" dirty="0"/>
              <a:t>Our ideal is that the strategic leaning and communications committee will each have 5-7 people.</a:t>
            </a:r>
          </a:p>
          <a:p>
            <a:endParaRPr lang="en-US" dirty="0"/>
          </a:p>
          <a:p>
            <a:r>
              <a:rPr lang="en-US" dirty="0"/>
              <a:t>As operations and diversity and inclusion inform the way they do their work, our ideal is that there are 3-4 people on each committee. AND that one member from strategic learning and communications is on operations and one member from each is on diversity and inclusion.</a:t>
            </a:r>
          </a:p>
          <a:p>
            <a:endParaRPr lang="en-US" dirty="0"/>
          </a:p>
          <a:p>
            <a:r>
              <a:rPr lang="en-US" dirty="0"/>
              <a:t>This will help keep work not-siloed and let the work of the committees inform each other more moving forward.</a:t>
            </a:r>
          </a:p>
          <a:p>
            <a:endParaRPr lang="en-US" dirty="0"/>
          </a:p>
          <a:p>
            <a:r>
              <a:rPr lang="en-US" dirty="0"/>
              <a:t>Each committee will meet once every 4-6 weeks for an hour.</a:t>
            </a:r>
          </a:p>
          <a:p>
            <a:endParaRPr lang="en-US" dirty="0"/>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50</a:t>
            </a:fld>
            <a:endParaRPr lang="en-US"/>
          </a:p>
        </p:txBody>
      </p:sp>
    </p:spTree>
    <p:extLst>
      <p:ext uri="{BB962C8B-B14F-4D97-AF65-F5344CB8AC3E}">
        <p14:creationId xmlns:p14="http://schemas.microsoft.com/office/powerpoint/2010/main" val="2883175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Rhyming Couplet</a:t>
            </a:r>
          </a:p>
          <a:p>
            <a:endParaRPr lang="en-US" dirty="0"/>
          </a:p>
          <a:p>
            <a:r>
              <a:rPr lang="en-US" dirty="0"/>
              <a:t>Introduced </a:t>
            </a:r>
            <a:r>
              <a:rPr lang="en-US" dirty="0" err="1"/>
              <a:t>yourslef</a:t>
            </a:r>
            <a:endParaRPr lang="en-US" dirty="0"/>
          </a:p>
          <a:p>
            <a:r>
              <a:rPr lang="en-US" dirty="0"/>
              <a:t>Haven't introduced </a:t>
            </a:r>
            <a:r>
              <a:rPr lang="en-US" dirty="0" err="1"/>
              <a:t>yourslef</a:t>
            </a:r>
            <a:r>
              <a:rPr lang="en-US" dirty="0"/>
              <a:t> to everyone else yet, so change </a:t>
            </a:r>
            <a:r>
              <a:rPr lang="en-US" dirty="0" err="1"/>
              <a:t>yourname</a:t>
            </a:r>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6</a:t>
            </a:fld>
            <a:endParaRPr lang="en-US"/>
          </a:p>
        </p:txBody>
      </p:sp>
    </p:spTree>
    <p:extLst>
      <p:ext uri="{BB962C8B-B14F-4D97-AF65-F5344CB8AC3E}">
        <p14:creationId xmlns:p14="http://schemas.microsoft.com/office/powerpoint/2010/main" val="30564293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add in a new working group, the operations working group has talked about a proposed model for committee membership. I want to propose this model and then, based on signups, we will put it into action.</a:t>
            </a:r>
          </a:p>
          <a:p>
            <a:endParaRPr lang="en-US" dirty="0"/>
          </a:p>
          <a:p>
            <a:r>
              <a:rPr lang="en-US" dirty="0"/>
              <a:t>Our ideal is that the strategic leaning and communications committee will each have 5-7 people.</a:t>
            </a:r>
          </a:p>
          <a:p>
            <a:endParaRPr lang="en-US" dirty="0"/>
          </a:p>
          <a:p>
            <a:r>
              <a:rPr lang="en-US" dirty="0"/>
              <a:t>As operations and diversity and inclusion inform the way they do their work, our ideal is that there are 3-4 people on each committee. AND that one member from strategic learning and communications is on operations and one member from each is on diversity and inclusion.</a:t>
            </a:r>
          </a:p>
          <a:p>
            <a:endParaRPr lang="en-US" dirty="0"/>
          </a:p>
          <a:p>
            <a:r>
              <a:rPr lang="en-US" dirty="0"/>
              <a:t>This will help keep work not-siloed and let the work of the committees inform each other more moving forward.</a:t>
            </a:r>
          </a:p>
          <a:p>
            <a:endParaRPr lang="en-US" dirty="0"/>
          </a:p>
          <a:p>
            <a:r>
              <a:rPr lang="en-US" dirty="0"/>
              <a:t>Each committee will meet once every 4-6 weeks for an hour.</a:t>
            </a:r>
          </a:p>
          <a:p>
            <a:endParaRPr lang="en-US" dirty="0"/>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51</a:t>
            </a:fld>
            <a:endParaRPr lang="en-US"/>
          </a:p>
        </p:txBody>
      </p:sp>
    </p:spTree>
    <p:extLst>
      <p:ext uri="{BB962C8B-B14F-4D97-AF65-F5344CB8AC3E}">
        <p14:creationId xmlns:p14="http://schemas.microsoft.com/office/powerpoint/2010/main" val="17513801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b="0" i="0" u="none" strike="noStrike" kern="1200" dirty="0">
              <a:solidFill>
                <a:schemeClr val="tx1"/>
              </a:solidFill>
              <a:effectLst/>
              <a:latin typeface="+mn-lt"/>
              <a:ea typeface="+mn-ea"/>
              <a:cs typeface="+mn-cs"/>
            </a:endParaRPr>
          </a:p>
          <a:p>
            <a:r>
              <a:rPr lang="en-US" dirty="0"/>
              <a:t>Daniel to lead</a:t>
            </a:r>
          </a:p>
          <a:p>
            <a:endParaRPr lang="en-US" dirty="0"/>
          </a:p>
          <a:p>
            <a:r>
              <a:rPr lang="en-US" dirty="0"/>
              <a:t>ANNOTATE THE SCREEN</a:t>
            </a:r>
          </a:p>
        </p:txBody>
      </p:sp>
      <p:sp>
        <p:nvSpPr>
          <p:cNvPr id="4" name="Slide Number Placeholder 3"/>
          <p:cNvSpPr>
            <a:spLocks noGrp="1"/>
          </p:cNvSpPr>
          <p:nvPr>
            <p:ph type="sldNum" sz="quarter" idx="5"/>
          </p:nvPr>
        </p:nvSpPr>
        <p:spPr/>
        <p:txBody>
          <a:bodyPr/>
          <a:lstStyle/>
          <a:p>
            <a:fld id="{785C92A8-7A2D-8A48-BD7B-546DAECEA093}" type="slidenum">
              <a:rPr lang="en-US" smtClean="0"/>
              <a:t>52</a:t>
            </a:fld>
            <a:endParaRPr lang="en-US"/>
          </a:p>
        </p:txBody>
      </p:sp>
    </p:spTree>
    <p:extLst>
      <p:ext uri="{BB962C8B-B14F-4D97-AF65-F5344CB8AC3E}">
        <p14:creationId xmlns:p14="http://schemas.microsoft.com/office/powerpoint/2010/main" val="17776994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Scavenger Hunt!</a:t>
            </a:r>
          </a:p>
          <a:p>
            <a:r>
              <a:rPr lang="en-US" dirty="0"/>
              <a:t>Email follow-up</a:t>
            </a:r>
          </a:p>
          <a:p>
            <a:r>
              <a:rPr lang="en-US" dirty="0"/>
              <a:t>Tech Support hours</a:t>
            </a:r>
          </a:p>
        </p:txBody>
      </p:sp>
      <p:sp>
        <p:nvSpPr>
          <p:cNvPr id="4" name="Slide Number Placeholder 3"/>
          <p:cNvSpPr>
            <a:spLocks noGrp="1"/>
          </p:cNvSpPr>
          <p:nvPr>
            <p:ph type="sldNum" sz="quarter" idx="5"/>
          </p:nvPr>
        </p:nvSpPr>
        <p:spPr/>
        <p:txBody>
          <a:bodyPr/>
          <a:lstStyle/>
          <a:p>
            <a:fld id="{785C92A8-7A2D-8A48-BD7B-546DAECEA093}" type="slidenum">
              <a:rPr lang="en-US" smtClean="0"/>
              <a:t>53</a:t>
            </a:fld>
            <a:endParaRPr lang="en-US"/>
          </a:p>
        </p:txBody>
      </p:sp>
    </p:spTree>
    <p:extLst>
      <p:ext uri="{BB962C8B-B14F-4D97-AF65-F5344CB8AC3E}">
        <p14:creationId xmlns:p14="http://schemas.microsoft.com/office/powerpoint/2010/main" val="1461275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38944</a:t>
            </a:r>
          </a:p>
          <a:p>
            <a:endParaRPr lang="en-US" dirty="0"/>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18596</a:t>
            </a:r>
          </a:p>
          <a:p>
            <a:pPr fontAlgn="t"/>
            <a:endParaRPr lang="en-US" sz="1200" b="0" i="0" u="none" strike="noStrike" kern="1200" dirty="0">
              <a:solidFill>
                <a:schemeClr val="tx1"/>
              </a:solidFill>
              <a:effectLst/>
              <a:latin typeface="+mn-lt"/>
              <a:ea typeface="+mn-ea"/>
              <a:cs typeface="+mn-cs"/>
            </a:endParaRP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25408</a:t>
            </a:r>
          </a:p>
          <a:p>
            <a:pPr fontAlgn="t"/>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7</a:t>
            </a:fld>
            <a:endParaRPr lang="en-US"/>
          </a:p>
        </p:txBody>
      </p:sp>
    </p:spTree>
    <p:extLst>
      <p:ext uri="{BB962C8B-B14F-4D97-AF65-F5344CB8AC3E}">
        <p14:creationId xmlns:p14="http://schemas.microsoft.com/office/powerpoint/2010/main" val="1147654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b="0" i="0" u="none" strike="noStrike" kern="1200" dirty="0">
              <a:solidFill>
                <a:schemeClr val="tx1"/>
              </a:solidFill>
              <a:effectLst/>
              <a:latin typeface="+mn-lt"/>
              <a:ea typeface="+mn-ea"/>
              <a:cs typeface="+mn-cs"/>
            </a:endParaRP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36131</a:t>
            </a:r>
          </a:p>
          <a:p>
            <a:pPr fontAlgn="t"/>
            <a:endParaRPr lang="en-US" sz="1200" b="0" i="0" u="none" strike="noStrike" kern="1200" dirty="0">
              <a:solidFill>
                <a:schemeClr val="tx1"/>
              </a:solidFill>
              <a:effectLst/>
              <a:latin typeface="+mn-lt"/>
              <a:ea typeface="+mn-ea"/>
              <a:cs typeface="+mn-cs"/>
            </a:endParaRPr>
          </a:p>
          <a:p>
            <a:pPr fontAlgn="t"/>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8</a:t>
            </a:fld>
            <a:endParaRPr lang="en-US"/>
          </a:p>
        </p:txBody>
      </p:sp>
    </p:spTree>
    <p:extLst>
      <p:ext uri="{BB962C8B-B14F-4D97-AF65-F5344CB8AC3E}">
        <p14:creationId xmlns:p14="http://schemas.microsoft.com/office/powerpoint/2010/main" val="873193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9</a:t>
            </a:fld>
            <a:endParaRPr lang="en-US"/>
          </a:p>
        </p:txBody>
      </p:sp>
    </p:spTree>
    <p:extLst>
      <p:ext uri="{BB962C8B-B14F-4D97-AF65-F5344CB8AC3E}">
        <p14:creationId xmlns:p14="http://schemas.microsoft.com/office/powerpoint/2010/main" val="3432539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38944</a:t>
            </a:r>
          </a:p>
          <a:p>
            <a:endParaRPr lang="en-US" dirty="0"/>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18596</a:t>
            </a:r>
          </a:p>
          <a:p>
            <a:pPr fontAlgn="t"/>
            <a:endParaRPr lang="en-US" sz="1200" b="0" i="0" u="none" strike="noStrike" kern="1200" dirty="0">
              <a:solidFill>
                <a:schemeClr val="tx1"/>
              </a:solidFill>
              <a:effectLst/>
              <a:latin typeface="+mn-lt"/>
              <a:ea typeface="+mn-ea"/>
              <a:cs typeface="+mn-cs"/>
            </a:endParaRPr>
          </a:p>
          <a:p>
            <a:pPr fontAlgn="t"/>
            <a:r>
              <a:rPr lang="en-US" sz="1200" b="0" i="0" u="none" strike="noStrike" kern="1200" cap="all" dirty="0">
                <a:solidFill>
                  <a:schemeClr val="tx1"/>
                </a:solidFill>
                <a:effectLst/>
                <a:latin typeface="+mn-lt"/>
                <a:ea typeface="+mn-ea"/>
                <a:cs typeface="+mn-cs"/>
              </a:rPr>
              <a:t>RESOURCE ID</a:t>
            </a:r>
          </a:p>
          <a:p>
            <a:pPr fontAlgn="t"/>
            <a:r>
              <a:rPr lang="en-US" sz="1200" b="0" i="0" u="none" strike="noStrike" kern="1200" dirty="0">
                <a:solidFill>
                  <a:schemeClr val="tx1"/>
                </a:solidFill>
                <a:effectLst/>
                <a:latin typeface="+mn-lt"/>
                <a:ea typeface="+mn-ea"/>
                <a:cs typeface="+mn-cs"/>
              </a:rPr>
              <a:t>25408</a:t>
            </a:r>
          </a:p>
          <a:p>
            <a:pPr fontAlgn="t"/>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85C92A8-7A2D-8A48-BD7B-546DAECEA093}" type="slidenum">
              <a:rPr lang="en-US" smtClean="0"/>
              <a:t>10</a:t>
            </a:fld>
            <a:endParaRPr lang="en-US"/>
          </a:p>
        </p:txBody>
      </p:sp>
    </p:spTree>
    <p:extLst>
      <p:ext uri="{BB962C8B-B14F-4D97-AF65-F5344CB8AC3E}">
        <p14:creationId xmlns:p14="http://schemas.microsoft.com/office/powerpoint/2010/main" val="4149112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CDE635-6643-A14B-9733-A0A8F4927293}" type="datetimeFigureOut">
              <a:rPr lang="en-US" smtClean="0"/>
              <a:t>2/24/21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D911-E02C-984B-9098-8CD65241E09B}" type="slidenum">
              <a:rPr lang="en-US" smtClean="0"/>
              <a:t>‹#›</a:t>
            </a:fld>
            <a:endParaRPr lang="en-US"/>
          </a:p>
        </p:txBody>
      </p:sp>
    </p:spTree>
    <p:extLst>
      <p:ext uri="{BB962C8B-B14F-4D97-AF65-F5344CB8AC3E}">
        <p14:creationId xmlns:p14="http://schemas.microsoft.com/office/powerpoint/2010/main" val="3925231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CDE635-6643-A14B-9733-A0A8F4927293}" type="datetimeFigureOut">
              <a:rPr lang="en-US" smtClean="0"/>
              <a:t>2/24/21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D911-E02C-984B-9098-8CD65241E09B}" type="slidenum">
              <a:rPr lang="en-US" smtClean="0"/>
              <a:t>‹#›</a:t>
            </a:fld>
            <a:endParaRPr lang="en-US"/>
          </a:p>
        </p:txBody>
      </p:sp>
    </p:spTree>
    <p:extLst>
      <p:ext uri="{BB962C8B-B14F-4D97-AF65-F5344CB8AC3E}">
        <p14:creationId xmlns:p14="http://schemas.microsoft.com/office/powerpoint/2010/main" val="3850475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CDE635-6643-A14B-9733-A0A8F4927293}" type="datetimeFigureOut">
              <a:rPr lang="en-US" smtClean="0"/>
              <a:t>2/24/21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D911-E02C-984B-9098-8CD65241E09B}" type="slidenum">
              <a:rPr lang="en-US" smtClean="0"/>
              <a:t>‹#›</a:t>
            </a:fld>
            <a:endParaRPr lang="en-US"/>
          </a:p>
        </p:txBody>
      </p:sp>
    </p:spTree>
    <p:extLst>
      <p:ext uri="{BB962C8B-B14F-4D97-AF65-F5344CB8AC3E}">
        <p14:creationId xmlns:p14="http://schemas.microsoft.com/office/powerpoint/2010/main" val="2777881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CDE635-6643-A14B-9733-A0A8F4927293}" type="datetimeFigureOut">
              <a:rPr lang="en-US" smtClean="0"/>
              <a:t>2/24/21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D911-E02C-984B-9098-8CD65241E09B}" type="slidenum">
              <a:rPr lang="en-US" smtClean="0"/>
              <a:t>‹#›</a:t>
            </a:fld>
            <a:endParaRPr lang="en-US"/>
          </a:p>
        </p:txBody>
      </p:sp>
    </p:spTree>
    <p:extLst>
      <p:ext uri="{BB962C8B-B14F-4D97-AF65-F5344CB8AC3E}">
        <p14:creationId xmlns:p14="http://schemas.microsoft.com/office/powerpoint/2010/main" val="5208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DE635-6643-A14B-9733-A0A8F4927293}" type="datetimeFigureOut">
              <a:rPr lang="en-US" smtClean="0"/>
              <a:t>2/24/21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87D911-E02C-984B-9098-8CD65241E09B}" type="slidenum">
              <a:rPr lang="en-US" smtClean="0"/>
              <a:t>‹#›</a:t>
            </a:fld>
            <a:endParaRPr lang="en-US"/>
          </a:p>
        </p:txBody>
      </p:sp>
    </p:spTree>
    <p:extLst>
      <p:ext uri="{BB962C8B-B14F-4D97-AF65-F5344CB8AC3E}">
        <p14:creationId xmlns:p14="http://schemas.microsoft.com/office/powerpoint/2010/main" val="350761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8CDE635-6643-A14B-9733-A0A8F4927293}" type="datetimeFigureOut">
              <a:rPr lang="en-US" smtClean="0"/>
              <a:t>2/24/21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7D911-E02C-984B-9098-8CD65241E09B}" type="slidenum">
              <a:rPr lang="en-US" smtClean="0"/>
              <a:t>‹#›</a:t>
            </a:fld>
            <a:endParaRPr lang="en-US"/>
          </a:p>
        </p:txBody>
      </p:sp>
    </p:spTree>
    <p:extLst>
      <p:ext uri="{BB962C8B-B14F-4D97-AF65-F5344CB8AC3E}">
        <p14:creationId xmlns:p14="http://schemas.microsoft.com/office/powerpoint/2010/main" val="138632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CDE635-6643-A14B-9733-A0A8F4927293}" type="datetimeFigureOut">
              <a:rPr lang="en-US" smtClean="0"/>
              <a:t>2/24/21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87D911-E02C-984B-9098-8CD65241E09B}" type="slidenum">
              <a:rPr lang="en-US" smtClean="0"/>
              <a:t>‹#›</a:t>
            </a:fld>
            <a:endParaRPr lang="en-US"/>
          </a:p>
        </p:txBody>
      </p:sp>
    </p:spTree>
    <p:extLst>
      <p:ext uri="{BB962C8B-B14F-4D97-AF65-F5344CB8AC3E}">
        <p14:creationId xmlns:p14="http://schemas.microsoft.com/office/powerpoint/2010/main" val="385954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8CDE635-6643-A14B-9733-A0A8F4927293}" type="datetimeFigureOut">
              <a:rPr lang="en-US" smtClean="0"/>
              <a:t>2/24/21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87D911-E02C-984B-9098-8CD65241E09B}" type="slidenum">
              <a:rPr lang="en-US" smtClean="0"/>
              <a:t>‹#›</a:t>
            </a:fld>
            <a:endParaRPr lang="en-US"/>
          </a:p>
        </p:txBody>
      </p:sp>
    </p:spTree>
    <p:extLst>
      <p:ext uri="{BB962C8B-B14F-4D97-AF65-F5344CB8AC3E}">
        <p14:creationId xmlns:p14="http://schemas.microsoft.com/office/powerpoint/2010/main" val="4142690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DE635-6643-A14B-9733-A0A8F4927293}" type="datetimeFigureOut">
              <a:rPr lang="en-US" smtClean="0"/>
              <a:t>2/24/21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87D911-E02C-984B-9098-8CD65241E09B}" type="slidenum">
              <a:rPr lang="en-US" smtClean="0"/>
              <a:t>‹#›</a:t>
            </a:fld>
            <a:endParaRPr lang="en-US"/>
          </a:p>
        </p:txBody>
      </p:sp>
    </p:spTree>
    <p:extLst>
      <p:ext uri="{BB962C8B-B14F-4D97-AF65-F5344CB8AC3E}">
        <p14:creationId xmlns:p14="http://schemas.microsoft.com/office/powerpoint/2010/main" val="3426215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CDE635-6643-A14B-9733-A0A8F4927293}" type="datetimeFigureOut">
              <a:rPr lang="en-US" smtClean="0"/>
              <a:t>2/24/21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7D911-E02C-984B-9098-8CD65241E09B}" type="slidenum">
              <a:rPr lang="en-US" smtClean="0"/>
              <a:t>‹#›</a:t>
            </a:fld>
            <a:endParaRPr lang="en-US"/>
          </a:p>
        </p:txBody>
      </p:sp>
    </p:spTree>
    <p:extLst>
      <p:ext uri="{BB962C8B-B14F-4D97-AF65-F5344CB8AC3E}">
        <p14:creationId xmlns:p14="http://schemas.microsoft.com/office/powerpoint/2010/main" val="1858370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CDE635-6643-A14B-9733-A0A8F4927293}" type="datetimeFigureOut">
              <a:rPr lang="en-US" smtClean="0"/>
              <a:t>2/24/21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87D911-E02C-984B-9098-8CD65241E09B}" type="slidenum">
              <a:rPr lang="en-US" smtClean="0"/>
              <a:t>‹#›</a:t>
            </a:fld>
            <a:endParaRPr lang="en-US"/>
          </a:p>
        </p:txBody>
      </p:sp>
    </p:spTree>
    <p:extLst>
      <p:ext uri="{BB962C8B-B14F-4D97-AF65-F5344CB8AC3E}">
        <p14:creationId xmlns:p14="http://schemas.microsoft.com/office/powerpoint/2010/main" val="3317291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DE635-6643-A14B-9733-A0A8F4927293}" type="datetimeFigureOut">
              <a:rPr lang="en-US" smtClean="0"/>
              <a:t>2/24/21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7D911-E02C-984B-9098-8CD65241E09B}" type="slidenum">
              <a:rPr lang="en-US" smtClean="0"/>
              <a:t>‹#›</a:t>
            </a:fld>
            <a:endParaRPr lang="en-US"/>
          </a:p>
        </p:txBody>
      </p:sp>
    </p:spTree>
    <p:extLst>
      <p:ext uri="{BB962C8B-B14F-4D97-AF65-F5344CB8AC3E}">
        <p14:creationId xmlns:p14="http://schemas.microsoft.com/office/powerpoint/2010/main" val="285810194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google.com/url?q=https%3A%2F%2Fhigherlogicdownload.s3-external-1.amazonaws.com%2FAZA%2F5e7bc838-77af-a940-5766-bbb253826122_file.pdf%3FAWSAccessKeyId%3DAKIAVRDO7IEREB57R7MT%26Expires%3D1609360719%26Signature%3Do0dwARi%252B0So6haf93LJ9gOckabY%253D&amp;sa=D&amp;sntz=1&amp;usg=AFQjCNFCoQ7Hvpj5aOj6bkIFh-tS3Mt45Q"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6.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www.aceforwildlife.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www.aceforwildlife.org/" TargetMode="Externa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http://discussion.aceforwildlife.org/" TargetMode="External"/><Relationship Id="rId4" Type="http://schemas.openxmlformats.org/officeDocument/2006/relationships/hyperlink" Target="http://www.aceforwildlife.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3.jpeg"/><Relationship Id="rId7"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8.png"/><Relationship Id="rId7" Type="http://schemas.openxmlformats.org/officeDocument/2006/relationships/image" Target="../media/image51.svg"/><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53.sv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8.png"/><Relationship Id="rId7" Type="http://schemas.openxmlformats.org/officeDocument/2006/relationships/image" Target="../media/image51.sv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slides/_rels/slide5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51.svg"/><Relationship Id="rId3" Type="http://schemas.openxmlformats.org/officeDocument/2006/relationships/image" Target="../media/image56.png"/><Relationship Id="rId7" Type="http://schemas.openxmlformats.org/officeDocument/2006/relationships/image" Target="../media/image38.png"/><Relationship Id="rId12" Type="http://schemas.openxmlformats.org/officeDocument/2006/relationships/image" Target="../media/image50.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59.svg"/><Relationship Id="rId11" Type="http://schemas.openxmlformats.org/officeDocument/2006/relationships/image" Target="../media/image49.svg"/><Relationship Id="rId5" Type="http://schemas.openxmlformats.org/officeDocument/2006/relationships/image" Target="../media/image58.png"/><Relationship Id="rId15" Type="http://schemas.openxmlformats.org/officeDocument/2006/relationships/image" Target="../media/image53.svg"/><Relationship Id="rId10" Type="http://schemas.openxmlformats.org/officeDocument/2006/relationships/image" Target="../media/image48.png"/><Relationship Id="rId4" Type="http://schemas.openxmlformats.org/officeDocument/2006/relationships/image" Target="../media/image57.svg"/><Relationship Id="rId9" Type="http://schemas.openxmlformats.org/officeDocument/2006/relationships/image" Target="../media/image61.svg"/><Relationship Id="rId14" Type="http://schemas.openxmlformats.org/officeDocument/2006/relationships/image" Target="../media/image52.png"/></Relationships>
</file>

<file path=ppt/slides/_rels/slide52.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49.svg"/><Relationship Id="rId9"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942E54A1-21AE-E946-B3F4-260F1547A319}"/>
              </a:ext>
            </a:extLst>
          </p:cNvPr>
          <p:cNvSpPr/>
          <p:nvPr/>
        </p:nvSpPr>
        <p:spPr>
          <a:xfrm>
            <a:off x="-202710" y="-76200"/>
            <a:ext cx="4855028" cy="5268685"/>
          </a:xfrm>
          <a:custGeom>
            <a:avLst/>
            <a:gdLst>
              <a:gd name="connsiteX0" fmla="*/ 0 w 5024108"/>
              <a:gd name="connsiteY0" fmla="*/ 5326430 h 5326430"/>
              <a:gd name="connsiteX1" fmla="*/ 4005942 w 5024108"/>
              <a:gd name="connsiteY1" fmla="*/ 1505544 h 5326430"/>
              <a:gd name="connsiteX2" fmla="*/ 4898571 w 5024108"/>
              <a:gd name="connsiteY2" fmla="*/ 46859 h 5326430"/>
              <a:gd name="connsiteX0" fmla="*/ 0 w 4898571"/>
              <a:gd name="connsiteY0" fmla="*/ 5279571 h 5279571"/>
              <a:gd name="connsiteX1" fmla="*/ 4005942 w 4898571"/>
              <a:gd name="connsiteY1" fmla="*/ 1458685 h 5279571"/>
              <a:gd name="connsiteX2" fmla="*/ 4898571 w 4898571"/>
              <a:gd name="connsiteY2" fmla="*/ 0 h 5279571"/>
              <a:gd name="connsiteX0" fmla="*/ 0 w 4898571"/>
              <a:gd name="connsiteY0" fmla="*/ 5279571 h 5279571"/>
              <a:gd name="connsiteX1" fmla="*/ 4005942 w 4898571"/>
              <a:gd name="connsiteY1" fmla="*/ 1458685 h 5279571"/>
              <a:gd name="connsiteX2" fmla="*/ 4898571 w 4898571"/>
              <a:gd name="connsiteY2" fmla="*/ 0 h 5279571"/>
              <a:gd name="connsiteX0" fmla="*/ 0 w 4887685"/>
              <a:gd name="connsiteY0" fmla="*/ 5344885 h 5344885"/>
              <a:gd name="connsiteX1" fmla="*/ 4005942 w 4887685"/>
              <a:gd name="connsiteY1" fmla="*/ 1523999 h 5344885"/>
              <a:gd name="connsiteX2" fmla="*/ 4887685 w 4887685"/>
              <a:gd name="connsiteY2" fmla="*/ 0 h 5344885"/>
              <a:gd name="connsiteX0" fmla="*/ 0 w 4887685"/>
              <a:gd name="connsiteY0" fmla="*/ 5344885 h 5344885"/>
              <a:gd name="connsiteX1" fmla="*/ 2285999 w 4887685"/>
              <a:gd name="connsiteY1" fmla="*/ 3788228 h 5344885"/>
              <a:gd name="connsiteX2" fmla="*/ 4887685 w 4887685"/>
              <a:gd name="connsiteY2" fmla="*/ 0 h 5344885"/>
              <a:gd name="connsiteX0" fmla="*/ 0 w 4887685"/>
              <a:gd name="connsiteY0" fmla="*/ 5344885 h 5344885"/>
              <a:gd name="connsiteX1" fmla="*/ 2285999 w 4887685"/>
              <a:gd name="connsiteY1" fmla="*/ 3788228 h 5344885"/>
              <a:gd name="connsiteX2" fmla="*/ 4887685 w 4887685"/>
              <a:gd name="connsiteY2" fmla="*/ 0 h 5344885"/>
              <a:gd name="connsiteX0" fmla="*/ 0 w 4887685"/>
              <a:gd name="connsiteY0" fmla="*/ 4920342 h 4920342"/>
              <a:gd name="connsiteX1" fmla="*/ 2285999 w 4887685"/>
              <a:gd name="connsiteY1" fmla="*/ 3788228 h 4920342"/>
              <a:gd name="connsiteX2" fmla="*/ 4887685 w 4887685"/>
              <a:gd name="connsiteY2" fmla="*/ 0 h 4920342"/>
              <a:gd name="connsiteX0" fmla="*/ 0 w 4855028"/>
              <a:gd name="connsiteY0" fmla="*/ 5192485 h 5192485"/>
              <a:gd name="connsiteX1" fmla="*/ 2253342 w 4855028"/>
              <a:gd name="connsiteY1" fmla="*/ 3788228 h 5192485"/>
              <a:gd name="connsiteX2" fmla="*/ 4855028 w 4855028"/>
              <a:gd name="connsiteY2" fmla="*/ 0 h 5192485"/>
            </a:gdLst>
            <a:ahLst/>
            <a:cxnLst>
              <a:cxn ang="0">
                <a:pos x="connsiteX0" y="connsiteY0"/>
              </a:cxn>
              <a:cxn ang="0">
                <a:pos x="connsiteX1" y="connsiteY1"/>
              </a:cxn>
              <a:cxn ang="0">
                <a:pos x="connsiteX2" y="connsiteY2"/>
              </a:cxn>
            </a:cxnLst>
            <a:rect l="l" t="t" r="r" b="b"/>
            <a:pathLst>
              <a:path w="4855028" h="5192485">
                <a:moveTo>
                  <a:pt x="0" y="5192485"/>
                </a:moveTo>
                <a:cubicBezTo>
                  <a:pt x="1213757" y="4799691"/>
                  <a:pt x="1436914" y="4668156"/>
                  <a:pt x="2253342" y="3788228"/>
                </a:cubicBezTo>
                <a:cubicBezTo>
                  <a:pt x="3069770" y="2908300"/>
                  <a:pt x="4818742" y="680357"/>
                  <a:pt x="4855028" y="0"/>
                </a:cubicBezTo>
              </a:path>
            </a:pathLst>
          </a:custGeom>
          <a:noFill/>
          <a:ln w="127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10671-E150-3C45-AB84-2A87C4E4AC8C}"/>
              </a:ext>
            </a:extLst>
          </p:cNvPr>
          <p:cNvSpPr>
            <a:spLocks noGrp="1"/>
          </p:cNvSpPr>
          <p:nvPr>
            <p:ph type="ctrTitle"/>
          </p:nvPr>
        </p:nvSpPr>
        <p:spPr>
          <a:xfrm>
            <a:off x="4880919" y="1291203"/>
            <a:ext cx="6475249" cy="3044986"/>
          </a:xfrm>
        </p:spPr>
        <p:txBody>
          <a:bodyPr>
            <a:noAutofit/>
          </a:bodyPr>
          <a:lstStyle/>
          <a:p>
            <a:pPr algn="l"/>
            <a:r>
              <a:rPr lang="en-US" sz="4800" dirty="0">
                <a:solidFill>
                  <a:schemeClr val="tx2"/>
                </a:solidFill>
                <a:latin typeface="Gill Sans Nova" panose="020B0602020104020203" pitchFamily="34" charset="0"/>
              </a:rPr>
              <a:t>ADVANCING CONSERVATION </a:t>
            </a:r>
            <a:br>
              <a:rPr lang="en-US" sz="4800" dirty="0">
                <a:solidFill>
                  <a:schemeClr val="tx2"/>
                </a:solidFill>
                <a:latin typeface="Gill Sans Nova" panose="020B0602020104020203" pitchFamily="34" charset="0"/>
              </a:rPr>
            </a:br>
            <a:r>
              <a:rPr lang="en-US" sz="4800" dirty="0">
                <a:solidFill>
                  <a:schemeClr val="tx2"/>
                </a:solidFill>
                <a:latin typeface="Gill Sans Nova" panose="020B0602020104020203" pitchFamily="34" charset="0"/>
              </a:rPr>
              <a:t>THROUGH</a:t>
            </a:r>
            <a:r>
              <a:rPr lang="en-US" sz="4800" dirty="0">
                <a:solidFill>
                  <a:schemeClr val="tx2"/>
                </a:solidFill>
              </a:rPr>
              <a:t> </a:t>
            </a:r>
            <a:br>
              <a:rPr lang="en-US" sz="4800" dirty="0">
                <a:solidFill>
                  <a:schemeClr val="tx2"/>
                </a:solidFill>
              </a:rPr>
            </a:br>
            <a:r>
              <a:rPr lang="en-US" sz="4800" b="1" dirty="0">
                <a:solidFill>
                  <a:schemeClr val="tx2"/>
                </a:solidFill>
                <a:latin typeface="Gill Sans" panose="020B0502020104020203" pitchFamily="34" charset="-79"/>
                <a:cs typeface="Gill Sans" panose="020B0502020104020203" pitchFamily="34" charset="-79"/>
              </a:rPr>
              <a:t>EMPATHY FOR WILDLIFE</a:t>
            </a:r>
          </a:p>
        </p:txBody>
      </p:sp>
      <p:sp>
        <p:nvSpPr>
          <p:cNvPr id="3" name="Subtitle 2">
            <a:extLst>
              <a:ext uri="{FF2B5EF4-FFF2-40B4-BE49-F238E27FC236}">
                <a16:creationId xmlns:a16="http://schemas.microsoft.com/office/drawing/2014/main" id="{E6798774-0E1A-1748-94D5-F9221CF7E11D}"/>
              </a:ext>
            </a:extLst>
          </p:cNvPr>
          <p:cNvSpPr>
            <a:spLocks noGrp="1"/>
          </p:cNvSpPr>
          <p:nvPr>
            <p:ph type="subTitle" idx="1"/>
          </p:nvPr>
        </p:nvSpPr>
        <p:spPr>
          <a:xfrm>
            <a:off x="4880918" y="4621427"/>
            <a:ext cx="5787081" cy="1464254"/>
          </a:xfrm>
        </p:spPr>
        <p:txBody>
          <a:bodyPr>
            <a:normAutofit/>
          </a:bodyPr>
          <a:lstStyle/>
          <a:p>
            <a:pPr algn="l"/>
            <a:r>
              <a:rPr lang="en-US" sz="3200" dirty="0">
                <a:solidFill>
                  <a:schemeClr val="tx2"/>
                </a:solidFill>
                <a:latin typeface="Gill Sans Nova" panose="020B0602020104020203" pitchFamily="34" charset="0"/>
              </a:rPr>
              <a:t>February 24, 2021</a:t>
            </a:r>
          </a:p>
        </p:txBody>
      </p:sp>
      <p:pic>
        <p:nvPicPr>
          <p:cNvPr id="13" name="Google Shape;86;p26">
            <a:extLst>
              <a:ext uri="{FF2B5EF4-FFF2-40B4-BE49-F238E27FC236}">
                <a16:creationId xmlns:a16="http://schemas.microsoft.com/office/drawing/2014/main" id="{221AD352-48FB-0549-823C-82A705E462C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140951" y="5799294"/>
            <a:ext cx="541219" cy="541219"/>
          </a:xfrm>
          <a:prstGeom prst="rect">
            <a:avLst/>
          </a:prstGeom>
          <a:noFill/>
          <a:ln>
            <a:noFill/>
          </a:ln>
        </p:spPr>
      </p:pic>
      <p:grpSp>
        <p:nvGrpSpPr>
          <p:cNvPr id="14" name="Google Shape;87;p26">
            <a:extLst>
              <a:ext uri="{FF2B5EF4-FFF2-40B4-BE49-F238E27FC236}">
                <a16:creationId xmlns:a16="http://schemas.microsoft.com/office/drawing/2014/main" id="{4A8E958C-0232-7F4D-B241-03BADB4BF761}"/>
              </a:ext>
            </a:extLst>
          </p:cNvPr>
          <p:cNvGrpSpPr/>
          <p:nvPr/>
        </p:nvGrpSpPr>
        <p:grpSpPr>
          <a:xfrm>
            <a:off x="8789366" y="5799293"/>
            <a:ext cx="541219" cy="541219"/>
            <a:chOff x="5769513" y="3757125"/>
            <a:chExt cx="829500" cy="829500"/>
          </a:xfrm>
        </p:grpSpPr>
        <p:pic>
          <p:nvPicPr>
            <p:cNvPr id="15" name="Google Shape;88;p26">
              <a:extLst>
                <a:ext uri="{FF2B5EF4-FFF2-40B4-BE49-F238E27FC236}">
                  <a16:creationId xmlns:a16="http://schemas.microsoft.com/office/drawing/2014/main" id="{9DF601DE-6C63-9D47-8AAA-5C3113FCEB39}"/>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888875" y="3876488"/>
              <a:ext cx="590775" cy="590775"/>
            </a:xfrm>
            <a:prstGeom prst="rect">
              <a:avLst/>
            </a:prstGeom>
            <a:noFill/>
            <a:ln>
              <a:noFill/>
            </a:ln>
          </p:spPr>
        </p:pic>
        <p:pic>
          <p:nvPicPr>
            <p:cNvPr id="16" name="Google Shape;89;p26">
              <a:extLst>
                <a:ext uri="{FF2B5EF4-FFF2-40B4-BE49-F238E27FC236}">
                  <a16:creationId xmlns:a16="http://schemas.microsoft.com/office/drawing/2014/main" id="{AF0D46C3-8226-6C46-909F-C417C88E62D5}"/>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769513" y="3757125"/>
              <a:ext cx="829500" cy="829500"/>
            </a:xfrm>
            <a:prstGeom prst="rect">
              <a:avLst/>
            </a:prstGeom>
            <a:noFill/>
            <a:ln>
              <a:noFill/>
            </a:ln>
          </p:spPr>
        </p:pic>
      </p:grpSp>
      <p:pic>
        <p:nvPicPr>
          <p:cNvPr id="18" name="Google Shape;91;p26">
            <a:extLst>
              <a:ext uri="{FF2B5EF4-FFF2-40B4-BE49-F238E27FC236}">
                <a16:creationId xmlns:a16="http://schemas.microsoft.com/office/drawing/2014/main" id="{21717E8D-D7F3-4341-A1B3-9721C6794450}"/>
              </a:ext>
            </a:extLst>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9929633" y="5747931"/>
            <a:ext cx="675500" cy="675500"/>
          </a:xfrm>
          <a:prstGeom prst="rect">
            <a:avLst/>
          </a:prstGeom>
          <a:noFill/>
          <a:ln>
            <a:noFill/>
          </a:ln>
        </p:spPr>
      </p:pic>
      <p:sp>
        <p:nvSpPr>
          <p:cNvPr id="6" name="Oval 5">
            <a:extLst>
              <a:ext uri="{FF2B5EF4-FFF2-40B4-BE49-F238E27FC236}">
                <a16:creationId xmlns:a16="http://schemas.microsoft.com/office/drawing/2014/main" id="{DC3D95E4-1345-7048-BD4A-C74A7155901A}"/>
              </a:ext>
            </a:extLst>
          </p:cNvPr>
          <p:cNvSpPr/>
          <p:nvPr/>
        </p:nvSpPr>
        <p:spPr>
          <a:xfrm>
            <a:off x="3289038" y="312340"/>
            <a:ext cx="1489894" cy="1489894"/>
          </a:xfrm>
          <a:prstGeom prst="ellipse">
            <a:avLst/>
          </a:prstGeom>
          <a:solidFill>
            <a:schemeClr val="accent4"/>
          </a:solidFill>
          <a:ln w="114300">
            <a:solidFill>
              <a:schemeClr val="bg1"/>
            </a:solidFill>
            <a:extLst>
              <a:ext uri="{C807C97D-BFC1-408E-A445-0C87EB9F89A2}">
                <ask:lineSketchStyleProps xmlns:ask="http://schemas.microsoft.com/office/drawing/2018/sketchyshapes" sd="3978248048">
                  <a:custGeom>
                    <a:avLst/>
                    <a:gdLst>
                      <a:gd name="connsiteX0" fmla="*/ 0 w 2673859"/>
                      <a:gd name="connsiteY0" fmla="*/ 1336930 h 2673859"/>
                      <a:gd name="connsiteX1" fmla="*/ 1336930 w 2673859"/>
                      <a:gd name="connsiteY1" fmla="*/ 0 h 2673859"/>
                      <a:gd name="connsiteX2" fmla="*/ 2673860 w 2673859"/>
                      <a:gd name="connsiteY2" fmla="*/ 1336930 h 2673859"/>
                      <a:gd name="connsiteX3" fmla="*/ 1336930 w 2673859"/>
                      <a:gd name="connsiteY3" fmla="*/ 2673860 h 2673859"/>
                      <a:gd name="connsiteX4" fmla="*/ 0 w 2673859"/>
                      <a:gd name="connsiteY4" fmla="*/ 1336930 h 267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9" h="2673859" fill="none" extrusionOk="0">
                        <a:moveTo>
                          <a:pt x="0" y="1336930"/>
                        </a:moveTo>
                        <a:cubicBezTo>
                          <a:pt x="107863" y="688705"/>
                          <a:pt x="545338" y="-66748"/>
                          <a:pt x="1336930" y="0"/>
                        </a:cubicBezTo>
                        <a:cubicBezTo>
                          <a:pt x="2037868" y="2350"/>
                          <a:pt x="2636400" y="749944"/>
                          <a:pt x="2673860" y="1336930"/>
                        </a:cubicBezTo>
                        <a:cubicBezTo>
                          <a:pt x="2674052" y="2018220"/>
                          <a:pt x="1962539" y="2712448"/>
                          <a:pt x="1336930" y="2673860"/>
                        </a:cubicBezTo>
                        <a:cubicBezTo>
                          <a:pt x="550059" y="2611099"/>
                          <a:pt x="23271" y="2062244"/>
                          <a:pt x="0" y="1336930"/>
                        </a:cubicBezTo>
                        <a:close/>
                      </a:path>
                      <a:path w="2673859" h="2673859" stroke="0" extrusionOk="0">
                        <a:moveTo>
                          <a:pt x="0" y="1336930"/>
                        </a:moveTo>
                        <a:cubicBezTo>
                          <a:pt x="-64196" y="480186"/>
                          <a:pt x="671190" y="-32388"/>
                          <a:pt x="1336930" y="0"/>
                        </a:cubicBezTo>
                        <a:cubicBezTo>
                          <a:pt x="2118661" y="91930"/>
                          <a:pt x="2643476" y="612730"/>
                          <a:pt x="2673860" y="1336930"/>
                        </a:cubicBezTo>
                        <a:cubicBezTo>
                          <a:pt x="2596668" y="2008311"/>
                          <a:pt x="2092492" y="2667469"/>
                          <a:pt x="1336930" y="2673860"/>
                        </a:cubicBezTo>
                        <a:cubicBezTo>
                          <a:pt x="473573" y="2543587"/>
                          <a:pt x="103205" y="2153500"/>
                          <a:pt x="0" y="133693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18135F5-F51C-F848-8651-4CACCB7C7B95}"/>
              </a:ext>
            </a:extLst>
          </p:cNvPr>
          <p:cNvSpPr/>
          <p:nvPr/>
        </p:nvSpPr>
        <p:spPr>
          <a:xfrm>
            <a:off x="271233" y="4557090"/>
            <a:ext cx="814077" cy="814077"/>
          </a:xfrm>
          <a:prstGeom prst="ellipse">
            <a:avLst/>
          </a:prstGeom>
          <a:solidFill>
            <a:schemeClr val="accent1"/>
          </a:solidFill>
          <a:ln w="114300">
            <a:solidFill>
              <a:schemeClr val="bg1"/>
            </a:solidFill>
            <a:extLst>
              <a:ext uri="{C807C97D-BFC1-408E-A445-0C87EB9F89A2}">
                <ask:lineSketchStyleProps xmlns:ask="http://schemas.microsoft.com/office/drawing/2018/sketchyshapes" sd="3978248048">
                  <a:custGeom>
                    <a:avLst/>
                    <a:gdLst>
                      <a:gd name="connsiteX0" fmla="*/ 0 w 2673859"/>
                      <a:gd name="connsiteY0" fmla="*/ 1336930 h 2673859"/>
                      <a:gd name="connsiteX1" fmla="*/ 1336930 w 2673859"/>
                      <a:gd name="connsiteY1" fmla="*/ 0 h 2673859"/>
                      <a:gd name="connsiteX2" fmla="*/ 2673860 w 2673859"/>
                      <a:gd name="connsiteY2" fmla="*/ 1336930 h 2673859"/>
                      <a:gd name="connsiteX3" fmla="*/ 1336930 w 2673859"/>
                      <a:gd name="connsiteY3" fmla="*/ 2673860 h 2673859"/>
                      <a:gd name="connsiteX4" fmla="*/ 0 w 2673859"/>
                      <a:gd name="connsiteY4" fmla="*/ 1336930 h 267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9" h="2673859" fill="none" extrusionOk="0">
                        <a:moveTo>
                          <a:pt x="0" y="1336930"/>
                        </a:moveTo>
                        <a:cubicBezTo>
                          <a:pt x="107863" y="688705"/>
                          <a:pt x="545338" y="-66748"/>
                          <a:pt x="1336930" y="0"/>
                        </a:cubicBezTo>
                        <a:cubicBezTo>
                          <a:pt x="2037868" y="2350"/>
                          <a:pt x="2636400" y="749944"/>
                          <a:pt x="2673860" y="1336930"/>
                        </a:cubicBezTo>
                        <a:cubicBezTo>
                          <a:pt x="2674052" y="2018220"/>
                          <a:pt x="1962539" y="2712448"/>
                          <a:pt x="1336930" y="2673860"/>
                        </a:cubicBezTo>
                        <a:cubicBezTo>
                          <a:pt x="550059" y="2611099"/>
                          <a:pt x="23271" y="2062244"/>
                          <a:pt x="0" y="1336930"/>
                        </a:cubicBezTo>
                        <a:close/>
                      </a:path>
                      <a:path w="2673859" h="2673859" stroke="0" extrusionOk="0">
                        <a:moveTo>
                          <a:pt x="0" y="1336930"/>
                        </a:moveTo>
                        <a:cubicBezTo>
                          <a:pt x="-64196" y="480186"/>
                          <a:pt x="671190" y="-32388"/>
                          <a:pt x="1336930" y="0"/>
                        </a:cubicBezTo>
                        <a:cubicBezTo>
                          <a:pt x="2118661" y="91930"/>
                          <a:pt x="2643476" y="612730"/>
                          <a:pt x="2673860" y="1336930"/>
                        </a:cubicBezTo>
                        <a:cubicBezTo>
                          <a:pt x="2596668" y="2008311"/>
                          <a:pt x="2092492" y="2667469"/>
                          <a:pt x="1336930" y="2673860"/>
                        </a:cubicBezTo>
                        <a:cubicBezTo>
                          <a:pt x="473573" y="2543587"/>
                          <a:pt x="103205" y="2153500"/>
                          <a:pt x="0" y="133693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D3F0F42-C87F-C243-86DA-EB891F94406C}"/>
              </a:ext>
            </a:extLst>
          </p:cNvPr>
          <p:cNvSpPr/>
          <p:nvPr/>
        </p:nvSpPr>
        <p:spPr>
          <a:xfrm>
            <a:off x="1571025" y="2314217"/>
            <a:ext cx="2241401" cy="2229566"/>
          </a:xfrm>
          <a:prstGeom prst="ellipse">
            <a:avLst/>
          </a:prstGeom>
          <a:solidFill>
            <a:schemeClr val="accent6"/>
          </a:solidFill>
          <a:ln w="76200">
            <a:solidFill>
              <a:schemeClr val="bg1">
                <a:alpha val="81000"/>
              </a:schemeClr>
            </a:solidFill>
            <a:extLst>
              <a:ext uri="{C807C97D-BFC1-408E-A445-0C87EB9F89A2}">
                <ask:lineSketchStyleProps xmlns:ask="http://schemas.microsoft.com/office/drawing/2018/sketchyshapes" sd="981765707">
                  <a:custGeom>
                    <a:avLst/>
                    <a:gdLst>
                      <a:gd name="connsiteX0" fmla="*/ 0 w 1850239"/>
                      <a:gd name="connsiteY0" fmla="*/ 920235 h 1840469"/>
                      <a:gd name="connsiteX1" fmla="*/ 925120 w 1850239"/>
                      <a:gd name="connsiteY1" fmla="*/ 0 h 1840469"/>
                      <a:gd name="connsiteX2" fmla="*/ 1850240 w 1850239"/>
                      <a:gd name="connsiteY2" fmla="*/ 920235 h 1840469"/>
                      <a:gd name="connsiteX3" fmla="*/ 925120 w 1850239"/>
                      <a:gd name="connsiteY3" fmla="*/ 1840470 h 1840469"/>
                      <a:gd name="connsiteX4" fmla="*/ 0 w 1850239"/>
                      <a:gd name="connsiteY4" fmla="*/ 920235 h 1840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239" h="1840469" fill="none" extrusionOk="0">
                        <a:moveTo>
                          <a:pt x="0" y="920235"/>
                        </a:moveTo>
                        <a:cubicBezTo>
                          <a:pt x="45449" y="368806"/>
                          <a:pt x="502717" y="5842"/>
                          <a:pt x="925120" y="0"/>
                        </a:cubicBezTo>
                        <a:cubicBezTo>
                          <a:pt x="1478119" y="71909"/>
                          <a:pt x="1792388" y="410760"/>
                          <a:pt x="1850240" y="920235"/>
                        </a:cubicBezTo>
                        <a:cubicBezTo>
                          <a:pt x="1894302" y="1434857"/>
                          <a:pt x="1407785" y="1827571"/>
                          <a:pt x="925120" y="1840470"/>
                        </a:cubicBezTo>
                        <a:cubicBezTo>
                          <a:pt x="356929" y="1857557"/>
                          <a:pt x="71229" y="1331909"/>
                          <a:pt x="0" y="920235"/>
                        </a:cubicBezTo>
                        <a:close/>
                      </a:path>
                      <a:path w="1850239" h="1840469" stroke="0" extrusionOk="0">
                        <a:moveTo>
                          <a:pt x="0" y="920235"/>
                        </a:moveTo>
                        <a:cubicBezTo>
                          <a:pt x="-53556" y="505965"/>
                          <a:pt x="299751" y="-47257"/>
                          <a:pt x="925120" y="0"/>
                        </a:cubicBezTo>
                        <a:cubicBezTo>
                          <a:pt x="1530483" y="-13941"/>
                          <a:pt x="1794315" y="513861"/>
                          <a:pt x="1850240" y="920235"/>
                        </a:cubicBezTo>
                        <a:cubicBezTo>
                          <a:pt x="1778653" y="1452394"/>
                          <a:pt x="1403006" y="1879544"/>
                          <a:pt x="925120" y="1840470"/>
                        </a:cubicBezTo>
                        <a:cubicBezTo>
                          <a:pt x="484142" y="1795201"/>
                          <a:pt x="-59100" y="1442024"/>
                          <a:pt x="0" y="92023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71798EB-4AA0-864A-857A-B1C9B08198B7}"/>
              </a:ext>
            </a:extLst>
          </p:cNvPr>
          <p:cNvSpPr/>
          <p:nvPr/>
        </p:nvSpPr>
        <p:spPr>
          <a:xfrm>
            <a:off x="11071299" y="-691772"/>
            <a:ext cx="2241401" cy="2229566"/>
          </a:xfrm>
          <a:prstGeom prst="ellipse">
            <a:avLst/>
          </a:prstGeom>
          <a:solidFill>
            <a:schemeClr val="accent6"/>
          </a:solidFill>
          <a:ln w="76200">
            <a:solidFill>
              <a:schemeClr val="bg1">
                <a:alpha val="81000"/>
              </a:schemeClr>
            </a:solidFill>
            <a:extLst>
              <a:ext uri="{C807C97D-BFC1-408E-A445-0C87EB9F89A2}">
                <ask:lineSketchStyleProps xmlns:ask="http://schemas.microsoft.com/office/drawing/2018/sketchyshapes" sd="981765707">
                  <a:custGeom>
                    <a:avLst/>
                    <a:gdLst>
                      <a:gd name="connsiteX0" fmla="*/ 0 w 1850239"/>
                      <a:gd name="connsiteY0" fmla="*/ 920235 h 1840469"/>
                      <a:gd name="connsiteX1" fmla="*/ 925120 w 1850239"/>
                      <a:gd name="connsiteY1" fmla="*/ 0 h 1840469"/>
                      <a:gd name="connsiteX2" fmla="*/ 1850240 w 1850239"/>
                      <a:gd name="connsiteY2" fmla="*/ 920235 h 1840469"/>
                      <a:gd name="connsiteX3" fmla="*/ 925120 w 1850239"/>
                      <a:gd name="connsiteY3" fmla="*/ 1840470 h 1840469"/>
                      <a:gd name="connsiteX4" fmla="*/ 0 w 1850239"/>
                      <a:gd name="connsiteY4" fmla="*/ 920235 h 1840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239" h="1840469" fill="none" extrusionOk="0">
                        <a:moveTo>
                          <a:pt x="0" y="920235"/>
                        </a:moveTo>
                        <a:cubicBezTo>
                          <a:pt x="45449" y="368806"/>
                          <a:pt x="502717" y="5842"/>
                          <a:pt x="925120" y="0"/>
                        </a:cubicBezTo>
                        <a:cubicBezTo>
                          <a:pt x="1478119" y="71909"/>
                          <a:pt x="1792388" y="410760"/>
                          <a:pt x="1850240" y="920235"/>
                        </a:cubicBezTo>
                        <a:cubicBezTo>
                          <a:pt x="1894302" y="1434857"/>
                          <a:pt x="1407785" y="1827571"/>
                          <a:pt x="925120" y="1840470"/>
                        </a:cubicBezTo>
                        <a:cubicBezTo>
                          <a:pt x="356929" y="1857557"/>
                          <a:pt x="71229" y="1331909"/>
                          <a:pt x="0" y="920235"/>
                        </a:cubicBezTo>
                        <a:close/>
                      </a:path>
                      <a:path w="1850239" h="1840469" stroke="0" extrusionOk="0">
                        <a:moveTo>
                          <a:pt x="0" y="920235"/>
                        </a:moveTo>
                        <a:cubicBezTo>
                          <a:pt x="-53556" y="505965"/>
                          <a:pt x="299751" y="-47257"/>
                          <a:pt x="925120" y="0"/>
                        </a:cubicBezTo>
                        <a:cubicBezTo>
                          <a:pt x="1530483" y="-13941"/>
                          <a:pt x="1794315" y="513861"/>
                          <a:pt x="1850240" y="920235"/>
                        </a:cubicBezTo>
                        <a:cubicBezTo>
                          <a:pt x="1778653" y="1452394"/>
                          <a:pt x="1403006" y="1879544"/>
                          <a:pt x="925120" y="1840470"/>
                        </a:cubicBezTo>
                        <a:cubicBezTo>
                          <a:pt x="484142" y="1795201"/>
                          <a:pt x="-59100" y="1442024"/>
                          <a:pt x="0" y="920235"/>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8B176D9-E0A9-3D4A-8829-F13522920442}"/>
              </a:ext>
            </a:extLst>
          </p:cNvPr>
          <p:cNvSpPr/>
          <p:nvPr/>
        </p:nvSpPr>
        <p:spPr>
          <a:xfrm>
            <a:off x="10533202" y="-399955"/>
            <a:ext cx="822966" cy="822966"/>
          </a:xfrm>
          <a:prstGeom prst="ellipse">
            <a:avLst/>
          </a:prstGeom>
          <a:solidFill>
            <a:srgbClr val="0D8CBB"/>
          </a:solidFill>
          <a:ln w="114300">
            <a:solidFill>
              <a:schemeClr val="bg1"/>
            </a:solidFill>
            <a:extLst>
              <a:ext uri="{C807C97D-BFC1-408E-A445-0C87EB9F89A2}">
                <ask:lineSketchStyleProps xmlns:ask="http://schemas.microsoft.com/office/drawing/2018/sketchyshapes" sd="3978248048">
                  <a:custGeom>
                    <a:avLst/>
                    <a:gdLst>
                      <a:gd name="connsiteX0" fmla="*/ 0 w 2673859"/>
                      <a:gd name="connsiteY0" fmla="*/ 1336930 h 2673859"/>
                      <a:gd name="connsiteX1" fmla="*/ 1336930 w 2673859"/>
                      <a:gd name="connsiteY1" fmla="*/ 0 h 2673859"/>
                      <a:gd name="connsiteX2" fmla="*/ 2673860 w 2673859"/>
                      <a:gd name="connsiteY2" fmla="*/ 1336930 h 2673859"/>
                      <a:gd name="connsiteX3" fmla="*/ 1336930 w 2673859"/>
                      <a:gd name="connsiteY3" fmla="*/ 2673860 h 2673859"/>
                      <a:gd name="connsiteX4" fmla="*/ 0 w 2673859"/>
                      <a:gd name="connsiteY4" fmla="*/ 1336930 h 267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9" h="2673859" fill="none" extrusionOk="0">
                        <a:moveTo>
                          <a:pt x="0" y="1336930"/>
                        </a:moveTo>
                        <a:cubicBezTo>
                          <a:pt x="107863" y="688705"/>
                          <a:pt x="545338" y="-66748"/>
                          <a:pt x="1336930" y="0"/>
                        </a:cubicBezTo>
                        <a:cubicBezTo>
                          <a:pt x="2037868" y="2350"/>
                          <a:pt x="2636400" y="749944"/>
                          <a:pt x="2673860" y="1336930"/>
                        </a:cubicBezTo>
                        <a:cubicBezTo>
                          <a:pt x="2674052" y="2018220"/>
                          <a:pt x="1962539" y="2712448"/>
                          <a:pt x="1336930" y="2673860"/>
                        </a:cubicBezTo>
                        <a:cubicBezTo>
                          <a:pt x="550059" y="2611099"/>
                          <a:pt x="23271" y="2062244"/>
                          <a:pt x="0" y="1336930"/>
                        </a:cubicBezTo>
                        <a:close/>
                      </a:path>
                      <a:path w="2673859" h="2673859" stroke="0" extrusionOk="0">
                        <a:moveTo>
                          <a:pt x="0" y="1336930"/>
                        </a:moveTo>
                        <a:cubicBezTo>
                          <a:pt x="-64196" y="480186"/>
                          <a:pt x="671190" y="-32388"/>
                          <a:pt x="1336930" y="0"/>
                        </a:cubicBezTo>
                        <a:cubicBezTo>
                          <a:pt x="2118661" y="91930"/>
                          <a:pt x="2643476" y="612730"/>
                          <a:pt x="2673860" y="1336930"/>
                        </a:cubicBezTo>
                        <a:cubicBezTo>
                          <a:pt x="2596668" y="2008311"/>
                          <a:pt x="2092492" y="2667469"/>
                          <a:pt x="1336930" y="2673860"/>
                        </a:cubicBezTo>
                        <a:cubicBezTo>
                          <a:pt x="473573" y="2543587"/>
                          <a:pt x="103205" y="2153500"/>
                          <a:pt x="0" y="133693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3CBB62DF-135B-BF48-A3C0-0E44E3D44BC5}"/>
              </a:ext>
            </a:extLst>
          </p:cNvPr>
          <p:cNvSpPr/>
          <p:nvPr/>
        </p:nvSpPr>
        <p:spPr>
          <a:xfrm>
            <a:off x="10799180" y="5877173"/>
            <a:ext cx="539233" cy="38545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CC</a:t>
            </a:r>
          </a:p>
        </p:txBody>
      </p:sp>
    </p:spTree>
    <p:extLst>
      <p:ext uri="{BB962C8B-B14F-4D97-AF65-F5344CB8AC3E}">
        <p14:creationId xmlns:p14="http://schemas.microsoft.com/office/powerpoint/2010/main" val="3064542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741074-748F-0D45-9D29-D8C0EA2C2B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94032" y="-1"/>
            <a:ext cx="9297968" cy="6924329"/>
          </a:xfrm>
          <a:prstGeom prst="rect">
            <a:avLst/>
          </a:prstGeom>
        </p:spPr>
      </p:pic>
      <p:sp>
        <p:nvSpPr>
          <p:cNvPr id="3" name="Rectangle 2">
            <a:extLst>
              <a:ext uri="{FF2B5EF4-FFF2-40B4-BE49-F238E27FC236}">
                <a16:creationId xmlns:a16="http://schemas.microsoft.com/office/drawing/2014/main" id="{FF60C037-39FF-064C-B04B-9416C68E3CEF}"/>
              </a:ext>
            </a:extLst>
          </p:cNvPr>
          <p:cNvSpPr/>
          <p:nvPr/>
        </p:nvSpPr>
        <p:spPr>
          <a:xfrm>
            <a:off x="0" y="0"/>
            <a:ext cx="12192000" cy="6924329"/>
          </a:xfrm>
          <a:prstGeom prst="rect">
            <a:avLst/>
          </a:prstGeom>
          <a:gradFill>
            <a:gsLst>
              <a:gs pos="41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a:xfrm>
            <a:off x="838200" y="2766218"/>
            <a:ext cx="10515600" cy="1325563"/>
          </a:xfrm>
        </p:spPr>
        <p:txBody>
          <a:bodyPr/>
          <a:lstStyle/>
          <a:p>
            <a:r>
              <a:rPr lang="en-US" dirty="0">
                <a:solidFill>
                  <a:schemeClr val="tx2"/>
                </a:solidFill>
              </a:rPr>
              <a:t>Institutional </a:t>
            </a:r>
            <a:br>
              <a:rPr lang="en-US" dirty="0">
                <a:solidFill>
                  <a:schemeClr val="tx2"/>
                </a:solidFill>
              </a:rPr>
            </a:br>
            <a:r>
              <a:rPr lang="en-US" dirty="0">
                <a:solidFill>
                  <a:schemeClr val="tx2"/>
                </a:solidFill>
              </a:rPr>
              <a:t>Updates</a:t>
            </a:r>
          </a:p>
        </p:txBody>
      </p:sp>
      <p:sp>
        <p:nvSpPr>
          <p:cNvPr id="5" name="TextBox 4">
            <a:extLst>
              <a:ext uri="{FF2B5EF4-FFF2-40B4-BE49-F238E27FC236}">
                <a16:creationId xmlns:a16="http://schemas.microsoft.com/office/drawing/2014/main" id="{6F3BB660-2142-364E-A0CF-F306B4E1CE85}"/>
              </a:ext>
            </a:extLst>
          </p:cNvPr>
          <p:cNvSpPr txBox="1"/>
          <p:nvPr/>
        </p:nvSpPr>
        <p:spPr>
          <a:xfrm>
            <a:off x="7072133" y="6632067"/>
            <a:ext cx="3970116" cy="276999"/>
          </a:xfrm>
          <a:prstGeom prst="rect">
            <a:avLst/>
          </a:prstGeom>
          <a:noFill/>
        </p:spPr>
        <p:txBody>
          <a:bodyPr wrap="square" rtlCol="0">
            <a:spAutoFit/>
          </a:bodyPr>
          <a:lstStyle/>
          <a:p>
            <a:r>
              <a:rPr lang="en-US" sz="1200" dirty="0">
                <a:solidFill>
                  <a:schemeClr val="tx2"/>
                </a:solidFill>
              </a:rPr>
              <a:t>Photo Courtesy: Zoological Society of Milwaukee</a:t>
            </a:r>
          </a:p>
        </p:txBody>
      </p:sp>
    </p:spTree>
    <p:extLst>
      <p:ext uri="{BB962C8B-B14F-4D97-AF65-F5344CB8AC3E}">
        <p14:creationId xmlns:p14="http://schemas.microsoft.com/office/powerpoint/2010/main" val="3350578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p:txBody>
          <a:bodyPr/>
          <a:lstStyle/>
          <a:p>
            <a:r>
              <a:rPr lang="en-US" dirty="0">
                <a:solidFill>
                  <a:schemeClr val="tx2"/>
                </a:solidFill>
              </a:rPr>
              <a:t>Working Group Updates</a:t>
            </a:r>
          </a:p>
        </p:txBody>
      </p:sp>
      <p:grpSp>
        <p:nvGrpSpPr>
          <p:cNvPr id="4" name="Group 3">
            <a:extLst>
              <a:ext uri="{FF2B5EF4-FFF2-40B4-BE49-F238E27FC236}">
                <a16:creationId xmlns:a16="http://schemas.microsoft.com/office/drawing/2014/main" id="{411F8291-084F-8F47-AA7B-6E3E9FAE580F}"/>
              </a:ext>
            </a:extLst>
          </p:cNvPr>
          <p:cNvGrpSpPr/>
          <p:nvPr/>
        </p:nvGrpSpPr>
        <p:grpSpPr>
          <a:xfrm>
            <a:off x="851007" y="1959106"/>
            <a:ext cx="3193960" cy="3730712"/>
            <a:chOff x="851007" y="1959106"/>
            <a:chExt cx="3193960" cy="3730712"/>
          </a:xfrm>
        </p:grpSpPr>
        <p:sp>
          <p:nvSpPr>
            <p:cNvPr id="31" name="TextBox 30">
              <a:extLst>
                <a:ext uri="{FF2B5EF4-FFF2-40B4-BE49-F238E27FC236}">
                  <a16:creationId xmlns:a16="http://schemas.microsoft.com/office/drawing/2014/main" id="{C443B0A1-BF52-A64E-988D-66D1C90A74E2}"/>
                </a:ext>
              </a:extLst>
            </p:cNvPr>
            <p:cNvSpPr txBox="1"/>
            <p:nvPr/>
          </p:nvSpPr>
          <p:spPr>
            <a:xfrm>
              <a:off x="1019237" y="5043487"/>
              <a:ext cx="2857500" cy="646331"/>
            </a:xfrm>
            <a:prstGeom prst="rect">
              <a:avLst/>
            </a:prstGeom>
            <a:noFill/>
          </p:spPr>
          <p:txBody>
            <a:bodyPr wrap="square" rtlCol="0">
              <a:spAutoFit/>
            </a:bodyPr>
            <a:lstStyle/>
            <a:p>
              <a:pPr algn="ctr"/>
              <a:r>
                <a:rPr lang="en-US" dirty="0">
                  <a:solidFill>
                    <a:schemeClr val="tx2"/>
                  </a:solidFill>
                </a:rPr>
                <a:t>Communications Working Group</a:t>
              </a:r>
            </a:p>
          </p:txBody>
        </p:sp>
        <p:pic>
          <p:nvPicPr>
            <p:cNvPr id="5" name="Picture 4" descr="A picture containing tree, outdoor, mammal, branch&#10;&#10;Description automatically generated">
              <a:extLst>
                <a:ext uri="{FF2B5EF4-FFF2-40B4-BE49-F238E27FC236}">
                  <a16:creationId xmlns:a16="http://schemas.microsoft.com/office/drawing/2014/main" id="{BF5D90BA-3DD0-2040-9CFA-8CF045ECEC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007" y="1959106"/>
              <a:ext cx="3193960" cy="2841493"/>
            </a:xfrm>
            <a:prstGeom prst="rect">
              <a:avLst/>
            </a:prstGeom>
          </p:spPr>
        </p:pic>
      </p:grpSp>
      <p:grpSp>
        <p:nvGrpSpPr>
          <p:cNvPr id="3" name="Group 2">
            <a:extLst>
              <a:ext uri="{FF2B5EF4-FFF2-40B4-BE49-F238E27FC236}">
                <a16:creationId xmlns:a16="http://schemas.microsoft.com/office/drawing/2014/main" id="{CC337308-00E7-9249-8C7E-BB3324536DFB}"/>
              </a:ext>
            </a:extLst>
          </p:cNvPr>
          <p:cNvGrpSpPr/>
          <p:nvPr/>
        </p:nvGrpSpPr>
        <p:grpSpPr>
          <a:xfrm>
            <a:off x="4790375" y="1959107"/>
            <a:ext cx="3193960" cy="3755549"/>
            <a:chOff x="4790375" y="1959107"/>
            <a:chExt cx="3193960" cy="3755549"/>
          </a:xfrm>
        </p:grpSpPr>
        <p:sp>
          <p:nvSpPr>
            <p:cNvPr id="33" name="TextBox 32">
              <a:extLst>
                <a:ext uri="{FF2B5EF4-FFF2-40B4-BE49-F238E27FC236}">
                  <a16:creationId xmlns:a16="http://schemas.microsoft.com/office/drawing/2014/main" id="{16D24A96-541F-C541-8F6A-66D554E492E6}"/>
                </a:ext>
              </a:extLst>
            </p:cNvPr>
            <p:cNvSpPr txBox="1"/>
            <p:nvPr/>
          </p:nvSpPr>
          <p:spPr>
            <a:xfrm>
              <a:off x="4952518" y="5068325"/>
              <a:ext cx="2857500" cy="646331"/>
            </a:xfrm>
            <a:prstGeom prst="rect">
              <a:avLst/>
            </a:prstGeom>
            <a:noFill/>
          </p:spPr>
          <p:txBody>
            <a:bodyPr wrap="square" rtlCol="0">
              <a:spAutoFit/>
            </a:bodyPr>
            <a:lstStyle/>
            <a:p>
              <a:pPr algn="ctr"/>
              <a:r>
                <a:rPr lang="en-US" dirty="0">
                  <a:solidFill>
                    <a:schemeClr val="tx2"/>
                  </a:solidFill>
                </a:rPr>
                <a:t>Strategic Learning Working Group</a:t>
              </a:r>
            </a:p>
          </p:txBody>
        </p:sp>
        <p:pic>
          <p:nvPicPr>
            <p:cNvPr id="8" name="Picture 7" descr="A picture containing person, outdoor, water, child&#10;&#10;Description automatically generated">
              <a:extLst>
                <a:ext uri="{FF2B5EF4-FFF2-40B4-BE49-F238E27FC236}">
                  <a16:creationId xmlns:a16="http://schemas.microsoft.com/office/drawing/2014/main" id="{2DF83151-281C-3F45-8769-94D6367A6A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92"/>
            <a:stretch/>
          </p:blipFill>
          <p:spPr>
            <a:xfrm flipH="1">
              <a:off x="4790375" y="1959107"/>
              <a:ext cx="3193960" cy="2841492"/>
            </a:xfrm>
            <a:prstGeom prst="rect">
              <a:avLst/>
            </a:prstGeom>
          </p:spPr>
        </p:pic>
      </p:grpSp>
      <p:sp>
        <p:nvSpPr>
          <p:cNvPr id="7" name="TextBox 6">
            <a:extLst>
              <a:ext uri="{FF2B5EF4-FFF2-40B4-BE49-F238E27FC236}">
                <a16:creationId xmlns:a16="http://schemas.microsoft.com/office/drawing/2014/main" id="{7AFDBD4C-BFC3-3848-81EC-3EC9BB44AC61}"/>
              </a:ext>
            </a:extLst>
          </p:cNvPr>
          <p:cNvSpPr txBox="1"/>
          <p:nvPr/>
        </p:nvSpPr>
        <p:spPr>
          <a:xfrm>
            <a:off x="8693169" y="5043487"/>
            <a:ext cx="2857500" cy="369332"/>
          </a:xfrm>
          <a:prstGeom prst="rect">
            <a:avLst/>
          </a:prstGeom>
          <a:noFill/>
        </p:spPr>
        <p:txBody>
          <a:bodyPr wrap="square" rtlCol="0">
            <a:spAutoFit/>
          </a:bodyPr>
          <a:lstStyle/>
          <a:p>
            <a:pPr algn="ctr"/>
            <a:r>
              <a:rPr lang="en-US" dirty="0">
                <a:solidFill>
                  <a:schemeClr val="tx2"/>
                </a:solidFill>
              </a:rPr>
              <a:t>Operations Working Group</a:t>
            </a:r>
          </a:p>
        </p:txBody>
      </p:sp>
      <p:pic>
        <p:nvPicPr>
          <p:cNvPr id="9" name="Picture 8">
            <a:extLst>
              <a:ext uri="{FF2B5EF4-FFF2-40B4-BE49-F238E27FC236}">
                <a16:creationId xmlns:a16="http://schemas.microsoft.com/office/drawing/2014/main" id="{0F20D662-D023-E141-88D6-503E11C41B1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96302" y="1951077"/>
            <a:ext cx="3193960" cy="2841492"/>
          </a:xfrm>
          <a:prstGeom prst="rect">
            <a:avLst/>
          </a:prstGeom>
        </p:spPr>
      </p:pic>
    </p:spTree>
    <p:extLst>
      <p:ext uri="{BB962C8B-B14F-4D97-AF65-F5344CB8AC3E}">
        <p14:creationId xmlns:p14="http://schemas.microsoft.com/office/powerpoint/2010/main" val="1528741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outdoor, mammal, branch&#10;&#10;Description automatically generated">
            <a:extLst>
              <a:ext uri="{FF2B5EF4-FFF2-40B4-BE49-F238E27FC236}">
                <a16:creationId xmlns:a16="http://schemas.microsoft.com/office/drawing/2014/main" id="{BF5D90BA-3DD0-2040-9CFA-8CF045ECEC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6057" y="0"/>
            <a:ext cx="8045943" cy="7158039"/>
          </a:xfrm>
          <a:prstGeom prst="rect">
            <a:avLst/>
          </a:prstGeom>
        </p:spPr>
      </p:pic>
      <p:sp>
        <p:nvSpPr>
          <p:cNvPr id="3" name="Rectangle 2">
            <a:extLst>
              <a:ext uri="{FF2B5EF4-FFF2-40B4-BE49-F238E27FC236}">
                <a16:creationId xmlns:a16="http://schemas.microsoft.com/office/drawing/2014/main" id="{B589A109-64C3-D542-B71E-EDC54C0FEEF2}"/>
              </a:ext>
            </a:extLst>
          </p:cNvPr>
          <p:cNvSpPr/>
          <p:nvPr/>
        </p:nvSpPr>
        <p:spPr>
          <a:xfrm>
            <a:off x="0" y="0"/>
            <a:ext cx="12192000" cy="7158039"/>
          </a:xfrm>
          <a:prstGeom prst="rect">
            <a:avLst/>
          </a:prstGeom>
          <a:gradFill>
            <a:gsLst>
              <a:gs pos="41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a:xfrm>
            <a:off x="304800" y="365125"/>
            <a:ext cx="5257800" cy="1325563"/>
          </a:xfrm>
        </p:spPr>
        <p:txBody>
          <a:bodyPr/>
          <a:lstStyle/>
          <a:p>
            <a:r>
              <a:rPr lang="en-US" dirty="0">
                <a:solidFill>
                  <a:schemeClr val="tx2"/>
                </a:solidFill>
              </a:rPr>
              <a:t>Communications Working Group</a:t>
            </a:r>
          </a:p>
        </p:txBody>
      </p:sp>
      <p:sp>
        <p:nvSpPr>
          <p:cNvPr id="35" name="TextBox 34">
            <a:extLst>
              <a:ext uri="{FF2B5EF4-FFF2-40B4-BE49-F238E27FC236}">
                <a16:creationId xmlns:a16="http://schemas.microsoft.com/office/drawing/2014/main" id="{72D04A5E-1ECF-4B44-8FC1-2E1E6192D7E7}"/>
              </a:ext>
            </a:extLst>
          </p:cNvPr>
          <p:cNvSpPr txBox="1"/>
          <p:nvPr/>
        </p:nvSpPr>
        <p:spPr>
          <a:xfrm>
            <a:off x="304800" y="2044005"/>
            <a:ext cx="3352800" cy="1384995"/>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solidFill>
                  <a:schemeClr val="tx2"/>
                </a:solidFill>
              </a:rPr>
              <a:t>Logo</a:t>
            </a:r>
          </a:p>
          <a:p>
            <a:pPr marL="457200" indent="-457200">
              <a:buFont typeface="Courier New" panose="02070309020205020404" pitchFamily="49" charset="0"/>
              <a:buChar char="o"/>
            </a:pPr>
            <a:r>
              <a:rPr lang="en-US" sz="2800" dirty="0">
                <a:solidFill>
                  <a:schemeClr val="tx2"/>
                </a:solidFill>
              </a:rPr>
              <a:t>Committee Goals </a:t>
            </a:r>
          </a:p>
          <a:p>
            <a:pPr marL="457200" indent="-457200">
              <a:buFont typeface="Courier New" panose="02070309020205020404" pitchFamily="49" charset="0"/>
              <a:buChar char="o"/>
            </a:pPr>
            <a:r>
              <a:rPr lang="en-US" sz="2800" dirty="0">
                <a:solidFill>
                  <a:schemeClr val="tx2"/>
                </a:solidFill>
              </a:rPr>
              <a:t>Website</a:t>
            </a:r>
          </a:p>
        </p:txBody>
      </p:sp>
    </p:spTree>
    <p:extLst>
      <p:ext uri="{BB962C8B-B14F-4D97-AF65-F5344CB8AC3E}">
        <p14:creationId xmlns:p14="http://schemas.microsoft.com/office/powerpoint/2010/main" val="109358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urtain, furniture, red&#10;&#10;Description automatically generated">
            <a:extLst>
              <a:ext uri="{FF2B5EF4-FFF2-40B4-BE49-F238E27FC236}">
                <a16:creationId xmlns:a16="http://schemas.microsoft.com/office/drawing/2014/main" id="{A06A34D4-902D-2449-9401-D273F67B751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
            <a:ext cx="12192000" cy="6858000"/>
          </a:xfrm>
        </p:spPr>
      </p:pic>
      <p:sp>
        <p:nvSpPr>
          <p:cNvPr id="6" name="Title 1">
            <a:extLst>
              <a:ext uri="{FF2B5EF4-FFF2-40B4-BE49-F238E27FC236}">
                <a16:creationId xmlns:a16="http://schemas.microsoft.com/office/drawing/2014/main" id="{E742FE7D-B62E-7D41-BD63-AADFBF3A83E4}"/>
              </a:ext>
            </a:extLst>
          </p:cNvPr>
          <p:cNvSpPr>
            <a:spLocks noGrp="1"/>
          </p:cNvSpPr>
          <p:nvPr>
            <p:ph type="title"/>
          </p:nvPr>
        </p:nvSpPr>
        <p:spPr>
          <a:xfrm>
            <a:off x="304800" y="365125"/>
            <a:ext cx="5257800" cy="594995"/>
          </a:xfrm>
        </p:spPr>
        <p:txBody>
          <a:bodyPr>
            <a:normAutofit fontScale="90000"/>
          </a:bodyPr>
          <a:lstStyle/>
          <a:p>
            <a:r>
              <a:rPr lang="en-US" dirty="0"/>
              <a:t>Logo</a:t>
            </a:r>
          </a:p>
        </p:txBody>
      </p:sp>
    </p:spTree>
    <p:extLst>
      <p:ext uri="{BB962C8B-B14F-4D97-AF65-F5344CB8AC3E}">
        <p14:creationId xmlns:p14="http://schemas.microsoft.com/office/powerpoint/2010/main" val="27603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Shape&#10;&#10;Description automatically generated with medium confidence">
            <a:extLst>
              <a:ext uri="{FF2B5EF4-FFF2-40B4-BE49-F238E27FC236}">
                <a16:creationId xmlns:a16="http://schemas.microsoft.com/office/drawing/2014/main" id="{E609E3CB-0296-F84F-B529-F89592FA0CCC}"/>
              </a:ext>
            </a:extLst>
          </p:cNvPr>
          <p:cNvPicPr>
            <a:picLocks noChangeAspect="1"/>
          </p:cNvPicPr>
          <p:nvPr/>
        </p:nvPicPr>
        <p:blipFill>
          <a:blip r:embed="rId3"/>
          <a:stretch>
            <a:fillRect/>
          </a:stretch>
        </p:blipFill>
        <p:spPr>
          <a:xfrm>
            <a:off x="1390650" y="1314450"/>
            <a:ext cx="9410700" cy="4229100"/>
          </a:xfrm>
          <a:prstGeom prst="rect">
            <a:avLst/>
          </a:prstGeom>
        </p:spPr>
      </p:pic>
    </p:spTree>
    <p:extLst>
      <p:ext uri="{BB962C8B-B14F-4D97-AF65-F5344CB8AC3E}">
        <p14:creationId xmlns:p14="http://schemas.microsoft.com/office/powerpoint/2010/main" val="2624424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descr="Logo, icon, company name&#10;&#10;Description automatically generated">
            <a:extLst>
              <a:ext uri="{FF2B5EF4-FFF2-40B4-BE49-F238E27FC236}">
                <a16:creationId xmlns:a16="http://schemas.microsoft.com/office/drawing/2014/main" id="{A297AD9C-93EF-EF41-BE56-4C983D3A2E40}"/>
              </a:ext>
            </a:extLst>
          </p:cNvPr>
          <p:cNvPicPr>
            <a:picLocks noGrp="1" noChangeAspect="1"/>
          </p:cNvPicPr>
          <p:nvPr>
            <p:ph idx="1"/>
          </p:nvPr>
        </p:nvPicPr>
        <p:blipFill>
          <a:blip r:embed="rId3"/>
          <a:stretch>
            <a:fillRect/>
          </a:stretch>
        </p:blipFill>
        <p:spPr>
          <a:xfrm>
            <a:off x="7930342" y="364214"/>
            <a:ext cx="2834640" cy="2834640"/>
          </a:xfrm>
        </p:spPr>
      </p:pic>
      <p:pic>
        <p:nvPicPr>
          <p:cNvPr id="8" name="Picture 7" descr="Logo, icon, company name&#10;&#10;Description automatically generated">
            <a:extLst>
              <a:ext uri="{FF2B5EF4-FFF2-40B4-BE49-F238E27FC236}">
                <a16:creationId xmlns:a16="http://schemas.microsoft.com/office/drawing/2014/main" id="{50BDE5B0-1207-9845-9771-28267A36BF71}"/>
              </a:ext>
            </a:extLst>
          </p:cNvPr>
          <p:cNvPicPr>
            <a:picLocks noChangeAspect="1"/>
          </p:cNvPicPr>
          <p:nvPr/>
        </p:nvPicPr>
        <p:blipFill>
          <a:blip r:embed="rId4"/>
          <a:stretch>
            <a:fillRect/>
          </a:stretch>
        </p:blipFill>
        <p:spPr>
          <a:xfrm>
            <a:off x="2075989" y="364214"/>
            <a:ext cx="2834640" cy="2834640"/>
          </a:xfrm>
          <a:prstGeom prst="rect">
            <a:avLst/>
          </a:prstGeom>
        </p:spPr>
      </p:pic>
      <p:sp>
        <p:nvSpPr>
          <p:cNvPr id="10" name="Title 1">
            <a:extLst>
              <a:ext uri="{FF2B5EF4-FFF2-40B4-BE49-F238E27FC236}">
                <a16:creationId xmlns:a16="http://schemas.microsoft.com/office/drawing/2014/main" id="{5ECDE95E-D636-9640-8320-F5F650F2F3CA}"/>
              </a:ext>
            </a:extLst>
          </p:cNvPr>
          <p:cNvSpPr txBox="1">
            <a:spLocks/>
          </p:cNvSpPr>
          <p:nvPr/>
        </p:nvSpPr>
        <p:spPr>
          <a:xfrm>
            <a:off x="2426509" y="5897880"/>
            <a:ext cx="2133600" cy="59499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Option </a:t>
            </a:r>
            <a:r>
              <a:rPr lang="en-US" dirty="0">
                <a:solidFill>
                  <a:schemeClr val="bg1"/>
                </a:solidFill>
                <a:latin typeface="Segoe UI" panose="020B0502040204020203" pitchFamily="34" charset="0"/>
                <a:cs typeface="Segoe UI" panose="020B0502040204020203" pitchFamily="34" charset="0"/>
              </a:rPr>
              <a:t>1</a:t>
            </a:r>
          </a:p>
        </p:txBody>
      </p:sp>
      <p:sp>
        <p:nvSpPr>
          <p:cNvPr id="12" name="Title 1">
            <a:extLst>
              <a:ext uri="{FF2B5EF4-FFF2-40B4-BE49-F238E27FC236}">
                <a16:creationId xmlns:a16="http://schemas.microsoft.com/office/drawing/2014/main" id="{4A88F607-26C0-BC4C-9701-230D1C93039E}"/>
              </a:ext>
            </a:extLst>
          </p:cNvPr>
          <p:cNvSpPr txBox="1">
            <a:spLocks/>
          </p:cNvSpPr>
          <p:nvPr/>
        </p:nvSpPr>
        <p:spPr>
          <a:xfrm>
            <a:off x="8280862" y="5897879"/>
            <a:ext cx="2133600" cy="59499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rPr>
              <a:t>Option </a:t>
            </a:r>
            <a:r>
              <a:rPr lang="en-US" dirty="0">
                <a:solidFill>
                  <a:schemeClr val="bg1"/>
                </a:solidFill>
                <a:latin typeface="Segoe UI" panose="020B0502040204020203" pitchFamily="34" charset="0"/>
                <a:cs typeface="Segoe UI" panose="020B0502040204020203" pitchFamily="34" charset="0"/>
              </a:rPr>
              <a:t>2</a:t>
            </a:r>
          </a:p>
        </p:txBody>
      </p:sp>
      <p:pic>
        <p:nvPicPr>
          <p:cNvPr id="5" name="Picture 4" descr="Text&#10;&#10;Description automatically generated">
            <a:extLst>
              <a:ext uri="{FF2B5EF4-FFF2-40B4-BE49-F238E27FC236}">
                <a16:creationId xmlns:a16="http://schemas.microsoft.com/office/drawing/2014/main" id="{0B206D81-AD98-B14C-850D-F0348147730D}"/>
              </a:ext>
            </a:extLst>
          </p:cNvPr>
          <p:cNvPicPr>
            <a:picLocks noChangeAspect="1"/>
          </p:cNvPicPr>
          <p:nvPr/>
        </p:nvPicPr>
        <p:blipFill>
          <a:blip r:embed="rId5"/>
          <a:stretch>
            <a:fillRect/>
          </a:stretch>
        </p:blipFill>
        <p:spPr>
          <a:xfrm>
            <a:off x="1658159" y="4594708"/>
            <a:ext cx="3670300" cy="1066800"/>
          </a:xfrm>
          <a:prstGeom prst="rect">
            <a:avLst/>
          </a:prstGeom>
        </p:spPr>
      </p:pic>
      <p:pic>
        <p:nvPicPr>
          <p:cNvPr id="11" name="Picture 10" descr="Logo&#10;&#10;Description automatically generated with medium confidence">
            <a:extLst>
              <a:ext uri="{FF2B5EF4-FFF2-40B4-BE49-F238E27FC236}">
                <a16:creationId xmlns:a16="http://schemas.microsoft.com/office/drawing/2014/main" id="{96230320-5B9E-8A4C-ACE6-86AC4927CF21}"/>
              </a:ext>
            </a:extLst>
          </p:cNvPr>
          <p:cNvPicPr>
            <a:picLocks noChangeAspect="1"/>
          </p:cNvPicPr>
          <p:nvPr/>
        </p:nvPicPr>
        <p:blipFill>
          <a:blip r:embed="rId6"/>
          <a:stretch>
            <a:fillRect/>
          </a:stretch>
        </p:blipFill>
        <p:spPr>
          <a:xfrm>
            <a:off x="2185209" y="3363381"/>
            <a:ext cx="2374900" cy="1066800"/>
          </a:xfrm>
          <a:prstGeom prst="rect">
            <a:avLst/>
          </a:prstGeom>
        </p:spPr>
      </p:pic>
      <p:pic>
        <p:nvPicPr>
          <p:cNvPr id="14" name="Picture 13" descr="Logo&#10;&#10;Description automatically generated">
            <a:extLst>
              <a:ext uri="{FF2B5EF4-FFF2-40B4-BE49-F238E27FC236}">
                <a16:creationId xmlns:a16="http://schemas.microsoft.com/office/drawing/2014/main" id="{6AB3DA19-09ED-0841-9F39-A48DAA1BEE7D}"/>
              </a:ext>
            </a:extLst>
          </p:cNvPr>
          <p:cNvPicPr>
            <a:picLocks noChangeAspect="1"/>
          </p:cNvPicPr>
          <p:nvPr/>
        </p:nvPicPr>
        <p:blipFill>
          <a:blip r:embed="rId7"/>
          <a:stretch>
            <a:fillRect/>
          </a:stretch>
        </p:blipFill>
        <p:spPr>
          <a:xfrm>
            <a:off x="8160212" y="3363381"/>
            <a:ext cx="2374900" cy="1066800"/>
          </a:xfrm>
          <a:prstGeom prst="rect">
            <a:avLst/>
          </a:prstGeom>
        </p:spPr>
      </p:pic>
      <p:pic>
        <p:nvPicPr>
          <p:cNvPr id="16" name="Picture 15" descr="Text&#10;&#10;Description automatically generated">
            <a:extLst>
              <a:ext uri="{FF2B5EF4-FFF2-40B4-BE49-F238E27FC236}">
                <a16:creationId xmlns:a16="http://schemas.microsoft.com/office/drawing/2014/main" id="{2DEBD7D2-F4C8-B249-A855-80F48FB59CB1}"/>
              </a:ext>
            </a:extLst>
          </p:cNvPr>
          <p:cNvPicPr>
            <a:picLocks noChangeAspect="1"/>
          </p:cNvPicPr>
          <p:nvPr/>
        </p:nvPicPr>
        <p:blipFill>
          <a:blip r:embed="rId8"/>
          <a:stretch>
            <a:fillRect/>
          </a:stretch>
        </p:blipFill>
        <p:spPr>
          <a:xfrm>
            <a:off x="7512512" y="4594709"/>
            <a:ext cx="3670300" cy="1066800"/>
          </a:xfrm>
          <a:prstGeom prst="rect">
            <a:avLst/>
          </a:prstGeom>
        </p:spPr>
      </p:pic>
      <p:sp>
        <p:nvSpPr>
          <p:cNvPr id="19" name="Rectangle 18">
            <a:extLst>
              <a:ext uri="{FF2B5EF4-FFF2-40B4-BE49-F238E27FC236}">
                <a16:creationId xmlns:a16="http://schemas.microsoft.com/office/drawing/2014/main" id="{B51195C4-82CB-FC43-A0A5-D3DDBEBF6C69}"/>
              </a:ext>
            </a:extLst>
          </p:cNvPr>
          <p:cNvSpPr/>
          <p:nvPr/>
        </p:nvSpPr>
        <p:spPr>
          <a:xfrm>
            <a:off x="6096000" y="0"/>
            <a:ext cx="45719" cy="6858000"/>
          </a:xfrm>
          <a:prstGeom prst="rect">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674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39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942E54A1-21AE-E946-B3F4-260F1547A319}"/>
              </a:ext>
            </a:extLst>
          </p:cNvPr>
          <p:cNvSpPr/>
          <p:nvPr/>
        </p:nvSpPr>
        <p:spPr>
          <a:xfrm>
            <a:off x="-202710" y="-76200"/>
            <a:ext cx="4855028" cy="5268685"/>
          </a:xfrm>
          <a:custGeom>
            <a:avLst/>
            <a:gdLst>
              <a:gd name="connsiteX0" fmla="*/ 0 w 5024108"/>
              <a:gd name="connsiteY0" fmla="*/ 5326430 h 5326430"/>
              <a:gd name="connsiteX1" fmla="*/ 4005942 w 5024108"/>
              <a:gd name="connsiteY1" fmla="*/ 1505544 h 5326430"/>
              <a:gd name="connsiteX2" fmla="*/ 4898571 w 5024108"/>
              <a:gd name="connsiteY2" fmla="*/ 46859 h 5326430"/>
              <a:gd name="connsiteX0" fmla="*/ 0 w 4898571"/>
              <a:gd name="connsiteY0" fmla="*/ 5279571 h 5279571"/>
              <a:gd name="connsiteX1" fmla="*/ 4005942 w 4898571"/>
              <a:gd name="connsiteY1" fmla="*/ 1458685 h 5279571"/>
              <a:gd name="connsiteX2" fmla="*/ 4898571 w 4898571"/>
              <a:gd name="connsiteY2" fmla="*/ 0 h 5279571"/>
              <a:gd name="connsiteX0" fmla="*/ 0 w 4898571"/>
              <a:gd name="connsiteY0" fmla="*/ 5279571 h 5279571"/>
              <a:gd name="connsiteX1" fmla="*/ 4005942 w 4898571"/>
              <a:gd name="connsiteY1" fmla="*/ 1458685 h 5279571"/>
              <a:gd name="connsiteX2" fmla="*/ 4898571 w 4898571"/>
              <a:gd name="connsiteY2" fmla="*/ 0 h 5279571"/>
              <a:gd name="connsiteX0" fmla="*/ 0 w 4887685"/>
              <a:gd name="connsiteY0" fmla="*/ 5344885 h 5344885"/>
              <a:gd name="connsiteX1" fmla="*/ 4005942 w 4887685"/>
              <a:gd name="connsiteY1" fmla="*/ 1523999 h 5344885"/>
              <a:gd name="connsiteX2" fmla="*/ 4887685 w 4887685"/>
              <a:gd name="connsiteY2" fmla="*/ 0 h 5344885"/>
              <a:gd name="connsiteX0" fmla="*/ 0 w 4887685"/>
              <a:gd name="connsiteY0" fmla="*/ 5344885 h 5344885"/>
              <a:gd name="connsiteX1" fmla="*/ 2285999 w 4887685"/>
              <a:gd name="connsiteY1" fmla="*/ 3788228 h 5344885"/>
              <a:gd name="connsiteX2" fmla="*/ 4887685 w 4887685"/>
              <a:gd name="connsiteY2" fmla="*/ 0 h 5344885"/>
              <a:gd name="connsiteX0" fmla="*/ 0 w 4887685"/>
              <a:gd name="connsiteY0" fmla="*/ 5344885 h 5344885"/>
              <a:gd name="connsiteX1" fmla="*/ 2285999 w 4887685"/>
              <a:gd name="connsiteY1" fmla="*/ 3788228 h 5344885"/>
              <a:gd name="connsiteX2" fmla="*/ 4887685 w 4887685"/>
              <a:gd name="connsiteY2" fmla="*/ 0 h 5344885"/>
              <a:gd name="connsiteX0" fmla="*/ 0 w 4887685"/>
              <a:gd name="connsiteY0" fmla="*/ 4920342 h 4920342"/>
              <a:gd name="connsiteX1" fmla="*/ 2285999 w 4887685"/>
              <a:gd name="connsiteY1" fmla="*/ 3788228 h 4920342"/>
              <a:gd name="connsiteX2" fmla="*/ 4887685 w 4887685"/>
              <a:gd name="connsiteY2" fmla="*/ 0 h 4920342"/>
              <a:gd name="connsiteX0" fmla="*/ 0 w 4855028"/>
              <a:gd name="connsiteY0" fmla="*/ 5192485 h 5192485"/>
              <a:gd name="connsiteX1" fmla="*/ 2253342 w 4855028"/>
              <a:gd name="connsiteY1" fmla="*/ 3788228 h 5192485"/>
              <a:gd name="connsiteX2" fmla="*/ 4855028 w 4855028"/>
              <a:gd name="connsiteY2" fmla="*/ 0 h 5192485"/>
            </a:gdLst>
            <a:ahLst/>
            <a:cxnLst>
              <a:cxn ang="0">
                <a:pos x="connsiteX0" y="connsiteY0"/>
              </a:cxn>
              <a:cxn ang="0">
                <a:pos x="connsiteX1" y="connsiteY1"/>
              </a:cxn>
              <a:cxn ang="0">
                <a:pos x="connsiteX2" y="connsiteY2"/>
              </a:cxn>
            </a:cxnLst>
            <a:rect l="l" t="t" r="r" b="b"/>
            <a:pathLst>
              <a:path w="4855028" h="5192485">
                <a:moveTo>
                  <a:pt x="0" y="5192485"/>
                </a:moveTo>
                <a:cubicBezTo>
                  <a:pt x="1213757" y="4799691"/>
                  <a:pt x="1436914" y="4668156"/>
                  <a:pt x="2253342" y="3788228"/>
                </a:cubicBezTo>
                <a:cubicBezTo>
                  <a:pt x="3069770" y="2908300"/>
                  <a:pt x="4818742" y="680357"/>
                  <a:pt x="4855028" y="0"/>
                </a:cubicBezTo>
              </a:path>
            </a:pathLst>
          </a:custGeom>
          <a:noFill/>
          <a:ln w="127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itle 37">
            <a:extLst>
              <a:ext uri="{FF2B5EF4-FFF2-40B4-BE49-F238E27FC236}">
                <a16:creationId xmlns:a16="http://schemas.microsoft.com/office/drawing/2014/main" id="{B81D8644-367A-474E-845E-BDF1A70999AB}"/>
              </a:ext>
            </a:extLst>
          </p:cNvPr>
          <p:cNvSpPr>
            <a:spLocks noGrp="1"/>
          </p:cNvSpPr>
          <p:nvPr>
            <p:ph type="title"/>
          </p:nvPr>
        </p:nvSpPr>
        <p:spPr/>
        <p:txBody>
          <a:bodyPr/>
          <a:lstStyle/>
          <a:p>
            <a:r>
              <a:rPr lang="en-US" dirty="0">
                <a:solidFill>
                  <a:schemeClr val="bg1"/>
                </a:solidFill>
              </a:rPr>
              <a:t>Yellow Title</a:t>
            </a:r>
            <a:br>
              <a:rPr lang="en-US" dirty="0">
                <a:solidFill>
                  <a:schemeClr val="bg1"/>
                </a:solidFill>
              </a:rPr>
            </a:br>
            <a:endParaRPr lang="en-US" dirty="0"/>
          </a:p>
        </p:txBody>
      </p:sp>
      <p:sp>
        <p:nvSpPr>
          <p:cNvPr id="3" name="Subtitle 2">
            <a:extLst>
              <a:ext uri="{FF2B5EF4-FFF2-40B4-BE49-F238E27FC236}">
                <a16:creationId xmlns:a16="http://schemas.microsoft.com/office/drawing/2014/main" id="{E6798774-0E1A-1748-94D5-F9221CF7E11D}"/>
              </a:ext>
            </a:extLst>
          </p:cNvPr>
          <p:cNvSpPr>
            <a:spLocks noGrp="1"/>
          </p:cNvSpPr>
          <p:nvPr>
            <p:ph type="subTitle" idx="4294967295"/>
          </p:nvPr>
        </p:nvSpPr>
        <p:spPr>
          <a:xfrm>
            <a:off x="5333076" y="4557090"/>
            <a:ext cx="5786437" cy="1465263"/>
          </a:xfrm>
        </p:spPr>
        <p:txBody>
          <a:bodyPr>
            <a:normAutofit/>
          </a:bodyPr>
          <a:lstStyle/>
          <a:p>
            <a:pPr marL="0" indent="0" algn="l">
              <a:buNone/>
            </a:pPr>
            <a:r>
              <a:rPr lang="en-US" sz="3200" dirty="0">
                <a:solidFill>
                  <a:schemeClr val="tx2"/>
                </a:solidFill>
                <a:latin typeface="Gill Sans Nova" panose="020B0602020104020203" pitchFamily="34" charset="0"/>
              </a:rPr>
              <a:t>February 24, 2021</a:t>
            </a:r>
          </a:p>
        </p:txBody>
      </p:sp>
      <p:sp>
        <p:nvSpPr>
          <p:cNvPr id="6" name="Oval 5">
            <a:extLst>
              <a:ext uri="{FF2B5EF4-FFF2-40B4-BE49-F238E27FC236}">
                <a16:creationId xmlns:a16="http://schemas.microsoft.com/office/drawing/2014/main" id="{DC3D95E4-1345-7048-BD4A-C74A7155901A}"/>
              </a:ext>
            </a:extLst>
          </p:cNvPr>
          <p:cNvSpPr/>
          <p:nvPr/>
        </p:nvSpPr>
        <p:spPr>
          <a:xfrm>
            <a:off x="3289038" y="312340"/>
            <a:ext cx="1489894" cy="1489894"/>
          </a:xfrm>
          <a:prstGeom prst="ellipse">
            <a:avLst/>
          </a:prstGeom>
          <a:solidFill>
            <a:schemeClr val="accent4"/>
          </a:solidFill>
          <a:ln w="114300">
            <a:solidFill>
              <a:schemeClr val="bg1"/>
            </a:solidFill>
            <a:extLst>
              <a:ext uri="{C807C97D-BFC1-408E-A445-0C87EB9F89A2}">
                <ask:lineSketchStyleProps xmlns:ask="http://schemas.microsoft.com/office/drawing/2018/sketchyshapes" sd="3978248048">
                  <a:custGeom>
                    <a:avLst/>
                    <a:gdLst>
                      <a:gd name="connsiteX0" fmla="*/ 0 w 2673859"/>
                      <a:gd name="connsiteY0" fmla="*/ 1336930 h 2673859"/>
                      <a:gd name="connsiteX1" fmla="*/ 1336930 w 2673859"/>
                      <a:gd name="connsiteY1" fmla="*/ 0 h 2673859"/>
                      <a:gd name="connsiteX2" fmla="*/ 2673860 w 2673859"/>
                      <a:gd name="connsiteY2" fmla="*/ 1336930 h 2673859"/>
                      <a:gd name="connsiteX3" fmla="*/ 1336930 w 2673859"/>
                      <a:gd name="connsiteY3" fmla="*/ 2673860 h 2673859"/>
                      <a:gd name="connsiteX4" fmla="*/ 0 w 2673859"/>
                      <a:gd name="connsiteY4" fmla="*/ 1336930 h 267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9" h="2673859" fill="none" extrusionOk="0">
                        <a:moveTo>
                          <a:pt x="0" y="1336930"/>
                        </a:moveTo>
                        <a:cubicBezTo>
                          <a:pt x="107863" y="688705"/>
                          <a:pt x="545338" y="-66748"/>
                          <a:pt x="1336930" y="0"/>
                        </a:cubicBezTo>
                        <a:cubicBezTo>
                          <a:pt x="2037868" y="2350"/>
                          <a:pt x="2636400" y="749944"/>
                          <a:pt x="2673860" y="1336930"/>
                        </a:cubicBezTo>
                        <a:cubicBezTo>
                          <a:pt x="2674052" y="2018220"/>
                          <a:pt x="1962539" y="2712448"/>
                          <a:pt x="1336930" y="2673860"/>
                        </a:cubicBezTo>
                        <a:cubicBezTo>
                          <a:pt x="550059" y="2611099"/>
                          <a:pt x="23271" y="2062244"/>
                          <a:pt x="0" y="1336930"/>
                        </a:cubicBezTo>
                        <a:close/>
                      </a:path>
                      <a:path w="2673859" h="2673859" stroke="0" extrusionOk="0">
                        <a:moveTo>
                          <a:pt x="0" y="1336930"/>
                        </a:moveTo>
                        <a:cubicBezTo>
                          <a:pt x="-64196" y="480186"/>
                          <a:pt x="671190" y="-32388"/>
                          <a:pt x="1336930" y="0"/>
                        </a:cubicBezTo>
                        <a:cubicBezTo>
                          <a:pt x="2118661" y="91930"/>
                          <a:pt x="2643476" y="612730"/>
                          <a:pt x="2673860" y="1336930"/>
                        </a:cubicBezTo>
                        <a:cubicBezTo>
                          <a:pt x="2596668" y="2008311"/>
                          <a:pt x="2092492" y="2667469"/>
                          <a:pt x="1336930" y="2673860"/>
                        </a:cubicBezTo>
                        <a:cubicBezTo>
                          <a:pt x="473573" y="2543587"/>
                          <a:pt x="103205" y="2153500"/>
                          <a:pt x="0" y="133693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18135F5-F51C-F848-8651-4CACCB7C7B95}"/>
              </a:ext>
            </a:extLst>
          </p:cNvPr>
          <p:cNvSpPr/>
          <p:nvPr/>
        </p:nvSpPr>
        <p:spPr>
          <a:xfrm>
            <a:off x="271233" y="4557090"/>
            <a:ext cx="814077" cy="814077"/>
          </a:xfrm>
          <a:prstGeom prst="ellipse">
            <a:avLst/>
          </a:prstGeom>
          <a:solidFill>
            <a:schemeClr val="accent1"/>
          </a:solidFill>
          <a:ln w="114300">
            <a:solidFill>
              <a:schemeClr val="bg1"/>
            </a:solidFill>
            <a:extLst>
              <a:ext uri="{C807C97D-BFC1-408E-A445-0C87EB9F89A2}">
                <ask:lineSketchStyleProps xmlns:ask="http://schemas.microsoft.com/office/drawing/2018/sketchyshapes" sd="3978248048">
                  <a:custGeom>
                    <a:avLst/>
                    <a:gdLst>
                      <a:gd name="connsiteX0" fmla="*/ 0 w 2673859"/>
                      <a:gd name="connsiteY0" fmla="*/ 1336930 h 2673859"/>
                      <a:gd name="connsiteX1" fmla="*/ 1336930 w 2673859"/>
                      <a:gd name="connsiteY1" fmla="*/ 0 h 2673859"/>
                      <a:gd name="connsiteX2" fmla="*/ 2673860 w 2673859"/>
                      <a:gd name="connsiteY2" fmla="*/ 1336930 h 2673859"/>
                      <a:gd name="connsiteX3" fmla="*/ 1336930 w 2673859"/>
                      <a:gd name="connsiteY3" fmla="*/ 2673860 h 2673859"/>
                      <a:gd name="connsiteX4" fmla="*/ 0 w 2673859"/>
                      <a:gd name="connsiteY4" fmla="*/ 1336930 h 267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9" h="2673859" fill="none" extrusionOk="0">
                        <a:moveTo>
                          <a:pt x="0" y="1336930"/>
                        </a:moveTo>
                        <a:cubicBezTo>
                          <a:pt x="107863" y="688705"/>
                          <a:pt x="545338" y="-66748"/>
                          <a:pt x="1336930" y="0"/>
                        </a:cubicBezTo>
                        <a:cubicBezTo>
                          <a:pt x="2037868" y="2350"/>
                          <a:pt x="2636400" y="749944"/>
                          <a:pt x="2673860" y="1336930"/>
                        </a:cubicBezTo>
                        <a:cubicBezTo>
                          <a:pt x="2674052" y="2018220"/>
                          <a:pt x="1962539" y="2712448"/>
                          <a:pt x="1336930" y="2673860"/>
                        </a:cubicBezTo>
                        <a:cubicBezTo>
                          <a:pt x="550059" y="2611099"/>
                          <a:pt x="23271" y="2062244"/>
                          <a:pt x="0" y="1336930"/>
                        </a:cubicBezTo>
                        <a:close/>
                      </a:path>
                      <a:path w="2673859" h="2673859" stroke="0" extrusionOk="0">
                        <a:moveTo>
                          <a:pt x="0" y="1336930"/>
                        </a:moveTo>
                        <a:cubicBezTo>
                          <a:pt x="-64196" y="480186"/>
                          <a:pt x="671190" y="-32388"/>
                          <a:pt x="1336930" y="0"/>
                        </a:cubicBezTo>
                        <a:cubicBezTo>
                          <a:pt x="2118661" y="91930"/>
                          <a:pt x="2643476" y="612730"/>
                          <a:pt x="2673860" y="1336930"/>
                        </a:cubicBezTo>
                        <a:cubicBezTo>
                          <a:pt x="2596668" y="2008311"/>
                          <a:pt x="2092492" y="2667469"/>
                          <a:pt x="1336930" y="2673860"/>
                        </a:cubicBezTo>
                        <a:cubicBezTo>
                          <a:pt x="473573" y="2543587"/>
                          <a:pt x="103205" y="2153500"/>
                          <a:pt x="0" y="133693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Logo, icon, company name&#10;&#10;Description automatically generated">
            <a:extLst>
              <a:ext uri="{FF2B5EF4-FFF2-40B4-BE49-F238E27FC236}">
                <a16:creationId xmlns:a16="http://schemas.microsoft.com/office/drawing/2014/main" id="{745B78C0-2083-6F4B-BFE6-5F875E7B6988}"/>
              </a:ext>
            </a:extLst>
          </p:cNvPr>
          <p:cNvPicPr>
            <a:picLocks noChangeAspect="1"/>
          </p:cNvPicPr>
          <p:nvPr/>
        </p:nvPicPr>
        <p:blipFill>
          <a:blip r:embed="rId3"/>
          <a:stretch>
            <a:fillRect/>
          </a:stretch>
        </p:blipFill>
        <p:spPr>
          <a:xfrm>
            <a:off x="1281223" y="2191889"/>
            <a:ext cx="2909252" cy="2909252"/>
          </a:xfrm>
          <a:prstGeom prst="ellipse">
            <a:avLst/>
          </a:prstGeom>
          <a:ln w="114300">
            <a:solidFill>
              <a:schemeClr val="bg1"/>
            </a:solidFill>
          </a:ln>
        </p:spPr>
      </p:pic>
      <p:sp>
        <p:nvSpPr>
          <p:cNvPr id="32" name="Oval 31">
            <a:extLst>
              <a:ext uri="{FF2B5EF4-FFF2-40B4-BE49-F238E27FC236}">
                <a16:creationId xmlns:a16="http://schemas.microsoft.com/office/drawing/2014/main" id="{F687A8E6-FCD8-A144-9600-8F58E64ECF14}"/>
              </a:ext>
            </a:extLst>
          </p:cNvPr>
          <p:cNvSpPr/>
          <p:nvPr/>
        </p:nvSpPr>
        <p:spPr>
          <a:xfrm>
            <a:off x="11520167" y="-76200"/>
            <a:ext cx="1489894" cy="1489894"/>
          </a:xfrm>
          <a:prstGeom prst="ellipse">
            <a:avLst/>
          </a:prstGeom>
          <a:solidFill>
            <a:schemeClr val="accent4"/>
          </a:solidFill>
          <a:ln w="114300">
            <a:solidFill>
              <a:schemeClr val="bg1"/>
            </a:solidFill>
            <a:extLst>
              <a:ext uri="{C807C97D-BFC1-408E-A445-0C87EB9F89A2}">
                <ask:lineSketchStyleProps xmlns:ask="http://schemas.microsoft.com/office/drawing/2018/sketchyshapes" sd="3978248048">
                  <a:custGeom>
                    <a:avLst/>
                    <a:gdLst>
                      <a:gd name="connsiteX0" fmla="*/ 0 w 2673859"/>
                      <a:gd name="connsiteY0" fmla="*/ 1336930 h 2673859"/>
                      <a:gd name="connsiteX1" fmla="*/ 1336930 w 2673859"/>
                      <a:gd name="connsiteY1" fmla="*/ 0 h 2673859"/>
                      <a:gd name="connsiteX2" fmla="*/ 2673860 w 2673859"/>
                      <a:gd name="connsiteY2" fmla="*/ 1336930 h 2673859"/>
                      <a:gd name="connsiteX3" fmla="*/ 1336930 w 2673859"/>
                      <a:gd name="connsiteY3" fmla="*/ 2673860 h 2673859"/>
                      <a:gd name="connsiteX4" fmla="*/ 0 w 2673859"/>
                      <a:gd name="connsiteY4" fmla="*/ 1336930 h 267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9" h="2673859" fill="none" extrusionOk="0">
                        <a:moveTo>
                          <a:pt x="0" y="1336930"/>
                        </a:moveTo>
                        <a:cubicBezTo>
                          <a:pt x="107863" y="688705"/>
                          <a:pt x="545338" y="-66748"/>
                          <a:pt x="1336930" y="0"/>
                        </a:cubicBezTo>
                        <a:cubicBezTo>
                          <a:pt x="2037868" y="2350"/>
                          <a:pt x="2636400" y="749944"/>
                          <a:pt x="2673860" y="1336930"/>
                        </a:cubicBezTo>
                        <a:cubicBezTo>
                          <a:pt x="2674052" y="2018220"/>
                          <a:pt x="1962539" y="2712448"/>
                          <a:pt x="1336930" y="2673860"/>
                        </a:cubicBezTo>
                        <a:cubicBezTo>
                          <a:pt x="550059" y="2611099"/>
                          <a:pt x="23271" y="2062244"/>
                          <a:pt x="0" y="1336930"/>
                        </a:cubicBezTo>
                        <a:close/>
                      </a:path>
                      <a:path w="2673859" h="2673859" stroke="0" extrusionOk="0">
                        <a:moveTo>
                          <a:pt x="0" y="1336930"/>
                        </a:moveTo>
                        <a:cubicBezTo>
                          <a:pt x="-64196" y="480186"/>
                          <a:pt x="671190" y="-32388"/>
                          <a:pt x="1336930" y="0"/>
                        </a:cubicBezTo>
                        <a:cubicBezTo>
                          <a:pt x="2118661" y="91930"/>
                          <a:pt x="2643476" y="612730"/>
                          <a:pt x="2673860" y="1336930"/>
                        </a:cubicBezTo>
                        <a:cubicBezTo>
                          <a:pt x="2596668" y="2008311"/>
                          <a:pt x="2092492" y="2667469"/>
                          <a:pt x="1336930" y="2673860"/>
                        </a:cubicBezTo>
                        <a:cubicBezTo>
                          <a:pt x="473573" y="2543587"/>
                          <a:pt x="103205" y="2153500"/>
                          <a:pt x="0" y="133693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78D0C30A-C146-FA4A-906B-016D6270CB06}"/>
              </a:ext>
            </a:extLst>
          </p:cNvPr>
          <p:cNvSpPr/>
          <p:nvPr/>
        </p:nvSpPr>
        <p:spPr>
          <a:xfrm>
            <a:off x="11113129" y="-213171"/>
            <a:ext cx="814077" cy="814077"/>
          </a:xfrm>
          <a:prstGeom prst="ellipse">
            <a:avLst/>
          </a:prstGeom>
          <a:solidFill>
            <a:schemeClr val="accent1"/>
          </a:solidFill>
          <a:ln w="114300">
            <a:solidFill>
              <a:schemeClr val="bg1"/>
            </a:solidFill>
            <a:extLst>
              <a:ext uri="{C807C97D-BFC1-408E-A445-0C87EB9F89A2}">
                <ask:lineSketchStyleProps xmlns:ask="http://schemas.microsoft.com/office/drawing/2018/sketchyshapes" sd="3978248048">
                  <a:custGeom>
                    <a:avLst/>
                    <a:gdLst>
                      <a:gd name="connsiteX0" fmla="*/ 0 w 2673859"/>
                      <a:gd name="connsiteY0" fmla="*/ 1336930 h 2673859"/>
                      <a:gd name="connsiteX1" fmla="*/ 1336930 w 2673859"/>
                      <a:gd name="connsiteY1" fmla="*/ 0 h 2673859"/>
                      <a:gd name="connsiteX2" fmla="*/ 2673860 w 2673859"/>
                      <a:gd name="connsiteY2" fmla="*/ 1336930 h 2673859"/>
                      <a:gd name="connsiteX3" fmla="*/ 1336930 w 2673859"/>
                      <a:gd name="connsiteY3" fmla="*/ 2673860 h 2673859"/>
                      <a:gd name="connsiteX4" fmla="*/ 0 w 2673859"/>
                      <a:gd name="connsiteY4" fmla="*/ 1336930 h 267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9" h="2673859" fill="none" extrusionOk="0">
                        <a:moveTo>
                          <a:pt x="0" y="1336930"/>
                        </a:moveTo>
                        <a:cubicBezTo>
                          <a:pt x="107863" y="688705"/>
                          <a:pt x="545338" y="-66748"/>
                          <a:pt x="1336930" y="0"/>
                        </a:cubicBezTo>
                        <a:cubicBezTo>
                          <a:pt x="2037868" y="2350"/>
                          <a:pt x="2636400" y="749944"/>
                          <a:pt x="2673860" y="1336930"/>
                        </a:cubicBezTo>
                        <a:cubicBezTo>
                          <a:pt x="2674052" y="2018220"/>
                          <a:pt x="1962539" y="2712448"/>
                          <a:pt x="1336930" y="2673860"/>
                        </a:cubicBezTo>
                        <a:cubicBezTo>
                          <a:pt x="550059" y="2611099"/>
                          <a:pt x="23271" y="2062244"/>
                          <a:pt x="0" y="1336930"/>
                        </a:cubicBezTo>
                        <a:close/>
                      </a:path>
                      <a:path w="2673859" h="2673859" stroke="0" extrusionOk="0">
                        <a:moveTo>
                          <a:pt x="0" y="1336930"/>
                        </a:moveTo>
                        <a:cubicBezTo>
                          <a:pt x="-64196" y="480186"/>
                          <a:pt x="671190" y="-32388"/>
                          <a:pt x="1336930" y="0"/>
                        </a:cubicBezTo>
                        <a:cubicBezTo>
                          <a:pt x="2118661" y="91930"/>
                          <a:pt x="2643476" y="612730"/>
                          <a:pt x="2673860" y="1336930"/>
                        </a:cubicBezTo>
                        <a:cubicBezTo>
                          <a:pt x="2596668" y="2008311"/>
                          <a:pt x="2092492" y="2667469"/>
                          <a:pt x="1336930" y="2673860"/>
                        </a:cubicBezTo>
                        <a:cubicBezTo>
                          <a:pt x="473573" y="2543587"/>
                          <a:pt x="103205" y="2153500"/>
                          <a:pt x="0" y="133693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itle 1">
            <a:extLst>
              <a:ext uri="{FF2B5EF4-FFF2-40B4-BE49-F238E27FC236}">
                <a16:creationId xmlns:a16="http://schemas.microsoft.com/office/drawing/2014/main" id="{437657C6-D5FE-A448-9E37-830B7087E312}"/>
              </a:ext>
            </a:extLst>
          </p:cNvPr>
          <p:cNvSpPr txBox="1">
            <a:spLocks/>
          </p:cNvSpPr>
          <p:nvPr/>
        </p:nvSpPr>
        <p:spPr>
          <a:xfrm>
            <a:off x="5185970" y="1313679"/>
            <a:ext cx="6475249" cy="30449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solidFill>
                  <a:schemeClr val="tx2"/>
                </a:solidFill>
                <a:latin typeface="Gill Sans Nova" panose="020B0602020104020203" pitchFamily="34" charset="0"/>
              </a:rPr>
              <a:t>ADVANCING CONSERVATION </a:t>
            </a:r>
            <a:br>
              <a:rPr lang="en-US" sz="4800" dirty="0">
                <a:solidFill>
                  <a:schemeClr val="tx2"/>
                </a:solidFill>
                <a:latin typeface="Gill Sans Nova" panose="020B0602020104020203" pitchFamily="34" charset="0"/>
              </a:rPr>
            </a:br>
            <a:r>
              <a:rPr lang="en-US" sz="4800" dirty="0">
                <a:solidFill>
                  <a:schemeClr val="tx2"/>
                </a:solidFill>
                <a:latin typeface="Gill Sans Nova" panose="020B0602020104020203" pitchFamily="34" charset="0"/>
              </a:rPr>
              <a:t>THROUGH</a:t>
            </a:r>
            <a:r>
              <a:rPr lang="en-US" sz="4800" dirty="0">
                <a:solidFill>
                  <a:schemeClr val="tx2"/>
                </a:solidFill>
              </a:rPr>
              <a:t> </a:t>
            </a:r>
            <a:br>
              <a:rPr lang="en-US" sz="4800" dirty="0">
                <a:solidFill>
                  <a:schemeClr val="tx2"/>
                </a:solidFill>
              </a:rPr>
            </a:br>
            <a:r>
              <a:rPr lang="en-US" sz="4800" b="1" dirty="0">
                <a:solidFill>
                  <a:schemeClr val="tx2"/>
                </a:solidFill>
                <a:latin typeface="Gill Sans" panose="020B0502020104020203" pitchFamily="34" charset="-79"/>
                <a:cs typeface="Gill Sans" panose="020B0502020104020203" pitchFamily="34" charset="-79"/>
              </a:rPr>
              <a:t>EMPATHY FOR WILDLIFE</a:t>
            </a:r>
          </a:p>
        </p:txBody>
      </p:sp>
      <p:sp>
        <p:nvSpPr>
          <p:cNvPr id="36" name="Title 1">
            <a:extLst>
              <a:ext uri="{FF2B5EF4-FFF2-40B4-BE49-F238E27FC236}">
                <a16:creationId xmlns:a16="http://schemas.microsoft.com/office/drawing/2014/main" id="{581B1898-4D04-0E46-BBDB-8C73C336669B}"/>
              </a:ext>
            </a:extLst>
          </p:cNvPr>
          <p:cNvSpPr txBox="1">
            <a:spLocks/>
          </p:cNvSpPr>
          <p:nvPr/>
        </p:nvSpPr>
        <p:spPr>
          <a:xfrm>
            <a:off x="3863160" y="5565519"/>
            <a:ext cx="52578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solidFill>
                <a:schemeClr val="bg1"/>
              </a:solidFill>
            </a:endParaRPr>
          </a:p>
        </p:txBody>
      </p:sp>
    </p:spTree>
    <p:extLst>
      <p:ext uri="{BB962C8B-B14F-4D97-AF65-F5344CB8AC3E}">
        <p14:creationId xmlns:p14="http://schemas.microsoft.com/office/powerpoint/2010/main" val="1495041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8A127EE2-A559-A442-8FE2-4ECCE1AD46A7}"/>
              </a:ext>
            </a:extLst>
          </p:cNvPr>
          <p:cNvSpPr/>
          <p:nvPr/>
        </p:nvSpPr>
        <p:spPr>
          <a:xfrm flipV="1">
            <a:off x="-93853" y="1153885"/>
            <a:ext cx="4093028" cy="5693228"/>
          </a:xfrm>
          <a:custGeom>
            <a:avLst/>
            <a:gdLst>
              <a:gd name="connsiteX0" fmla="*/ 0 w 5024108"/>
              <a:gd name="connsiteY0" fmla="*/ 5326430 h 5326430"/>
              <a:gd name="connsiteX1" fmla="*/ 4005942 w 5024108"/>
              <a:gd name="connsiteY1" fmla="*/ 1505544 h 5326430"/>
              <a:gd name="connsiteX2" fmla="*/ 4898571 w 5024108"/>
              <a:gd name="connsiteY2" fmla="*/ 46859 h 5326430"/>
              <a:gd name="connsiteX0" fmla="*/ 0 w 4898571"/>
              <a:gd name="connsiteY0" fmla="*/ 5279571 h 5279571"/>
              <a:gd name="connsiteX1" fmla="*/ 4005942 w 4898571"/>
              <a:gd name="connsiteY1" fmla="*/ 1458685 h 5279571"/>
              <a:gd name="connsiteX2" fmla="*/ 4898571 w 4898571"/>
              <a:gd name="connsiteY2" fmla="*/ 0 h 5279571"/>
              <a:gd name="connsiteX0" fmla="*/ 0 w 4898571"/>
              <a:gd name="connsiteY0" fmla="*/ 5279571 h 5279571"/>
              <a:gd name="connsiteX1" fmla="*/ 4005942 w 4898571"/>
              <a:gd name="connsiteY1" fmla="*/ 1458685 h 5279571"/>
              <a:gd name="connsiteX2" fmla="*/ 4898571 w 4898571"/>
              <a:gd name="connsiteY2" fmla="*/ 0 h 5279571"/>
              <a:gd name="connsiteX0" fmla="*/ 0 w 4887685"/>
              <a:gd name="connsiteY0" fmla="*/ 5344885 h 5344885"/>
              <a:gd name="connsiteX1" fmla="*/ 4005942 w 4887685"/>
              <a:gd name="connsiteY1" fmla="*/ 1523999 h 5344885"/>
              <a:gd name="connsiteX2" fmla="*/ 4887685 w 4887685"/>
              <a:gd name="connsiteY2" fmla="*/ 0 h 5344885"/>
              <a:gd name="connsiteX0" fmla="*/ 0 w 4887685"/>
              <a:gd name="connsiteY0" fmla="*/ 5344885 h 5344885"/>
              <a:gd name="connsiteX1" fmla="*/ 2285999 w 4887685"/>
              <a:gd name="connsiteY1" fmla="*/ 3788228 h 5344885"/>
              <a:gd name="connsiteX2" fmla="*/ 4887685 w 4887685"/>
              <a:gd name="connsiteY2" fmla="*/ 0 h 5344885"/>
              <a:gd name="connsiteX0" fmla="*/ 0 w 4887685"/>
              <a:gd name="connsiteY0" fmla="*/ 5344885 h 5344885"/>
              <a:gd name="connsiteX1" fmla="*/ 2285999 w 4887685"/>
              <a:gd name="connsiteY1" fmla="*/ 3788228 h 5344885"/>
              <a:gd name="connsiteX2" fmla="*/ 4887685 w 4887685"/>
              <a:gd name="connsiteY2" fmla="*/ 0 h 5344885"/>
              <a:gd name="connsiteX0" fmla="*/ 0 w 4887685"/>
              <a:gd name="connsiteY0" fmla="*/ 4920342 h 4920342"/>
              <a:gd name="connsiteX1" fmla="*/ 2285999 w 4887685"/>
              <a:gd name="connsiteY1" fmla="*/ 3788228 h 4920342"/>
              <a:gd name="connsiteX2" fmla="*/ 4887685 w 4887685"/>
              <a:gd name="connsiteY2" fmla="*/ 0 h 4920342"/>
              <a:gd name="connsiteX0" fmla="*/ 0 w 4855028"/>
              <a:gd name="connsiteY0" fmla="*/ 5192485 h 5192485"/>
              <a:gd name="connsiteX1" fmla="*/ 2253342 w 4855028"/>
              <a:gd name="connsiteY1" fmla="*/ 3788228 h 5192485"/>
              <a:gd name="connsiteX2" fmla="*/ 4855028 w 4855028"/>
              <a:gd name="connsiteY2" fmla="*/ 0 h 5192485"/>
              <a:gd name="connsiteX0" fmla="*/ 0 w 4093028"/>
              <a:gd name="connsiteY0" fmla="*/ 4263217 h 4263217"/>
              <a:gd name="connsiteX1" fmla="*/ 2253342 w 4093028"/>
              <a:gd name="connsiteY1" fmla="*/ 2858960 h 4263217"/>
              <a:gd name="connsiteX2" fmla="*/ 4093028 w 4093028"/>
              <a:gd name="connsiteY2" fmla="*/ 0 h 4263217"/>
            </a:gdLst>
            <a:ahLst/>
            <a:cxnLst>
              <a:cxn ang="0">
                <a:pos x="connsiteX0" y="connsiteY0"/>
              </a:cxn>
              <a:cxn ang="0">
                <a:pos x="connsiteX1" y="connsiteY1"/>
              </a:cxn>
              <a:cxn ang="0">
                <a:pos x="connsiteX2" y="connsiteY2"/>
              </a:cxn>
            </a:cxnLst>
            <a:rect l="l" t="t" r="r" b="b"/>
            <a:pathLst>
              <a:path w="4093028" h="4263217">
                <a:moveTo>
                  <a:pt x="0" y="4263217"/>
                </a:moveTo>
                <a:cubicBezTo>
                  <a:pt x="1213757" y="3870423"/>
                  <a:pt x="1436914" y="3738888"/>
                  <a:pt x="2253342" y="2858960"/>
                </a:cubicBezTo>
                <a:cubicBezTo>
                  <a:pt x="3069770" y="1979032"/>
                  <a:pt x="4056742" y="680357"/>
                  <a:pt x="4093028" y="0"/>
                </a:cubicBezTo>
              </a:path>
            </a:pathLst>
          </a:custGeom>
          <a:noFill/>
          <a:ln w="127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17751A6C-3D18-FE45-9604-1B8BE6E683C3}"/>
              </a:ext>
            </a:extLst>
          </p:cNvPr>
          <p:cNvSpPr>
            <a:spLocks noGrp="1"/>
          </p:cNvSpPr>
          <p:nvPr>
            <p:ph type="title"/>
          </p:nvPr>
        </p:nvSpPr>
        <p:spPr/>
        <p:txBody>
          <a:bodyPr/>
          <a:lstStyle/>
          <a:p>
            <a:r>
              <a:rPr lang="en-US" dirty="0">
                <a:solidFill>
                  <a:schemeClr val="bg1"/>
                </a:solidFill>
              </a:rPr>
              <a:t>Blue title</a:t>
            </a:r>
            <a:br>
              <a:rPr lang="en-US" dirty="0">
                <a:solidFill>
                  <a:schemeClr val="bg1"/>
                </a:solidFill>
              </a:rPr>
            </a:br>
            <a:endParaRPr lang="en-US" dirty="0"/>
          </a:p>
        </p:txBody>
      </p:sp>
      <p:sp>
        <p:nvSpPr>
          <p:cNvPr id="6" name="Oval 5">
            <a:extLst>
              <a:ext uri="{FF2B5EF4-FFF2-40B4-BE49-F238E27FC236}">
                <a16:creationId xmlns:a16="http://schemas.microsoft.com/office/drawing/2014/main" id="{DC3D95E4-1345-7048-BD4A-C74A7155901A}"/>
              </a:ext>
            </a:extLst>
          </p:cNvPr>
          <p:cNvSpPr/>
          <p:nvPr/>
        </p:nvSpPr>
        <p:spPr>
          <a:xfrm>
            <a:off x="2995024" y="5074439"/>
            <a:ext cx="1296481" cy="1296481"/>
          </a:xfrm>
          <a:prstGeom prst="ellipse">
            <a:avLst/>
          </a:prstGeom>
          <a:solidFill>
            <a:srgbClr val="15C7B8"/>
          </a:solidFill>
          <a:ln w="114300">
            <a:solidFill>
              <a:schemeClr val="bg1"/>
            </a:solidFill>
            <a:extLst>
              <a:ext uri="{C807C97D-BFC1-408E-A445-0C87EB9F89A2}">
                <ask:lineSketchStyleProps xmlns:ask="http://schemas.microsoft.com/office/drawing/2018/sketchyshapes" sd="3978248048">
                  <a:custGeom>
                    <a:avLst/>
                    <a:gdLst>
                      <a:gd name="connsiteX0" fmla="*/ 0 w 2673859"/>
                      <a:gd name="connsiteY0" fmla="*/ 1336930 h 2673859"/>
                      <a:gd name="connsiteX1" fmla="*/ 1336930 w 2673859"/>
                      <a:gd name="connsiteY1" fmla="*/ 0 h 2673859"/>
                      <a:gd name="connsiteX2" fmla="*/ 2673860 w 2673859"/>
                      <a:gd name="connsiteY2" fmla="*/ 1336930 h 2673859"/>
                      <a:gd name="connsiteX3" fmla="*/ 1336930 w 2673859"/>
                      <a:gd name="connsiteY3" fmla="*/ 2673860 h 2673859"/>
                      <a:gd name="connsiteX4" fmla="*/ 0 w 2673859"/>
                      <a:gd name="connsiteY4" fmla="*/ 1336930 h 267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9" h="2673859" fill="none" extrusionOk="0">
                        <a:moveTo>
                          <a:pt x="0" y="1336930"/>
                        </a:moveTo>
                        <a:cubicBezTo>
                          <a:pt x="107863" y="688705"/>
                          <a:pt x="545338" y="-66748"/>
                          <a:pt x="1336930" y="0"/>
                        </a:cubicBezTo>
                        <a:cubicBezTo>
                          <a:pt x="2037868" y="2350"/>
                          <a:pt x="2636400" y="749944"/>
                          <a:pt x="2673860" y="1336930"/>
                        </a:cubicBezTo>
                        <a:cubicBezTo>
                          <a:pt x="2674052" y="2018220"/>
                          <a:pt x="1962539" y="2712448"/>
                          <a:pt x="1336930" y="2673860"/>
                        </a:cubicBezTo>
                        <a:cubicBezTo>
                          <a:pt x="550059" y="2611099"/>
                          <a:pt x="23271" y="2062244"/>
                          <a:pt x="0" y="1336930"/>
                        </a:cubicBezTo>
                        <a:close/>
                      </a:path>
                      <a:path w="2673859" h="2673859" stroke="0" extrusionOk="0">
                        <a:moveTo>
                          <a:pt x="0" y="1336930"/>
                        </a:moveTo>
                        <a:cubicBezTo>
                          <a:pt x="-64196" y="480186"/>
                          <a:pt x="671190" y="-32388"/>
                          <a:pt x="1336930" y="0"/>
                        </a:cubicBezTo>
                        <a:cubicBezTo>
                          <a:pt x="2118661" y="91930"/>
                          <a:pt x="2643476" y="612730"/>
                          <a:pt x="2673860" y="1336930"/>
                        </a:cubicBezTo>
                        <a:cubicBezTo>
                          <a:pt x="2596668" y="2008311"/>
                          <a:pt x="2092492" y="2667469"/>
                          <a:pt x="1336930" y="2673860"/>
                        </a:cubicBezTo>
                        <a:cubicBezTo>
                          <a:pt x="473573" y="2543587"/>
                          <a:pt x="103205" y="2153500"/>
                          <a:pt x="0" y="133693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18135F5-F51C-F848-8651-4CACCB7C7B95}"/>
              </a:ext>
            </a:extLst>
          </p:cNvPr>
          <p:cNvSpPr/>
          <p:nvPr/>
        </p:nvSpPr>
        <p:spPr>
          <a:xfrm>
            <a:off x="338606" y="1126311"/>
            <a:ext cx="822966" cy="822966"/>
          </a:xfrm>
          <a:prstGeom prst="ellipse">
            <a:avLst/>
          </a:prstGeom>
          <a:solidFill>
            <a:srgbClr val="0D8CBB"/>
          </a:solidFill>
          <a:ln w="114300">
            <a:solidFill>
              <a:schemeClr val="bg1"/>
            </a:solidFill>
            <a:extLst>
              <a:ext uri="{C807C97D-BFC1-408E-A445-0C87EB9F89A2}">
                <ask:lineSketchStyleProps xmlns:ask="http://schemas.microsoft.com/office/drawing/2018/sketchyshapes" sd="3978248048">
                  <a:custGeom>
                    <a:avLst/>
                    <a:gdLst>
                      <a:gd name="connsiteX0" fmla="*/ 0 w 2673859"/>
                      <a:gd name="connsiteY0" fmla="*/ 1336930 h 2673859"/>
                      <a:gd name="connsiteX1" fmla="*/ 1336930 w 2673859"/>
                      <a:gd name="connsiteY1" fmla="*/ 0 h 2673859"/>
                      <a:gd name="connsiteX2" fmla="*/ 2673860 w 2673859"/>
                      <a:gd name="connsiteY2" fmla="*/ 1336930 h 2673859"/>
                      <a:gd name="connsiteX3" fmla="*/ 1336930 w 2673859"/>
                      <a:gd name="connsiteY3" fmla="*/ 2673860 h 2673859"/>
                      <a:gd name="connsiteX4" fmla="*/ 0 w 2673859"/>
                      <a:gd name="connsiteY4" fmla="*/ 1336930 h 267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9" h="2673859" fill="none" extrusionOk="0">
                        <a:moveTo>
                          <a:pt x="0" y="1336930"/>
                        </a:moveTo>
                        <a:cubicBezTo>
                          <a:pt x="107863" y="688705"/>
                          <a:pt x="545338" y="-66748"/>
                          <a:pt x="1336930" y="0"/>
                        </a:cubicBezTo>
                        <a:cubicBezTo>
                          <a:pt x="2037868" y="2350"/>
                          <a:pt x="2636400" y="749944"/>
                          <a:pt x="2673860" y="1336930"/>
                        </a:cubicBezTo>
                        <a:cubicBezTo>
                          <a:pt x="2674052" y="2018220"/>
                          <a:pt x="1962539" y="2712448"/>
                          <a:pt x="1336930" y="2673860"/>
                        </a:cubicBezTo>
                        <a:cubicBezTo>
                          <a:pt x="550059" y="2611099"/>
                          <a:pt x="23271" y="2062244"/>
                          <a:pt x="0" y="1336930"/>
                        </a:cubicBezTo>
                        <a:close/>
                      </a:path>
                      <a:path w="2673859" h="2673859" stroke="0" extrusionOk="0">
                        <a:moveTo>
                          <a:pt x="0" y="1336930"/>
                        </a:moveTo>
                        <a:cubicBezTo>
                          <a:pt x="-64196" y="480186"/>
                          <a:pt x="671190" y="-32388"/>
                          <a:pt x="1336930" y="0"/>
                        </a:cubicBezTo>
                        <a:cubicBezTo>
                          <a:pt x="2118661" y="91930"/>
                          <a:pt x="2643476" y="612730"/>
                          <a:pt x="2673860" y="1336930"/>
                        </a:cubicBezTo>
                        <a:cubicBezTo>
                          <a:pt x="2596668" y="2008311"/>
                          <a:pt x="2092492" y="2667469"/>
                          <a:pt x="1336930" y="2673860"/>
                        </a:cubicBezTo>
                        <a:cubicBezTo>
                          <a:pt x="473573" y="2543587"/>
                          <a:pt x="103205" y="2153500"/>
                          <a:pt x="0" y="133693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Logo, icon, company name&#10;&#10;Description automatically generated">
            <a:extLst>
              <a:ext uri="{FF2B5EF4-FFF2-40B4-BE49-F238E27FC236}">
                <a16:creationId xmlns:a16="http://schemas.microsoft.com/office/drawing/2014/main" id="{20A0914C-3342-4747-A6BA-9E34E1D47470}"/>
              </a:ext>
            </a:extLst>
          </p:cNvPr>
          <p:cNvPicPr>
            <a:picLocks noChangeAspect="1"/>
          </p:cNvPicPr>
          <p:nvPr/>
        </p:nvPicPr>
        <p:blipFill>
          <a:blip r:embed="rId3"/>
          <a:stretch>
            <a:fillRect/>
          </a:stretch>
        </p:blipFill>
        <p:spPr>
          <a:xfrm>
            <a:off x="1108743" y="1688995"/>
            <a:ext cx="2909251" cy="2909251"/>
          </a:xfrm>
          <a:prstGeom prst="ellipse">
            <a:avLst/>
          </a:prstGeom>
          <a:ln w="114300">
            <a:solidFill>
              <a:schemeClr val="bg1"/>
            </a:solidFill>
          </a:ln>
        </p:spPr>
      </p:pic>
      <p:sp>
        <p:nvSpPr>
          <p:cNvPr id="21" name="Oval 20">
            <a:extLst>
              <a:ext uri="{FF2B5EF4-FFF2-40B4-BE49-F238E27FC236}">
                <a16:creationId xmlns:a16="http://schemas.microsoft.com/office/drawing/2014/main" id="{2D8C797D-2C98-BF49-A4C4-7EC10B151C7D}"/>
              </a:ext>
            </a:extLst>
          </p:cNvPr>
          <p:cNvSpPr/>
          <p:nvPr/>
        </p:nvSpPr>
        <p:spPr>
          <a:xfrm>
            <a:off x="10667999" y="-785729"/>
            <a:ext cx="1296481" cy="1296481"/>
          </a:xfrm>
          <a:prstGeom prst="ellipse">
            <a:avLst/>
          </a:prstGeom>
          <a:solidFill>
            <a:srgbClr val="15C7B8"/>
          </a:solidFill>
          <a:ln w="114300">
            <a:solidFill>
              <a:schemeClr val="bg1"/>
            </a:solidFill>
            <a:extLst>
              <a:ext uri="{C807C97D-BFC1-408E-A445-0C87EB9F89A2}">
                <ask:lineSketchStyleProps xmlns:ask="http://schemas.microsoft.com/office/drawing/2018/sketchyshapes" sd="3978248048">
                  <a:custGeom>
                    <a:avLst/>
                    <a:gdLst>
                      <a:gd name="connsiteX0" fmla="*/ 0 w 2673859"/>
                      <a:gd name="connsiteY0" fmla="*/ 1336930 h 2673859"/>
                      <a:gd name="connsiteX1" fmla="*/ 1336930 w 2673859"/>
                      <a:gd name="connsiteY1" fmla="*/ 0 h 2673859"/>
                      <a:gd name="connsiteX2" fmla="*/ 2673860 w 2673859"/>
                      <a:gd name="connsiteY2" fmla="*/ 1336930 h 2673859"/>
                      <a:gd name="connsiteX3" fmla="*/ 1336930 w 2673859"/>
                      <a:gd name="connsiteY3" fmla="*/ 2673860 h 2673859"/>
                      <a:gd name="connsiteX4" fmla="*/ 0 w 2673859"/>
                      <a:gd name="connsiteY4" fmla="*/ 1336930 h 267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9" h="2673859" fill="none" extrusionOk="0">
                        <a:moveTo>
                          <a:pt x="0" y="1336930"/>
                        </a:moveTo>
                        <a:cubicBezTo>
                          <a:pt x="107863" y="688705"/>
                          <a:pt x="545338" y="-66748"/>
                          <a:pt x="1336930" y="0"/>
                        </a:cubicBezTo>
                        <a:cubicBezTo>
                          <a:pt x="2037868" y="2350"/>
                          <a:pt x="2636400" y="749944"/>
                          <a:pt x="2673860" y="1336930"/>
                        </a:cubicBezTo>
                        <a:cubicBezTo>
                          <a:pt x="2674052" y="2018220"/>
                          <a:pt x="1962539" y="2712448"/>
                          <a:pt x="1336930" y="2673860"/>
                        </a:cubicBezTo>
                        <a:cubicBezTo>
                          <a:pt x="550059" y="2611099"/>
                          <a:pt x="23271" y="2062244"/>
                          <a:pt x="0" y="1336930"/>
                        </a:cubicBezTo>
                        <a:close/>
                      </a:path>
                      <a:path w="2673859" h="2673859" stroke="0" extrusionOk="0">
                        <a:moveTo>
                          <a:pt x="0" y="1336930"/>
                        </a:moveTo>
                        <a:cubicBezTo>
                          <a:pt x="-64196" y="480186"/>
                          <a:pt x="671190" y="-32388"/>
                          <a:pt x="1336930" y="0"/>
                        </a:cubicBezTo>
                        <a:cubicBezTo>
                          <a:pt x="2118661" y="91930"/>
                          <a:pt x="2643476" y="612730"/>
                          <a:pt x="2673860" y="1336930"/>
                        </a:cubicBezTo>
                        <a:cubicBezTo>
                          <a:pt x="2596668" y="2008311"/>
                          <a:pt x="2092492" y="2667469"/>
                          <a:pt x="1336930" y="2673860"/>
                        </a:cubicBezTo>
                        <a:cubicBezTo>
                          <a:pt x="473573" y="2543587"/>
                          <a:pt x="103205" y="2153500"/>
                          <a:pt x="0" y="133693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C1EFF3F-A770-004B-BB85-AB17005DC34E}"/>
              </a:ext>
            </a:extLst>
          </p:cNvPr>
          <p:cNvSpPr/>
          <p:nvPr/>
        </p:nvSpPr>
        <p:spPr>
          <a:xfrm>
            <a:off x="11565126" y="0"/>
            <a:ext cx="822966" cy="822966"/>
          </a:xfrm>
          <a:prstGeom prst="ellipse">
            <a:avLst/>
          </a:prstGeom>
          <a:solidFill>
            <a:srgbClr val="0D8CBB"/>
          </a:solidFill>
          <a:ln w="114300">
            <a:solidFill>
              <a:schemeClr val="bg1"/>
            </a:solidFill>
            <a:extLst>
              <a:ext uri="{C807C97D-BFC1-408E-A445-0C87EB9F89A2}">
                <ask:lineSketchStyleProps xmlns:ask="http://schemas.microsoft.com/office/drawing/2018/sketchyshapes" sd="3978248048">
                  <a:custGeom>
                    <a:avLst/>
                    <a:gdLst>
                      <a:gd name="connsiteX0" fmla="*/ 0 w 2673859"/>
                      <a:gd name="connsiteY0" fmla="*/ 1336930 h 2673859"/>
                      <a:gd name="connsiteX1" fmla="*/ 1336930 w 2673859"/>
                      <a:gd name="connsiteY1" fmla="*/ 0 h 2673859"/>
                      <a:gd name="connsiteX2" fmla="*/ 2673860 w 2673859"/>
                      <a:gd name="connsiteY2" fmla="*/ 1336930 h 2673859"/>
                      <a:gd name="connsiteX3" fmla="*/ 1336930 w 2673859"/>
                      <a:gd name="connsiteY3" fmla="*/ 2673860 h 2673859"/>
                      <a:gd name="connsiteX4" fmla="*/ 0 w 2673859"/>
                      <a:gd name="connsiteY4" fmla="*/ 1336930 h 2673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3859" h="2673859" fill="none" extrusionOk="0">
                        <a:moveTo>
                          <a:pt x="0" y="1336930"/>
                        </a:moveTo>
                        <a:cubicBezTo>
                          <a:pt x="107863" y="688705"/>
                          <a:pt x="545338" y="-66748"/>
                          <a:pt x="1336930" y="0"/>
                        </a:cubicBezTo>
                        <a:cubicBezTo>
                          <a:pt x="2037868" y="2350"/>
                          <a:pt x="2636400" y="749944"/>
                          <a:pt x="2673860" y="1336930"/>
                        </a:cubicBezTo>
                        <a:cubicBezTo>
                          <a:pt x="2674052" y="2018220"/>
                          <a:pt x="1962539" y="2712448"/>
                          <a:pt x="1336930" y="2673860"/>
                        </a:cubicBezTo>
                        <a:cubicBezTo>
                          <a:pt x="550059" y="2611099"/>
                          <a:pt x="23271" y="2062244"/>
                          <a:pt x="0" y="1336930"/>
                        </a:cubicBezTo>
                        <a:close/>
                      </a:path>
                      <a:path w="2673859" h="2673859" stroke="0" extrusionOk="0">
                        <a:moveTo>
                          <a:pt x="0" y="1336930"/>
                        </a:moveTo>
                        <a:cubicBezTo>
                          <a:pt x="-64196" y="480186"/>
                          <a:pt x="671190" y="-32388"/>
                          <a:pt x="1336930" y="0"/>
                        </a:cubicBezTo>
                        <a:cubicBezTo>
                          <a:pt x="2118661" y="91930"/>
                          <a:pt x="2643476" y="612730"/>
                          <a:pt x="2673860" y="1336930"/>
                        </a:cubicBezTo>
                        <a:cubicBezTo>
                          <a:pt x="2596668" y="2008311"/>
                          <a:pt x="2092492" y="2667469"/>
                          <a:pt x="1336930" y="2673860"/>
                        </a:cubicBezTo>
                        <a:cubicBezTo>
                          <a:pt x="473573" y="2543587"/>
                          <a:pt x="103205" y="2153500"/>
                          <a:pt x="0" y="1336930"/>
                        </a:cubicBezTo>
                        <a:close/>
                      </a:path>
                    </a:pathLst>
                  </a:custGeom>
                  <ask:type>
                    <ask:lineSketchNon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6AA36E32-F73A-2C41-A29A-EBC44017DED1}"/>
              </a:ext>
            </a:extLst>
          </p:cNvPr>
          <p:cNvSpPr txBox="1">
            <a:spLocks/>
          </p:cNvSpPr>
          <p:nvPr/>
        </p:nvSpPr>
        <p:spPr>
          <a:xfrm>
            <a:off x="3863160" y="5565519"/>
            <a:ext cx="52578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solidFill>
                <a:schemeClr val="bg1"/>
              </a:solidFill>
            </a:endParaRPr>
          </a:p>
        </p:txBody>
      </p:sp>
      <p:sp>
        <p:nvSpPr>
          <p:cNvPr id="29" name="Subtitle 2">
            <a:extLst>
              <a:ext uri="{FF2B5EF4-FFF2-40B4-BE49-F238E27FC236}">
                <a16:creationId xmlns:a16="http://schemas.microsoft.com/office/drawing/2014/main" id="{7F8E17F1-3D1F-A549-A5CA-C11447ADABE3}"/>
              </a:ext>
            </a:extLst>
          </p:cNvPr>
          <p:cNvSpPr txBox="1">
            <a:spLocks/>
          </p:cNvSpPr>
          <p:nvPr/>
        </p:nvSpPr>
        <p:spPr>
          <a:xfrm>
            <a:off x="5333076" y="4557090"/>
            <a:ext cx="5786437" cy="14652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a:solidFill>
                  <a:schemeClr val="tx2"/>
                </a:solidFill>
                <a:latin typeface="Gill Sans Nova" panose="020B0602020104020203" pitchFamily="34" charset="0"/>
              </a:rPr>
              <a:t>February 24, 2021</a:t>
            </a:r>
            <a:endParaRPr lang="en-US" sz="3200" dirty="0">
              <a:solidFill>
                <a:schemeClr val="tx2"/>
              </a:solidFill>
              <a:latin typeface="Gill Sans Nova" panose="020B0602020104020203" pitchFamily="34" charset="0"/>
            </a:endParaRPr>
          </a:p>
        </p:txBody>
      </p:sp>
      <p:sp>
        <p:nvSpPr>
          <p:cNvPr id="30" name="Title 1">
            <a:extLst>
              <a:ext uri="{FF2B5EF4-FFF2-40B4-BE49-F238E27FC236}">
                <a16:creationId xmlns:a16="http://schemas.microsoft.com/office/drawing/2014/main" id="{5FBE01E3-9330-9C4D-8319-F542A1657219}"/>
              </a:ext>
            </a:extLst>
          </p:cNvPr>
          <p:cNvSpPr txBox="1">
            <a:spLocks/>
          </p:cNvSpPr>
          <p:nvPr/>
        </p:nvSpPr>
        <p:spPr>
          <a:xfrm>
            <a:off x="5185970" y="1313679"/>
            <a:ext cx="6475249" cy="30449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dirty="0">
                <a:solidFill>
                  <a:schemeClr val="tx2"/>
                </a:solidFill>
                <a:latin typeface="Gill Sans Nova" panose="020B0602020104020203" pitchFamily="34" charset="0"/>
              </a:rPr>
              <a:t>ADVANCING CONSERVATION </a:t>
            </a:r>
            <a:br>
              <a:rPr lang="en-US" sz="4800" dirty="0">
                <a:solidFill>
                  <a:schemeClr val="tx2"/>
                </a:solidFill>
                <a:latin typeface="Gill Sans Nova" panose="020B0602020104020203" pitchFamily="34" charset="0"/>
              </a:rPr>
            </a:br>
            <a:r>
              <a:rPr lang="en-US" sz="4800" dirty="0">
                <a:solidFill>
                  <a:schemeClr val="tx2"/>
                </a:solidFill>
                <a:latin typeface="Gill Sans Nova" panose="020B0602020104020203" pitchFamily="34" charset="0"/>
              </a:rPr>
              <a:t>THROUGH</a:t>
            </a:r>
            <a:r>
              <a:rPr lang="en-US" sz="4800" dirty="0">
                <a:solidFill>
                  <a:schemeClr val="tx2"/>
                </a:solidFill>
              </a:rPr>
              <a:t> </a:t>
            </a:r>
            <a:br>
              <a:rPr lang="en-US" sz="4800" dirty="0">
                <a:solidFill>
                  <a:schemeClr val="tx2"/>
                </a:solidFill>
              </a:rPr>
            </a:br>
            <a:r>
              <a:rPr lang="en-US" sz="4800" b="1" dirty="0">
                <a:solidFill>
                  <a:schemeClr val="tx2"/>
                </a:solidFill>
                <a:latin typeface="Gill Sans" panose="020B0502020104020203" pitchFamily="34" charset="-79"/>
                <a:cs typeface="Gill Sans" panose="020B0502020104020203" pitchFamily="34" charset="-79"/>
              </a:rPr>
              <a:t>EMPATHY FOR WILDLIFE</a:t>
            </a:r>
          </a:p>
        </p:txBody>
      </p:sp>
    </p:spTree>
    <p:extLst>
      <p:ext uri="{BB962C8B-B14F-4D97-AF65-F5344CB8AC3E}">
        <p14:creationId xmlns:p14="http://schemas.microsoft.com/office/powerpoint/2010/main" val="951447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outdoor, mammal, branch&#10;&#10;Description automatically generated">
            <a:extLst>
              <a:ext uri="{FF2B5EF4-FFF2-40B4-BE49-F238E27FC236}">
                <a16:creationId xmlns:a16="http://schemas.microsoft.com/office/drawing/2014/main" id="{BF5D90BA-3DD0-2040-9CFA-8CF045ECEC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6057" y="0"/>
            <a:ext cx="8045943" cy="7158039"/>
          </a:xfrm>
          <a:prstGeom prst="rect">
            <a:avLst/>
          </a:prstGeom>
        </p:spPr>
      </p:pic>
      <p:sp>
        <p:nvSpPr>
          <p:cNvPr id="3" name="Rectangle 2">
            <a:extLst>
              <a:ext uri="{FF2B5EF4-FFF2-40B4-BE49-F238E27FC236}">
                <a16:creationId xmlns:a16="http://schemas.microsoft.com/office/drawing/2014/main" id="{B589A109-64C3-D542-B71E-EDC54C0FEEF2}"/>
              </a:ext>
            </a:extLst>
          </p:cNvPr>
          <p:cNvSpPr/>
          <p:nvPr/>
        </p:nvSpPr>
        <p:spPr>
          <a:xfrm>
            <a:off x="0" y="0"/>
            <a:ext cx="12192000" cy="7158039"/>
          </a:xfrm>
          <a:prstGeom prst="rect">
            <a:avLst/>
          </a:prstGeom>
          <a:gradFill>
            <a:gsLst>
              <a:gs pos="41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a:xfrm>
            <a:off x="304800" y="365125"/>
            <a:ext cx="5257800" cy="1325563"/>
          </a:xfrm>
        </p:spPr>
        <p:txBody>
          <a:bodyPr/>
          <a:lstStyle/>
          <a:p>
            <a:r>
              <a:rPr lang="en-US" dirty="0">
                <a:solidFill>
                  <a:schemeClr val="tx2"/>
                </a:solidFill>
              </a:rPr>
              <a:t>Communications Working Group</a:t>
            </a:r>
          </a:p>
        </p:txBody>
      </p:sp>
      <p:sp>
        <p:nvSpPr>
          <p:cNvPr id="35" name="TextBox 34">
            <a:extLst>
              <a:ext uri="{FF2B5EF4-FFF2-40B4-BE49-F238E27FC236}">
                <a16:creationId xmlns:a16="http://schemas.microsoft.com/office/drawing/2014/main" id="{72D04A5E-1ECF-4B44-8FC1-2E1E6192D7E7}"/>
              </a:ext>
            </a:extLst>
          </p:cNvPr>
          <p:cNvSpPr txBox="1"/>
          <p:nvPr/>
        </p:nvSpPr>
        <p:spPr>
          <a:xfrm>
            <a:off x="304800" y="2044005"/>
            <a:ext cx="3352800" cy="1384995"/>
          </a:xfrm>
          <a:prstGeom prst="rect">
            <a:avLst/>
          </a:prstGeom>
          <a:noFill/>
        </p:spPr>
        <p:txBody>
          <a:bodyPr wrap="square" rtlCol="0">
            <a:spAutoFit/>
          </a:bodyPr>
          <a:lstStyle/>
          <a:p>
            <a:pPr marL="457200" indent="-457200">
              <a:buFont typeface="Courier New" panose="02070309020205020404" pitchFamily="49" charset="0"/>
              <a:buChar char="o"/>
            </a:pPr>
            <a:r>
              <a:rPr lang="en-US" sz="2800" strike="sngStrike" dirty="0">
                <a:solidFill>
                  <a:schemeClr val="tx2"/>
                </a:solidFill>
              </a:rPr>
              <a:t>Logo</a:t>
            </a:r>
          </a:p>
          <a:p>
            <a:pPr marL="457200" indent="-457200">
              <a:buFont typeface="Courier New" panose="02070309020205020404" pitchFamily="49" charset="0"/>
              <a:buChar char="o"/>
            </a:pPr>
            <a:r>
              <a:rPr lang="en-US" sz="2800" dirty="0">
                <a:solidFill>
                  <a:schemeClr val="tx2"/>
                </a:solidFill>
              </a:rPr>
              <a:t>Committee Goals </a:t>
            </a:r>
          </a:p>
          <a:p>
            <a:pPr marL="457200" indent="-457200">
              <a:buFont typeface="Courier New" panose="02070309020205020404" pitchFamily="49" charset="0"/>
              <a:buChar char="o"/>
            </a:pPr>
            <a:r>
              <a:rPr lang="en-US" sz="2800" dirty="0">
                <a:solidFill>
                  <a:schemeClr val="tx2"/>
                </a:solidFill>
              </a:rPr>
              <a:t>Website</a:t>
            </a:r>
          </a:p>
        </p:txBody>
      </p:sp>
      <p:pic>
        <p:nvPicPr>
          <p:cNvPr id="13" name="Content Placeholder 12" descr="Logo, icon, company name&#10;&#10;Description automatically generated">
            <a:extLst>
              <a:ext uri="{FF2B5EF4-FFF2-40B4-BE49-F238E27FC236}">
                <a16:creationId xmlns:a16="http://schemas.microsoft.com/office/drawing/2014/main" id="{ABDA4106-8F21-7648-A727-0B0EF9CD4E78}"/>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820397" y="152559"/>
            <a:ext cx="1066803" cy="1066803"/>
          </a:xfrm>
          <a:prstGeom prst="ellipse">
            <a:avLst/>
          </a:prstGeom>
        </p:spPr>
      </p:pic>
    </p:spTree>
    <p:extLst>
      <p:ext uri="{BB962C8B-B14F-4D97-AF65-F5344CB8AC3E}">
        <p14:creationId xmlns:p14="http://schemas.microsoft.com/office/powerpoint/2010/main" val="247541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0DE978-CF6C-B448-BB74-0BEFAA3E99C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5640709" y="301072"/>
            <a:ext cx="6836819" cy="6265762"/>
          </a:xfrm>
          <a:prstGeom prst="rect">
            <a:avLst/>
          </a:prstGeom>
        </p:spPr>
      </p:pic>
      <p:sp>
        <p:nvSpPr>
          <p:cNvPr id="3" name="Rectangle 2">
            <a:extLst>
              <a:ext uri="{FF2B5EF4-FFF2-40B4-BE49-F238E27FC236}">
                <a16:creationId xmlns:a16="http://schemas.microsoft.com/office/drawing/2014/main" id="{FF60C037-39FF-064C-B04B-9416C68E3CEF}"/>
              </a:ext>
            </a:extLst>
          </p:cNvPr>
          <p:cNvSpPr/>
          <p:nvPr/>
        </p:nvSpPr>
        <p:spPr>
          <a:xfrm>
            <a:off x="0" y="0"/>
            <a:ext cx="12192000" cy="6924329"/>
          </a:xfrm>
          <a:prstGeom prst="rect">
            <a:avLst/>
          </a:prstGeom>
          <a:gradFill>
            <a:gsLst>
              <a:gs pos="50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a:xfrm>
            <a:off x="838200" y="2766218"/>
            <a:ext cx="10515600" cy="1325563"/>
          </a:xfrm>
        </p:spPr>
        <p:txBody>
          <a:bodyPr/>
          <a:lstStyle/>
          <a:p>
            <a:r>
              <a:rPr lang="en-US" dirty="0">
                <a:solidFill>
                  <a:schemeClr val="tx2"/>
                </a:solidFill>
              </a:rPr>
              <a:t>Highlight Reel</a:t>
            </a:r>
          </a:p>
        </p:txBody>
      </p:sp>
    </p:spTree>
    <p:extLst>
      <p:ext uri="{BB962C8B-B14F-4D97-AF65-F5344CB8AC3E}">
        <p14:creationId xmlns:p14="http://schemas.microsoft.com/office/powerpoint/2010/main" val="2575886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5D90BA-3DD0-2040-9CFA-8CF045ECEC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0560" y="0"/>
            <a:ext cx="8671439" cy="6858000"/>
          </a:xfrm>
          <a:prstGeom prst="rect">
            <a:avLst/>
          </a:prstGeom>
        </p:spPr>
      </p:pic>
      <p:sp>
        <p:nvSpPr>
          <p:cNvPr id="3" name="Rectangle 2">
            <a:extLst>
              <a:ext uri="{FF2B5EF4-FFF2-40B4-BE49-F238E27FC236}">
                <a16:creationId xmlns:a16="http://schemas.microsoft.com/office/drawing/2014/main" id="{B589A109-64C3-D542-B71E-EDC54C0FEEF2}"/>
              </a:ext>
            </a:extLst>
          </p:cNvPr>
          <p:cNvSpPr/>
          <p:nvPr/>
        </p:nvSpPr>
        <p:spPr>
          <a:xfrm>
            <a:off x="0" y="0"/>
            <a:ext cx="10264877" cy="6858000"/>
          </a:xfrm>
          <a:prstGeom prst="rect">
            <a:avLst/>
          </a:prstGeom>
          <a:gradFill>
            <a:gsLst>
              <a:gs pos="41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5" name="TextBox 34">
            <a:extLst>
              <a:ext uri="{FF2B5EF4-FFF2-40B4-BE49-F238E27FC236}">
                <a16:creationId xmlns:a16="http://schemas.microsoft.com/office/drawing/2014/main" id="{72D04A5E-1ECF-4B44-8FC1-2E1E6192D7E7}"/>
              </a:ext>
            </a:extLst>
          </p:cNvPr>
          <p:cNvSpPr txBox="1"/>
          <p:nvPr/>
        </p:nvSpPr>
        <p:spPr>
          <a:xfrm>
            <a:off x="3520560" y="612844"/>
            <a:ext cx="4168877" cy="5016758"/>
          </a:xfrm>
          <a:prstGeom prst="rect">
            <a:avLst/>
          </a:prstGeom>
          <a:noFill/>
        </p:spPr>
        <p:txBody>
          <a:bodyPr wrap="square" rtlCol="0">
            <a:spAutoFit/>
          </a:bodyPr>
          <a:lstStyle/>
          <a:p>
            <a:pPr algn="ctr"/>
            <a:r>
              <a:rPr lang="en-US" sz="4000" dirty="0">
                <a:solidFill>
                  <a:schemeClr val="tx2"/>
                </a:solidFill>
                <a:latin typeface="Gill Sans Nova Light" panose="020B0302020104020203" pitchFamily="34" charset="0"/>
              </a:rPr>
              <a:t>At your institution, if there were no barriers, ideally</a:t>
            </a:r>
            <a:endParaRPr lang="en-US" sz="4000" i="1" dirty="0">
              <a:solidFill>
                <a:schemeClr val="tx2"/>
              </a:solidFill>
              <a:latin typeface="Gill Sans Nova Light" panose="020B0302020104020203" pitchFamily="34" charset="0"/>
            </a:endParaRPr>
          </a:p>
          <a:p>
            <a:pPr algn="ctr"/>
            <a:endParaRPr lang="en-US" sz="4000" i="1" dirty="0">
              <a:solidFill>
                <a:schemeClr val="tx2"/>
              </a:solidFill>
              <a:latin typeface="Gill Sans Nova Light" panose="020B0302020104020203" pitchFamily="34" charset="0"/>
            </a:endParaRPr>
          </a:p>
          <a:p>
            <a:pPr algn="ctr"/>
            <a:r>
              <a:rPr lang="en-US" sz="4000" dirty="0">
                <a:solidFill>
                  <a:schemeClr val="tx2"/>
                </a:solidFill>
              </a:rPr>
              <a:t>HOW WOULD YOU SEE EMPATHY BEING INTEGRATED?</a:t>
            </a:r>
          </a:p>
        </p:txBody>
      </p:sp>
      <p:pic>
        <p:nvPicPr>
          <p:cNvPr id="13" name="Content Placeholder 12" descr="Logo, icon, company name&#10;&#10;Description automatically generated">
            <a:extLst>
              <a:ext uri="{FF2B5EF4-FFF2-40B4-BE49-F238E27FC236}">
                <a16:creationId xmlns:a16="http://schemas.microsoft.com/office/drawing/2014/main" id="{ABDA4106-8F21-7648-A727-0B0EF9CD4E78}"/>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820397" y="152559"/>
            <a:ext cx="1066803" cy="1066803"/>
          </a:xfrm>
          <a:prstGeom prst="ellipse">
            <a:avLst/>
          </a:prstGeom>
        </p:spPr>
      </p:pic>
      <p:sp>
        <p:nvSpPr>
          <p:cNvPr id="9" name="Google Shape;155;p33">
            <a:extLst>
              <a:ext uri="{FF2B5EF4-FFF2-40B4-BE49-F238E27FC236}">
                <a16:creationId xmlns:a16="http://schemas.microsoft.com/office/drawing/2014/main" id="{0AFCD445-F850-2F42-A09A-B68653C7277E}"/>
              </a:ext>
            </a:extLst>
          </p:cNvPr>
          <p:cNvSpPr txBox="1"/>
          <p:nvPr/>
        </p:nvSpPr>
        <p:spPr>
          <a:xfrm flipH="1">
            <a:off x="194794" y="152559"/>
            <a:ext cx="2120701" cy="4242460"/>
          </a:xfrm>
          <a:prstGeom prst="rect">
            <a:avLst/>
          </a:prstGeom>
          <a:solidFill>
            <a:schemeClr val="bg1">
              <a:lumMod val="75000"/>
              <a:lumOff val="25000"/>
            </a:schemeClr>
          </a:solidFill>
          <a:ln w="9525" cap="flat" cmpd="sng">
            <a:solidFill>
              <a:srgbClr val="4D4D4D"/>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Padlet</a:t>
            </a:r>
            <a:r>
              <a:rPr lang="en" dirty="0"/>
              <a:t>:</a:t>
            </a:r>
            <a:endParaRPr dirty="0"/>
          </a:p>
          <a:p>
            <a:pPr marL="152400" lvl="0" algn="l" rtl="0">
              <a:spcBef>
                <a:spcPts val="0"/>
              </a:spcBef>
              <a:spcAft>
                <a:spcPts val="0"/>
              </a:spcAft>
              <a:buSzPts val="1200"/>
            </a:pPr>
            <a:r>
              <a:rPr lang="en" sz="1200" dirty="0"/>
              <a:t>Go to </a:t>
            </a:r>
            <a:r>
              <a:rPr lang="en" sz="1200" b="1" dirty="0">
                <a:solidFill>
                  <a:schemeClr val="accent1"/>
                </a:solidFill>
              </a:rPr>
              <a:t>Padlet </a:t>
            </a:r>
            <a:r>
              <a:rPr lang="en" sz="1200" dirty="0"/>
              <a:t>(link in chat or QR Code)</a:t>
            </a:r>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i="1" dirty="0"/>
          </a:p>
          <a:p>
            <a:pPr lvl="0"/>
            <a:r>
              <a:rPr lang="en-US" sz="1600" i="1" dirty="0"/>
              <a:t>How to use Padlet</a:t>
            </a:r>
            <a:r>
              <a:rPr lang="en-US" sz="1600" dirty="0"/>
              <a:t>:</a:t>
            </a:r>
          </a:p>
          <a:p>
            <a:pPr marL="152400" lvl="0" algn="l" rtl="0">
              <a:spcBef>
                <a:spcPts val="0"/>
              </a:spcBef>
              <a:spcAft>
                <a:spcPts val="0"/>
              </a:spcAft>
              <a:buSzPts val="1200"/>
            </a:pPr>
            <a:r>
              <a:rPr lang="en" sz="1200" dirty="0"/>
              <a:t>F</a:t>
            </a:r>
            <a:r>
              <a:rPr lang="en-US" sz="1200" dirty="0" err="1"/>
              <a:t>i</a:t>
            </a:r>
            <a:r>
              <a:rPr lang="en" sz="1200" dirty="0" err="1"/>
              <a:t>nd</a:t>
            </a:r>
            <a:r>
              <a:rPr lang="en" sz="1200" dirty="0"/>
              <a:t> the Column for your Breakout Group Number</a:t>
            </a:r>
          </a:p>
          <a:p>
            <a:pPr marL="323850" lvl="0" indent="-171450" algn="l" rtl="0">
              <a:spcBef>
                <a:spcPts val="0"/>
              </a:spcBef>
              <a:spcAft>
                <a:spcPts val="0"/>
              </a:spcAft>
              <a:buSzPts val="1200"/>
              <a:buFontTx/>
              <a:buChar char="-"/>
            </a:pPr>
            <a:endParaRPr lang="en-US" sz="1200" dirty="0"/>
          </a:p>
          <a:p>
            <a:pPr marL="323850" lvl="0" indent="-171450" algn="l" rtl="0">
              <a:spcBef>
                <a:spcPts val="0"/>
              </a:spcBef>
              <a:spcAft>
                <a:spcPts val="0"/>
              </a:spcAft>
              <a:buSzPts val="1200"/>
              <a:buFontTx/>
              <a:buChar char="-"/>
            </a:pPr>
            <a:endParaRPr lang="en-US" sz="1200" dirty="0"/>
          </a:p>
          <a:p>
            <a:pPr marL="152400" lvl="0" algn="l" rtl="0">
              <a:spcBef>
                <a:spcPts val="0"/>
              </a:spcBef>
              <a:spcAft>
                <a:spcPts val="0"/>
              </a:spcAft>
              <a:buSzPts val="1200"/>
            </a:pPr>
            <a:r>
              <a:rPr lang="en-US" sz="1200" dirty="0"/>
              <a:t>+ to add a card</a:t>
            </a:r>
          </a:p>
          <a:p>
            <a:pPr marL="323850" lvl="0" indent="-171450" algn="l" rtl="0">
              <a:spcBef>
                <a:spcPts val="0"/>
              </a:spcBef>
              <a:spcAft>
                <a:spcPts val="0"/>
              </a:spcAft>
              <a:buSzPts val="1200"/>
              <a:buFontTx/>
              <a:buChar char="-"/>
            </a:pPr>
            <a:endParaRPr lang="en-US" sz="1200" dirty="0"/>
          </a:p>
          <a:p>
            <a:pPr marL="152400" lvl="0" algn="l" rtl="0">
              <a:spcBef>
                <a:spcPts val="0"/>
              </a:spcBef>
              <a:spcAft>
                <a:spcPts val="0"/>
              </a:spcAft>
              <a:buSzPts val="1200"/>
            </a:pPr>
            <a:r>
              <a:rPr lang="en-US" sz="1200" dirty="0"/>
              <a:t>Give your card a title and/ or text</a:t>
            </a:r>
            <a:endParaRPr sz="1200" dirty="0"/>
          </a:p>
        </p:txBody>
      </p:sp>
      <p:pic>
        <p:nvPicPr>
          <p:cNvPr id="10" name="Picture 9">
            <a:extLst>
              <a:ext uri="{FF2B5EF4-FFF2-40B4-BE49-F238E27FC236}">
                <a16:creationId xmlns:a16="http://schemas.microsoft.com/office/drawing/2014/main" id="{BD93F359-BF7A-684C-BE35-FCCA78AD7F5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50438" y="967974"/>
            <a:ext cx="1143000" cy="1143000"/>
          </a:xfrm>
          <a:prstGeom prst="rect">
            <a:avLst/>
          </a:prstGeom>
        </p:spPr>
      </p:pic>
    </p:spTree>
    <p:extLst>
      <p:ext uri="{BB962C8B-B14F-4D97-AF65-F5344CB8AC3E}">
        <p14:creationId xmlns:p14="http://schemas.microsoft.com/office/powerpoint/2010/main" val="256857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5D90BA-3DD0-2040-9CFA-8CF045ECEC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0560" y="0"/>
            <a:ext cx="8671439" cy="6858000"/>
          </a:xfrm>
          <a:prstGeom prst="rect">
            <a:avLst/>
          </a:prstGeom>
        </p:spPr>
      </p:pic>
      <p:sp>
        <p:nvSpPr>
          <p:cNvPr id="3" name="Rectangle 2">
            <a:extLst>
              <a:ext uri="{FF2B5EF4-FFF2-40B4-BE49-F238E27FC236}">
                <a16:creationId xmlns:a16="http://schemas.microsoft.com/office/drawing/2014/main" id="{B589A109-64C3-D542-B71E-EDC54C0FEEF2}"/>
              </a:ext>
            </a:extLst>
          </p:cNvPr>
          <p:cNvSpPr/>
          <p:nvPr/>
        </p:nvSpPr>
        <p:spPr>
          <a:xfrm>
            <a:off x="0" y="0"/>
            <a:ext cx="10264877" cy="6858000"/>
          </a:xfrm>
          <a:prstGeom prst="rect">
            <a:avLst/>
          </a:prstGeom>
          <a:gradFill>
            <a:gsLst>
              <a:gs pos="41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13" name="Content Placeholder 12" descr="Logo, icon, company name&#10;&#10;Description automatically generated">
            <a:extLst>
              <a:ext uri="{FF2B5EF4-FFF2-40B4-BE49-F238E27FC236}">
                <a16:creationId xmlns:a16="http://schemas.microsoft.com/office/drawing/2014/main" id="{ABDA4106-8F21-7648-A727-0B0EF9CD4E78}"/>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820397" y="152559"/>
            <a:ext cx="1066803" cy="1066803"/>
          </a:xfrm>
          <a:prstGeom prst="ellipse">
            <a:avLst/>
          </a:prstGeom>
        </p:spPr>
      </p:pic>
      <p:sp>
        <p:nvSpPr>
          <p:cNvPr id="2" name="TextBox 1">
            <a:extLst>
              <a:ext uri="{FF2B5EF4-FFF2-40B4-BE49-F238E27FC236}">
                <a16:creationId xmlns:a16="http://schemas.microsoft.com/office/drawing/2014/main" id="{C71F3C6A-72AA-1D46-BA42-DBD42D0CB38D}"/>
              </a:ext>
            </a:extLst>
          </p:cNvPr>
          <p:cNvSpPr txBox="1"/>
          <p:nvPr/>
        </p:nvSpPr>
        <p:spPr>
          <a:xfrm>
            <a:off x="1622321" y="2182761"/>
            <a:ext cx="678425" cy="1015663"/>
          </a:xfrm>
          <a:prstGeom prst="rect">
            <a:avLst/>
          </a:prstGeom>
          <a:noFill/>
        </p:spPr>
        <p:txBody>
          <a:bodyPr wrap="square" rtlCol="0">
            <a:spAutoFit/>
          </a:bodyPr>
          <a:lstStyle/>
          <a:p>
            <a:r>
              <a:rPr lang="en-US" sz="6000" dirty="0"/>
              <a:t>B</a:t>
            </a:r>
          </a:p>
        </p:txBody>
      </p:sp>
      <p:sp>
        <p:nvSpPr>
          <p:cNvPr id="4" name="Rectangle 3">
            <a:extLst>
              <a:ext uri="{FF2B5EF4-FFF2-40B4-BE49-F238E27FC236}">
                <a16:creationId xmlns:a16="http://schemas.microsoft.com/office/drawing/2014/main" id="{1C61BCEA-B471-074F-8390-964BA8C42878}"/>
              </a:ext>
            </a:extLst>
          </p:cNvPr>
          <p:cNvSpPr/>
          <p:nvPr/>
        </p:nvSpPr>
        <p:spPr>
          <a:xfrm>
            <a:off x="2050640" y="2180785"/>
            <a:ext cx="1587294" cy="1015663"/>
          </a:xfrm>
          <a:prstGeom prst="rect">
            <a:avLst/>
          </a:prstGeom>
        </p:spPr>
        <p:txBody>
          <a:bodyPr wrap="none">
            <a:spAutoFit/>
          </a:bodyPr>
          <a:lstStyle/>
          <a:p>
            <a:r>
              <a:rPr lang="en-US" sz="6000" dirty="0"/>
              <a:t>EAK</a:t>
            </a:r>
          </a:p>
        </p:txBody>
      </p:sp>
      <p:sp>
        <p:nvSpPr>
          <p:cNvPr id="11" name="Rectangle 10">
            <a:extLst>
              <a:ext uri="{FF2B5EF4-FFF2-40B4-BE49-F238E27FC236}">
                <a16:creationId xmlns:a16="http://schemas.microsoft.com/office/drawing/2014/main" id="{0B8BF71F-85B0-0944-BCD2-93D3AC532D95}"/>
              </a:ext>
            </a:extLst>
          </p:cNvPr>
          <p:cNvSpPr/>
          <p:nvPr/>
        </p:nvSpPr>
        <p:spPr>
          <a:xfrm>
            <a:off x="1563024" y="-863104"/>
            <a:ext cx="649537" cy="1015663"/>
          </a:xfrm>
          <a:prstGeom prst="rect">
            <a:avLst/>
          </a:prstGeom>
        </p:spPr>
        <p:txBody>
          <a:bodyPr wrap="none">
            <a:spAutoFit/>
          </a:bodyPr>
          <a:lstStyle/>
          <a:p>
            <a:r>
              <a:rPr lang="en-US" sz="6000" dirty="0"/>
              <a:t>R</a:t>
            </a:r>
          </a:p>
        </p:txBody>
      </p:sp>
      <p:cxnSp>
        <p:nvCxnSpPr>
          <p:cNvPr id="7" name="Straight Arrow Connector 6">
            <a:extLst>
              <a:ext uri="{FF2B5EF4-FFF2-40B4-BE49-F238E27FC236}">
                <a16:creationId xmlns:a16="http://schemas.microsoft.com/office/drawing/2014/main" id="{535F636A-A7E8-1347-A0CE-D1CD6270AA93}"/>
              </a:ext>
            </a:extLst>
          </p:cNvPr>
          <p:cNvCxnSpPr>
            <a:cxnSpLocks/>
            <a:stCxn id="4" idx="3"/>
          </p:cNvCxnSpPr>
          <p:nvPr/>
        </p:nvCxnSpPr>
        <p:spPr>
          <a:xfrm flipV="1">
            <a:off x="3637934" y="2164061"/>
            <a:ext cx="4370439" cy="524556"/>
          </a:xfrm>
          <a:prstGeom prst="straightConnector1">
            <a:avLst/>
          </a:prstGeom>
          <a:ln w="57150">
            <a:solidFill>
              <a:schemeClr val="tx2"/>
            </a:solidFill>
            <a:prstDash val="dashDot"/>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99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type="lt">
                                    <p:tmPct val="0"/>
                                  </p:iterate>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2000"/>
                                        <p:tgtEl>
                                          <p:spTgt spid="7"/>
                                        </p:tgtEl>
                                      </p:cBhvr>
                                    </p:animEffect>
                                    <p:set>
                                      <p:cBhvr>
                                        <p:cTn id="21" dur="1" fill="hold">
                                          <p:stCondLst>
                                            <p:cond delay="1999"/>
                                          </p:stCondLst>
                                        </p:cTn>
                                        <p:tgtEl>
                                          <p:spTgt spid="7"/>
                                        </p:tgtEl>
                                        <p:attrNameLst>
                                          <p:attrName>style.visibility</p:attrName>
                                        </p:attrNameLst>
                                      </p:cBhvr>
                                      <p:to>
                                        <p:strVal val="hidden"/>
                                      </p:to>
                                    </p:set>
                                  </p:childTnLst>
                                </p:cTn>
                              </p:par>
                              <p:par>
                                <p:cTn id="22" presetID="0" presetClass="path" presetSubtype="0" accel="50000" decel="50000" fill="hold" grpId="0" nodeType="withEffect">
                                  <p:stCondLst>
                                    <p:cond delay="0"/>
                                  </p:stCondLst>
                                  <p:iterate type="lt">
                                    <p:tmPct val="10000"/>
                                  </p:iterate>
                                  <p:childTnLst>
                                    <p:animMotion origin="layout" path="M -3.33333E-6 3.7037E-7 L 0.03047 -0.00046 " pathEditMode="relative" rAng="0" ptsTypes="AA">
                                      <p:cBhvr>
                                        <p:cTn id="23" dur="2000" fill="hold"/>
                                        <p:tgtEl>
                                          <p:spTgt spid="4"/>
                                        </p:tgtEl>
                                        <p:attrNameLst>
                                          <p:attrName>ppt_x</p:attrName>
                                          <p:attrName>ppt_y</p:attrName>
                                        </p:attrNameLst>
                                      </p:cBhvr>
                                      <p:rCtr x="1523" y="-23"/>
                                    </p:animMotion>
                                  </p:childTnLst>
                                </p:cTn>
                              </p:par>
                              <p:par>
                                <p:cTn id="24" presetID="0" presetClass="path" presetSubtype="0" accel="50000" decel="50000" fill="hold" grpId="0" nodeType="withEffect">
                                  <p:stCondLst>
                                    <p:cond delay="0"/>
                                  </p:stCondLst>
                                  <p:childTnLst>
                                    <p:animMotion origin="layout" path="M 0.00768 0.00046 L 0.03554 0.44375 " pathEditMode="relative" rAng="0" ptsTypes="AA">
                                      <p:cBhvr>
                                        <p:cTn id="25" dur="2000" fill="hold"/>
                                        <p:tgtEl>
                                          <p:spTgt spid="11"/>
                                        </p:tgtEl>
                                        <p:attrNameLst>
                                          <p:attrName>ppt_x</p:attrName>
                                          <p:attrName>ppt_y</p:attrName>
                                        </p:attrNameLst>
                                      </p:cBhvr>
                                      <p:rCtr x="1393" y="2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4" grpId="1"/>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outdoor, water, child&#10;&#10;Description automatically generated">
            <a:extLst>
              <a:ext uri="{FF2B5EF4-FFF2-40B4-BE49-F238E27FC236}">
                <a16:creationId xmlns:a16="http://schemas.microsoft.com/office/drawing/2014/main" id="{CF7D5FDE-FB01-C547-A0DC-F7AA1B5708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2"/>
          <a:stretch/>
        </p:blipFill>
        <p:spPr>
          <a:xfrm>
            <a:off x="0" y="0"/>
            <a:ext cx="8045946" cy="7158039"/>
          </a:xfrm>
          <a:prstGeom prst="rect">
            <a:avLst/>
          </a:prstGeom>
        </p:spPr>
      </p:pic>
      <p:sp>
        <p:nvSpPr>
          <p:cNvPr id="3" name="Rectangle 2">
            <a:extLst>
              <a:ext uri="{FF2B5EF4-FFF2-40B4-BE49-F238E27FC236}">
                <a16:creationId xmlns:a16="http://schemas.microsoft.com/office/drawing/2014/main" id="{B589A109-64C3-D542-B71E-EDC54C0FEEF2}"/>
              </a:ext>
            </a:extLst>
          </p:cNvPr>
          <p:cNvSpPr/>
          <p:nvPr/>
        </p:nvSpPr>
        <p:spPr>
          <a:xfrm rot="10800000">
            <a:off x="0" y="0"/>
            <a:ext cx="12192000" cy="7158039"/>
          </a:xfrm>
          <a:prstGeom prst="rect">
            <a:avLst/>
          </a:prstGeom>
          <a:gradFill>
            <a:gsLst>
              <a:gs pos="45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a:xfrm>
            <a:off x="6019800" y="233363"/>
            <a:ext cx="5257800" cy="1325563"/>
          </a:xfrm>
        </p:spPr>
        <p:txBody>
          <a:bodyPr/>
          <a:lstStyle/>
          <a:p>
            <a:r>
              <a:rPr lang="en-US" dirty="0"/>
              <a:t>Strategic Learning Working Group</a:t>
            </a:r>
          </a:p>
        </p:txBody>
      </p:sp>
      <p:pic>
        <p:nvPicPr>
          <p:cNvPr id="11" name="Content Placeholder 18" descr="A picture containing clipart&#10;&#10;Description automatically generated">
            <a:extLst>
              <a:ext uri="{FF2B5EF4-FFF2-40B4-BE49-F238E27FC236}">
                <a16:creationId xmlns:a16="http://schemas.microsoft.com/office/drawing/2014/main" id="{2DCB75F3-F90C-4E48-A6B5-B60010A6E6A9}"/>
              </a:ext>
            </a:extLst>
          </p:cNvPr>
          <p:cNvPicPr>
            <a:picLocks noGrp="1" noChangeAspect="1"/>
          </p:cNvPicPr>
          <p:nvPr>
            <p:ph idx="1"/>
          </p:nvPr>
        </p:nvPicPr>
        <p:blipFill>
          <a:blip r:embed="rId4"/>
          <a:stretch>
            <a:fillRect/>
          </a:stretch>
        </p:blipFill>
        <p:spPr>
          <a:xfrm>
            <a:off x="10820400" y="233362"/>
            <a:ext cx="1066800" cy="1066800"/>
          </a:xfrm>
          <a:prstGeom prst="ellipse">
            <a:avLst/>
          </a:prstGeom>
        </p:spPr>
      </p:pic>
      <p:sp>
        <p:nvSpPr>
          <p:cNvPr id="6" name="TextBox 5">
            <a:extLst>
              <a:ext uri="{FF2B5EF4-FFF2-40B4-BE49-F238E27FC236}">
                <a16:creationId xmlns:a16="http://schemas.microsoft.com/office/drawing/2014/main" id="{0C29CB24-DD1E-4148-855D-7420974D4357}"/>
              </a:ext>
            </a:extLst>
          </p:cNvPr>
          <p:cNvSpPr txBox="1"/>
          <p:nvPr/>
        </p:nvSpPr>
        <p:spPr>
          <a:xfrm>
            <a:off x="8442573" y="2280990"/>
            <a:ext cx="3352800" cy="1384995"/>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solidFill>
                  <a:schemeClr val="tx2"/>
                </a:solidFill>
              </a:rPr>
              <a:t>Strategic Learning Framework</a:t>
            </a:r>
          </a:p>
          <a:p>
            <a:pPr marL="457200" indent="-457200">
              <a:buFont typeface="Courier New" panose="02070309020205020404" pitchFamily="49" charset="0"/>
              <a:buChar char="o"/>
            </a:pPr>
            <a:r>
              <a:rPr lang="en-US" sz="2800" dirty="0">
                <a:solidFill>
                  <a:schemeClr val="tx2"/>
                </a:solidFill>
              </a:rPr>
              <a:t>Committee Goals</a:t>
            </a:r>
          </a:p>
        </p:txBody>
      </p:sp>
    </p:spTree>
    <p:extLst>
      <p:ext uri="{BB962C8B-B14F-4D97-AF65-F5344CB8AC3E}">
        <p14:creationId xmlns:p14="http://schemas.microsoft.com/office/powerpoint/2010/main" val="240868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38A93E-DCAC-FA4F-B000-F882F9D71175}"/>
              </a:ext>
            </a:extLst>
          </p:cNvPr>
          <p:cNvSpPr/>
          <p:nvPr/>
        </p:nvSpPr>
        <p:spPr>
          <a:xfrm>
            <a:off x="1589924" y="1097850"/>
            <a:ext cx="1287416" cy="1250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01811B0A-5EB6-0D46-9B9B-3B6A965DBD64}"/>
              </a:ext>
            </a:extLst>
          </p:cNvPr>
          <p:cNvSpPr/>
          <p:nvPr/>
        </p:nvSpPr>
        <p:spPr>
          <a:xfrm rot="10800000">
            <a:off x="952024" y="2752008"/>
            <a:ext cx="2601884" cy="243044"/>
          </a:xfrm>
          <a:prstGeom prst="trapezoid">
            <a:avLst>
              <a:gd name="adj" fmla="val 79423"/>
            </a:avLst>
          </a:prstGeom>
          <a:solidFill>
            <a:srgbClr val="1CA49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5F3E605-2929-CB43-BF1C-793259C1F947}"/>
              </a:ext>
            </a:extLst>
          </p:cNvPr>
          <p:cNvSpPr/>
          <p:nvPr/>
        </p:nvSpPr>
        <p:spPr>
          <a:xfrm>
            <a:off x="2495608" y="2329532"/>
            <a:ext cx="402330" cy="390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C5A7CA5-92E6-A941-B68A-F401BC881DA2}"/>
              </a:ext>
            </a:extLst>
          </p:cNvPr>
          <p:cNvSpPr/>
          <p:nvPr/>
        </p:nvSpPr>
        <p:spPr>
          <a:xfrm>
            <a:off x="1398865" y="2196448"/>
            <a:ext cx="374014" cy="363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BE0A94C-5CBE-0743-8515-3EF8679A3DFF}"/>
              </a:ext>
            </a:extLst>
          </p:cNvPr>
          <p:cNvSpPr/>
          <p:nvPr/>
        </p:nvSpPr>
        <p:spPr>
          <a:xfrm>
            <a:off x="1872753" y="2389757"/>
            <a:ext cx="291930" cy="283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84BC8A0-2611-A241-A429-C0F38594E482}"/>
              </a:ext>
            </a:extLst>
          </p:cNvPr>
          <p:cNvSpPr/>
          <p:nvPr/>
        </p:nvSpPr>
        <p:spPr>
          <a:xfrm>
            <a:off x="2836311" y="2046187"/>
            <a:ext cx="250246" cy="243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2EFD76A-AFBE-AA45-824C-D94857332C1D}"/>
              </a:ext>
            </a:extLst>
          </p:cNvPr>
          <p:cNvSpPr/>
          <p:nvPr/>
        </p:nvSpPr>
        <p:spPr>
          <a:xfrm>
            <a:off x="1962174" y="2971315"/>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FAEB81A-0DF8-664E-A708-EB247FA5BDD9}"/>
              </a:ext>
            </a:extLst>
          </p:cNvPr>
          <p:cNvSpPr/>
          <p:nvPr/>
        </p:nvSpPr>
        <p:spPr>
          <a:xfrm>
            <a:off x="2233632" y="2974587"/>
            <a:ext cx="110914" cy="107722"/>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6A6AA3-BD1F-D942-9DB7-664F6C92ED1B}"/>
              </a:ext>
            </a:extLst>
          </p:cNvPr>
          <p:cNvSpPr/>
          <p:nvPr/>
        </p:nvSpPr>
        <p:spPr>
          <a:xfrm>
            <a:off x="2495608" y="2993481"/>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F4367A63-BE9B-4F4E-97B9-DF389FE28F9A}"/>
              </a:ext>
            </a:extLst>
          </p:cNvPr>
          <p:cNvSpPr/>
          <p:nvPr/>
        </p:nvSpPr>
        <p:spPr>
          <a:xfrm>
            <a:off x="683909" y="3195093"/>
            <a:ext cx="3209620" cy="356559"/>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288A284-1C31-2C40-9ED2-6E9E4EC856A0}"/>
              </a:ext>
            </a:extLst>
          </p:cNvPr>
          <p:cNvSpPr/>
          <p:nvPr/>
        </p:nvSpPr>
        <p:spPr>
          <a:xfrm>
            <a:off x="1737777" y="3673743"/>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6291E92-33CA-4842-B400-3089DF87CE9C}"/>
              </a:ext>
            </a:extLst>
          </p:cNvPr>
          <p:cNvSpPr/>
          <p:nvPr/>
        </p:nvSpPr>
        <p:spPr>
          <a:xfrm>
            <a:off x="527204" y="3673743"/>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3FCC0F69-C4F4-194A-9695-79CB83F6E2D1}"/>
              </a:ext>
            </a:extLst>
          </p:cNvPr>
          <p:cNvSpPr/>
          <p:nvPr/>
        </p:nvSpPr>
        <p:spPr>
          <a:xfrm>
            <a:off x="2947131" y="3664436"/>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5BAF2FBA-F70C-B54E-B08F-88E7FC96D979}"/>
              </a:ext>
            </a:extLst>
          </p:cNvPr>
          <p:cNvSpPr/>
          <p:nvPr/>
        </p:nvSpPr>
        <p:spPr>
          <a:xfrm>
            <a:off x="662301" y="5211934"/>
            <a:ext cx="3209620" cy="356559"/>
          </a:xfrm>
          <a:prstGeom prst="roundRect">
            <a:avLst>
              <a:gd name="adj" fmla="val 50000"/>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7C77A60A-7BB3-5B43-8051-68EAED39FA5C}"/>
              </a:ext>
            </a:extLst>
          </p:cNvPr>
          <p:cNvSpPr/>
          <p:nvPr/>
        </p:nvSpPr>
        <p:spPr>
          <a:xfrm>
            <a:off x="4667236" y="3202667"/>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7204EB68-710C-9C4C-871F-5B4AF7FA8DC9}"/>
              </a:ext>
            </a:extLst>
          </p:cNvPr>
          <p:cNvSpPr/>
          <p:nvPr/>
        </p:nvSpPr>
        <p:spPr>
          <a:xfrm>
            <a:off x="5505750" y="3195093"/>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1D35CED7-0C3B-7641-8CC4-6DC9911E651A}"/>
              </a:ext>
            </a:extLst>
          </p:cNvPr>
          <p:cNvSpPr/>
          <p:nvPr/>
        </p:nvSpPr>
        <p:spPr>
          <a:xfrm>
            <a:off x="2922234" y="5940624"/>
            <a:ext cx="1440322" cy="356559"/>
          </a:xfrm>
          <a:prstGeom prst="roundRect">
            <a:avLst>
              <a:gd name="adj" fmla="val 50000"/>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urved Connector 22">
            <a:extLst>
              <a:ext uri="{FF2B5EF4-FFF2-40B4-BE49-F238E27FC236}">
                <a16:creationId xmlns:a16="http://schemas.microsoft.com/office/drawing/2014/main" id="{35FDD883-9264-0648-91E7-EB4929CCC194}"/>
              </a:ext>
            </a:extLst>
          </p:cNvPr>
          <p:cNvCxnSpPr>
            <a:cxnSpLocks/>
            <a:stCxn id="18" idx="2"/>
          </p:cNvCxnSpPr>
          <p:nvPr/>
        </p:nvCxnSpPr>
        <p:spPr>
          <a:xfrm rot="5400000" flipH="1" flipV="1">
            <a:off x="3340303" y="3458785"/>
            <a:ext cx="1036515" cy="3182901"/>
          </a:xfrm>
          <a:prstGeom prst="curvedConnector4">
            <a:avLst>
              <a:gd name="adj1" fmla="val -10403"/>
              <a:gd name="adj2" fmla="val 100144"/>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509E69C1-93BA-A448-9984-700EDBE013D3}"/>
              </a:ext>
            </a:extLst>
          </p:cNvPr>
          <p:cNvCxnSpPr>
            <a:cxnSpLocks/>
            <a:endCxn id="4" idx="6"/>
          </p:cNvCxnSpPr>
          <p:nvPr/>
        </p:nvCxnSpPr>
        <p:spPr>
          <a:xfrm rot="10800000">
            <a:off x="2877341" y="1723036"/>
            <a:ext cx="2572671" cy="1462751"/>
          </a:xfrm>
          <a:prstGeom prst="curvedConnector3">
            <a:avLst>
              <a:gd name="adj1" fmla="val 932"/>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35" name="Content Placeholder 18" descr="A picture containing clipart&#10;&#10;Description automatically generated">
            <a:extLst>
              <a:ext uri="{FF2B5EF4-FFF2-40B4-BE49-F238E27FC236}">
                <a16:creationId xmlns:a16="http://schemas.microsoft.com/office/drawing/2014/main" id="{BC4D1DF4-FBE3-B64D-8C29-70FC02B90B56}"/>
              </a:ext>
            </a:extLst>
          </p:cNvPr>
          <p:cNvPicPr>
            <a:picLocks noGrp="1" noChangeAspect="1"/>
          </p:cNvPicPr>
          <p:nvPr>
            <p:ph idx="1"/>
          </p:nvPr>
        </p:nvPicPr>
        <p:blipFill>
          <a:blip r:embed="rId3"/>
          <a:stretch>
            <a:fillRect/>
          </a:stretch>
        </p:blipFill>
        <p:spPr>
          <a:xfrm>
            <a:off x="10820400" y="233362"/>
            <a:ext cx="1066800" cy="1066800"/>
          </a:xfrm>
          <a:prstGeom prst="ellipse">
            <a:avLst/>
          </a:prstGeom>
        </p:spPr>
      </p:pic>
      <p:sp>
        <p:nvSpPr>
          <p:cNvPr id="36" name="Title 1">
            <a:extLst>
              <a:ext uri="{FF2B5EF4-FFF2-40B4-BE49-F238E27FC236}">
                <a16:creationId xmlns:a16="http://schemas.microsoft.com/office/drawing/2014/main" id="{A28488A5-7614-2B4F-A513-EDBAE8D77273}"/>
              </a:ext>
            </a:extLst>
          </p:cNvPr>
          <p:cNvSpPr>
            <a:spLocks noGrp="1"/>
          </p:cNvSpPr>
          <p:nvPr>
            <p:ph type="title"/>
          </p:nvPr>
        </p:nvSpPr>
        <p:spPr>
          <a:xfrm>
            <a:off x="275137" y="158272"/>
            <a:ext cx="7166846" cy="697221"/>
          </a:xfrm>
        </p:spPr>
        <p:txBody>
          <a:bodyPr/>
          <a:lstStyle/>
          <a:p>
            <a:r>
              <a:rPr lang="en-US" dirty="0"/>
              <a:t>Strategic Learning Framework</a:t>
            </a:r>
          </a:p>
        </p:txBody>
      </p:sp>
    </p:spTree>
    <p:extLst>
      <p:ext uri="{BB962C8B-B14F-4D97-AF65-F5344CB8AC3E}">
        <p14:creationId xmlns:p14="http://schemas.microsoft.com/office/powerpoint/2010/main" val="895720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38A93E-DCAC-FA4F-B000-F882F9D71175}"/>
              </a:ext>
            </a:extLst>
          </p:cNvPr>
          <p:cNvSpPr/>
          <p:nvPr/>
        </p:nvSpPr>
        <p:spPr>
          <a:xfrm>
            <a:off x="1589924" y="1097850"/>
            <a:ext cx="1287416" cy="1250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01811B0A-5EB6-0D46-9B9B-3B6A965DBD64}"/>
              </a:ext>
            </a:extLst>
          </p:cNvPr>
          <p:cNvSpPr/>
          <p:nvPr/>
        </p:nvSpPr>
        <p:spPr>
          <a:xfrm rot="10800000">
            <a:off x="952024" y="2752008"/>
            <a:ext cx="2601884" cy="243044"/>
          </a:xfrm>
          <a:prstGeom prst="trapezoid">
            <a:avLst>
              <a:gd name="adj" fmla="val 79423"/>
            </a:avLst>
          </a:prstGeom>
          <a:solidFill>
            <a:srgbClr val="1CA49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5F3E605-2929-CB43-BF1C-793259C1F947}"/>
              </a:ext>
            </a:extLst>
          </p:cNvPr>
          <p:cNvSpPr/>
          <p:nvPr/>
        </p:nvSpPr>
        <p:spPr>
          <a:xfrm>
            <a:off x="2495608" y="2329532"/>
            <a:ext cx="402330" cy="390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C5A7CA5-92E6-A941-B68A-F401BC881DA2}"/>
              </a:ext>
            </a:extLst>
          </p:cNvPr>
          <p:cNvSpPr/>
          <p:nvPr/>
        </p:nvSpPr>
        <p:spPr>
          <a:xfrm>
            <a:off x="1398865" y="2196448"/>
            <a:ext cx="374014" cy="363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BE0A94C-5CBE-0743-8515-3EF8679A3DFF}"/>
              </a:ext>
            </a:extLst>
          </p:cNvPr>
          <p:cNvSpPr/>
          <p:nvPr/>
        </p:nvSpPr>
        <p:spPr>
          <a:xfrm>
            <a:off x="1872753" y="2389757"/>
            <a:ext cx="291930" cy="283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84BC8A0-2611-A241-A429-C0F38594E482}"/>
              </a:ext>
            </a:extLst>
          </p:cNvPr>
          <p:cNvSpPr/>
          <p:nvPr/>
        </p:nvSpPr>
        <p:spPr>
          <a:xfrm>
            <a:off x="2836311" y="2046187"/>
            <a:ext cx="250246" cy="243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2EFD76A-AFBE-AA45-824C-D94857332C1D}"/>
              </a:ext>
            </a:extLst>
          </p:cNvPr>
          <p:cNvSpPr/>
          <p:nvPr/>
        </p:nvSpPr>
        <p:spPr>
          <a:xfrm>
            <a:off x="1962174" y="2971315"/>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FAEB81A-0DF8-664E-A708-EB247FA5BDD9}"/>
              </a:ext>
            </a:extLst>
          </p:cNvPr>
          <p:cNvSpPr/>
          <p:nvPr/>
        </p:nvSpPr>
        <p:spPr>
          <a:xfrm>
            <a:off x="2233632" y="2974587"/>
            <a:ext cx="110914" cy="107722"/>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6A6AA3-BD1F-D942-9DB7-664F6C92ED1B}"/>
              </a:ext>
            </a:extLst>
          </p:cNvPr>
          <p:cNvSpPr/>
          <p:nvPr/>
        </p:nvSpPr>
        <p:spPr>
          <a:xfrm>
            <a:off x="2495608" y="2993481"/>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F4367A63-BE9B-4F4E-97B9-DF389FE28F9A}"/>
              </a:ext>
            </a:extLst>
          </p:cNvPr>
          <p:cNvSpPr/>
          <p:nvPr/>
        </p:nvSpPr>
        <p:spPr>
          <a:xfrm>
            <a:off x="683909" y="3195093"/>
            <a:ext cx="3209620" cy="35655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288A284-1C31-2C40-9ED2-6E9E4EC856A0}"/>
              </a:ext>
            </a:extLst>
          </p:cNvPr>
          <p:cNvSpPr/>
          <p:nvPr/>
        </p:nvSpPr>
        <p:spPr>
          <a:xfrm>
            <a:off x="1737777" y="3673743"/>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6291E92-33CA-4842-B400-3089DF87CE9C}"/>
              </a:ext>
            </a:extLst>
          </p:cNvPr>
          <p:cNvSpPr/>
          <p:nvPr/>
        </p:nvSpPr>
        <p:spPr>
          <a:xfrm>
            <a:off x="527204" y="3673743"/>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3FCC0F69-C4F4-194A-9695-79CB83F6E2D1}"/>
              </a:ext>
            </a:extLst>
          </p:cNvPr>
          <p:cNvSpPr/>
          <p:nvPr/>
        </p:nvSpPr>
        <p:spPr>
          <a:xfrm>
            <a:off x="2947131" y="3664436"/>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5BAF2FBA-F70C-B54E-B08F-88E7FC96D979}"/>
              </a:ext>
            </a:extLst>
          </p:cNvPr>
          <p:cNvSpPr/>
          <p:nvPr/>
        </p:nvSpPr>
        <p:spPr>
          <a:xfrm>
            <a:off x="662301" y="5211934"/>
            <a:ext cx="3209620" cy="356559"/>
          </a:xfrm>
          <a:prstGeom prst="roundRect">
            <a:avLst>
              <a:gd name="adj" fmla="val 50000"/>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7C77A60A-7BB3-5B43-8051-68EAED39FA5C}"/>
              </a:ext>
            </a:extLst>
          </p:cNvPr>
          <p:cNvSpPr/>
          <p:nvPr/>
        </p:nvSpPr>
        <p:spPr>
          <a:xfrm>
            <a:off x="4667236" y="3202667"/>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7204EB68-710C-9C4C-871F-5B4AF7FA8DC9}"/>
              </a:ext>
            </a:extLst>
          </p:cNvPr>
          <p:cNvSpPr/>
          <p:nvPr/>
        </p:nvSpPr>
        <p:spPr>
          <a:xfrm>
            <a:off x="5505750" y="3195093"/>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1D35CED7-0C3B-7641-8CC4-6DC9911E651A}"/>
              </a:ext>
            </a:extLst>
          </p:cNvPr>
          <p:cNvSpPr/>
          <p:nvPr/>
        </p:nvSpPr>
        <p:spPr>
          <a:xfrm>
            <a:off x="2922234" y="5940624"/>
            <a:ext cx="1440322" cy="356559"/>
          </a:xfrm>
          <a:prstGeom prst="roundRect">
            <a:avLst>
              <a:gd name="adj" fmla="val 50000"/>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urved Connector 22">
            <a:extLst>
              <a:ext uri="{FF2B5EF4-FFF2-40B4-BE49-F238E27FC236}">
                <a16:creationId xmlns:a16="http://schemas.microsoft.com/office/drawing/2014/main" id="{35FDD883-9264-0648-91E7-EB4929CCC194}"/>
              </a:ext>
            </a:extLst>
          </p:cNvPr>
          <p:cNvCxnSpPr>
            <a:cxnSpLocks/>
            <a:stCxn id="18" idx="2"/>
          </p:cNvCxnSpPr>
          <p:nvPr/>
        </p:nvCxnSpPr>
        <p:spPr>
          <a:xfrm rot="5400000" flipH="1" flipV="1">
            <a:off x="3340303" y="3458785"/>
            <a:ext cx="1036515" cy="3182901"/>
          </a:xfrm>
          <a:prstGeom prst="curvedConnector4">
            <a:avLst>
              <a:gd name="adj1" fmla="val -10403"/>
              <a:gd name="adj2" fmla="val 100144"/>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509E69C1-93BA-A448-9984-700EDBE013D3}"/>
              </a:ext>
            </a:extLst>
          </p:cNvPr>
          <p:cNvCxnSpPr>
            <a:cxnSpLocks/>
            <a:endCxn id="4" idx="6"/>
          </p:cNvCxnSpPr>
          <p:nvPr/>
        </p:nvCxnSpPr>
        <p:spPr>
          <a:xfrm rot="10800000">
            <a:off x="2877341" y="1723036"/>
            <a:ext cx="2572671" cy="1462751"/>
          </a:xfrm>
          <a:prstGeom prst="curvedConnector3">
            <a:avLst>
              <a:gd name="adj1" fmla="val 932"/>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35" name="Content Placeholder 18" descr="A picture containing clipart&#10;&#10;Description automatically generated">
            <a:extLst>
              <a:ext uri="{FF2B5EF4-FFF2-40B4-BE49-F238E27FC236}">
                <a16:creationId xmlns:a16="http://schemas.microsoft.com/office/drawing/2014/main" id="{BC4D1DF4-FBE3-B64D-8C29-70FC02B90B56}"/>
              </a:ext>
            </a:extLst>
          </p:cNvPr>
          <p:cNvPicPr>
            <a:picLocks noGrp="1" noChangeAspect="1"/>
          </p:cNvPicPr>
          <p:nvPr>
            <p:ph idx="1"/>
          </p:nvPr>
        </p:nvPicPr>
        <p:blipFill>
          <a:blip r:embed="rId3"/>
          <a:stretch>
            <a:fillRect/>
          </a:stretch>
        </p:blipFill>
        <p:spPr>
          <a:xfrm>
            <a:off x="10820400" y="233362"/>
            <a:ext cx="1066800" cy="1066800"/>
          </a:xfrm>
          <a:prstGeom prst="ellipse">
            <a:avLst/>
          </a:prstGeom>
        </p:spPr>
      </p:pic>
      <p:sp>
        <p:nvSpPr>
          <p:cNvPr id="36" name="Title 1">
            <a:extLst>
              <a:ext uri="{FF2B5EF4-FFF2-40B4-BE49-F238E27FC236}">
                <a16:creationId xmlns:a16="http://schemas.microsoft.com/office/drawing/2014/main" id="{A28488A5-7614-2B4F-A513-EDBAE8D77273}"/>
              </a:ext>
            </a:extLst>
          </p:cNvPr>
          <p:cNvSpPr>
            <a:spLocks noGrp="1"/>
          </p:cNvSpPr>
          <p:nvPr>
            <p:ph type="title"/>
          </p:nvPr>
        </p:nvSpPr>
        <p:spPr>
          <a:xfrm>
            <a:off x="275137" y="158272"/>
            <a:ext cx="7166846" cy="697221"/>
          </a:xfrm>
        </p:spPr>
        <p:txBody>
          <a:bodyPr/>
          <a:lstStyle/>
          <a:p>
            <a:r>
              <a:rPr lang="en-US" dirty="0"/>
              <a:t>Strategic Learning Framework</a:t>
            </a:r>
          </a:p>
        </p:txBody>
      </p:sp>
      <p:sp>
        <p:nvSpPr>
          <p:cNvPr id="2" name="Rectangle 1">
            <a:extLst>
              <a:ext uri="{FF2B5EF4-FFF2-40B4-BE49-F238E27FC236}">
                <a16:creationId xmlns:a16="http://schemas.microsoft.com/office/drawing/2014/main" id="{0F6F9946-FB09-AE4E-B571-63F9D23047CE}"/>
              </a:ext>
            </a:extLst>
          </p:cNvPr>
          <p:cNvSpPr/>
          <p:nvPr/>
        </p:nvSpPr>
        <p:spPr>
          <a:xfrm>
            <a:off x="7375329" y="1527833"/>
            <a:ext cx="4377791" cy="4669672"/>
          </a:xfrm>
          <a:prstGeom prst="rect">
            <a:avLst/>
          </a:prstGeom>
          <a:solidFill>
            <a:schemeClr val="bg1">
              <a:lumMod val="85000"/>
              <a:lumOff val="15000"/>
            </a:schemeClr>
          </a:solid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ACE for Wildlife Learning Questions</a:t>
            </a:r>
          </a:p>
        </p:txBody>
      </p:sp>
      <p:sp>
        <p:nvSpPr>
          <p:cNvPr id="24" name="Rectangle 23">
            <a:extLst>
              <a:ext uri="{FF2B5EF4-FFF2-40B4-BE49-F238E27FC236}">
                <a16:creationId xmlns:a16="http://schemas.microsoft.com/office/drawing/2014/main" id="{6321DF98-2FC5-3B41-A538-360D119B8389}"/>
              </a:ext>
            </a:extLst>
          </p:cNvPr>
          <p:cNvSpPr/>
          <p:nvPr/>
        </p:nvSpPr>
        <p:spPr>
          <a:xfrm>
            <a:off x="296572" y="1038536"/>
            <a:ext cx="6096136" cy="545936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D1F51D28-7DD4-2C4C-ACF3-6A48590EDF7D}"/>
              </a:ext>
            </a:extLst>
          </p:cNvPr>
          <p:cNvSpPr/>
          <p:nvPr/>
        </p:nvSpPr>
        <p:spPr>
          <a:xfrm>
            <a:off x="698423" y="3193637"/>
            <a:ext cx="3209620" cy="356559"/>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4F75D2F1-AE73-D74B-A17E-DEC74760A3D6}"/>
              </a:ext>
            </a:extLst>
          </p:cNvPr>
          <p:cNvSpPr txBox="1"/>
          <p:nvPr/>
        </p:nvSpPr>
        <p:spPr>
          <a:xfrm>
            <a:off x="952023" y="3230501"/>
            <a:ext cx="2810773" cy="276999"/>
          </a:xfrm>
          <a:prstGeom prst="rect">
            <a:avLst/>
          </a:prstGeom>
          <a:noFill/>
        </p:spPr>
        <p:txBody>
          <a:bodyPr wrap="square" rtlCol="0">
            <a:spAutoFit/>
          </a:bodyPr>
          <a:lstStyle/>
          <a:p>
            <a:pPr algn="ctr"/>
            <a:r>
              <a:rPr lang="en-US" sz="1200" dirty="0"/>
              <a:t>ACE for Wildlife Learning Questions</a:t>
            </a:r>
          </a:p>
        </p:txBody>
      </p:sp>
    </p:spTree>
    <p:extLst>
      <p:ext uri="{BB962C8B-B14F-4D97-AF65-F5344CB8AC3E}">
        <p14:creationId xmlns:p14="http://schemas.microsoft.com/office/powerpoint/2010/main" val="3008810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38A93E-DCAC-FA4F-B000-F882F9D71175}"/>
              </a:ext>
            </a:extLst>
          </p:cNvPr>
          <p:cNvSpPr/>
          <p:nvPr/>
        </p:nvSpPr>
        <p:spPr>
          <a:xfrm>
            <a:off x="1589924" y="1097850"/>
            <a:ext cx="1287416" cy="1250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01811B0A-5EB6-0D46-9B9B-3B6A965DBD64}"/>
              </a:ext>
            </a:extLst>
          </p:cNvPr>
          <p:cNvSpPr/>
          <p:nvPr/>
        </p:nvSpPr>
        <p:spPr>
          <a:xfrm rot="10800000">
            <a:off x="952024" y="2752008"/>
            <a:ext cx="2601884" cy="243044"/>
          </a:xfrm>
          <a:prstGeom prst="trapezoid">
            <a:avLst>
              <a:gd name="adj" fmla="val 79423"/>
            </a:avLst>
          </a:prstGeom>
          <a:solidFill>
            <a:srgbClr val="1CA49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5F3E605-2929-CB43-BF1C-793259C1F947}"/>
              </a:ext>
            </a:extLst>
          </p:cNvPr>
          <p:cNvSpPr/>
          <p:nvPr/>
        </p:nvSpPr>
        <p:spPr>
          <a:xfrm>
            <a:off x="2495608" y="2329532"/>
            <a:ext cx="402330" cy="390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C5A7CA5-92E6-A941-B68A-F401BC881DA2}"/>
              </a:ext>
            </a:extLst>
          </p:cNvPr>
          <p:cNvSpPr/>
          <p:nvPr/>
        </p:nvSpPr>
        <p:spPr>
          <a:xfrm>
            <a:off x="1398865" y="2196448"/>
            <a:ext cx="374014" cy="363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BE0A94C-5CBE-0743-8515-3EF8679A3DFF}"/>
              </a:ext>
            </a:extLst>
          </p:cNvPr>
          <p:cNvSpPr/>
          <p:nvPr/>
        </p:nvSpPr>
        <p:spPr>
          <a:xfrm>
            <a:off x="1872753" y="2389757"/>
            <a:ext cx="291930" cy="283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84BC8A0-2611-A241-A429-C0F38594E482}"/>
              </a:ext>
            </a:extLst>
          </p:cNvPr>
          <p:cNvSpPr/>
          <p:nvPr/>
        </p:nvSpPr>
        <p:spPr>
          <a:xfrm>
            <a:off x="2836311" y="2046187"/>
            <a:ext cx="250246" cy="243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2EFD76A-AFBE-AA45-824C-D94857332C1D}"/>
              </a:ext>
            </a:extLst>
          </p:cNvPr>
          <p:cNvSpPr/>
          <p:nvPr/>
        </p:nvSpPr>
        <p:spPr>
          <a:xfrm>
            <a:off x="1962174" y="2971315"/>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FAEB81A-0DF8-664E-A708-EB247FA5BDD9}"/>
              </a:ext>
            </a:extLst>
          </p:cNvPr>
          <p:cNvSpPr/>
          <p:nvPr/>
        </p:nvSpPr>
        <p:spPr>
          <a:xfrm>
            <a:off x="2233632" y="2974587"/>
            <a:ext cx="110914" cy="107722"/>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6A6AA3-BD1F-D942-9DB7-664F6C92ED1B}"/>
              </a:ext>
            </a:extLst>
          </p:cNvPr>
          <p:cNvSpPr/>
          <p:nvPr/>
        </p:nvSpPr>
        <p:spPr>
          <a:xfrm>
            <a:off x="2495608" y="2993481"/>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F4367A63-BE9B-4F4E-97B9-DF389FE28F9A}"/>
              </a:ext>
            </a:extLst>
          </p:cNvPr>
          <p:cNvSpPr/>
          <p:nvPr/>
        </p:nvSpPr>
        <p:spPr>
          <a:xfrm>
            <a:off x="683909" y="3195093"/>
            <a:ext cx="3209620" cy="35655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288A284-1C31-2C40-9ED2-6E9E4EC856A0}"/>
              </a:ext>
            </a:extLst>
          </p:cNvPr>
          <p:cNvSpPr/>
          <p:nvPr/>
        </p:nvSpPr>
        <p:spPr>
          <a:xfrm>
            <a:off x="1737777" y="3673743"/>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6291E92-33CA-4842-B400-3089DF87CE9C}"/>
              </a:ext>
            </a:extLst>
          </p:cNvPr>
          <p:cNvSpPr/>
          <p:nvPr/>
        </p:nvSpPr>
        <p:spPr>
          <a:xfrm>
            <a:off x="527204" y="3673743"/>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3FCC0F69-C4F4-194A-9695-79CB83F6E2D1}"/>
              </a:ext>
            </a:extLst>
          </p:cNvPr>
          <p:cNvSpPr/>
          <p:nvPr/>
        </p:nvSpPr>
        <p:spPr>
          <a:xfrm>
            <a:off x="2947131" y="3664436"/>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5BAF2FBA-F70C-B54E-B08F-88E7FC96D979}"/>
              </a:ext>
            </a:extLst>
          </p:cNvPr>
          <p:cNvSpPr/>
          <p:nvPr/>
        </p:nvSpPr>
        <p:spPr>
          <a:xfrm>
            <a:off x="662301" y="5211934"/>
            <a:ext cx="3209620" cy="356559"/>
          </a:xfrm>
          <a:prstGeom prst="roundRect">
            <a:avLst>
              <a:gd name="adj" fmla="val 50000"/>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7C77A60A-7BB3-5B43-8051-68EAED39FA5C}"/>
              </a:ext>
            </a:extLst>
          </p:cNvPr>
          <p:cNvSpPr/>
          <p:nvPr/>
        </p:nvSpPr>
        <p:spPr>
          <a:xfrm>
            <a:off x="4667236" y="3202667"/>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7204EB68-710C-9C4C-871F-5B4AF7FA8DC9}"/>
              </a:ext>
            </a:extLst>
          </p:cNvPr>
          <p:cNvSpPr/>
          <p:nvPr/>
        </p:nvSpPr>
        <p:spPr>
          <a:xfrm>
            <a:off x="5505750" y="3195093"/>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1D35CED7-0C3B-7641-8CC4-6DC9911E651A}"/>
              </a:ext>
            </a:extLst>
          </p:cNvPr>
          <p:cNvSpPr/>
          <p:nvPr/>
        </p:nvSpPr>
        <p:spPr>
          <a:xfrm>
            <a:off x="2922234" y="5940624"/>
            <a:ext cx="1440322" cy="356559"/>
          </a:xfrm>
          <a:prstGeom prst="roundRect">
            <a:avLst>
              <a:gd name="adj" fmla="val 50000"/>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urved Connector 22">
            <a:extLst>
              <a:ext uri="{FF2B5EF4-FFF2-40B4-BE49-F238E27FC236}">
                <a16:creationId xmlns:a16="http://schemas.microsoft.com/office/drawing/2014/main" id="{35FDD883-9264-0648-91E7-EB4929CCC194}"/>
              </a:ext>
            </a:extLst>
          </p:cNvPr>
          <p:cNvCxnSpPr>
            <a:cxnSpLocks/>
            <a:stCxn id="18" idx="2"/>
          </p:cNvCxnSpPr>
          <p:nvPr/>
        </p:nvCxnSpPr>
        <p:spPr>
          <a:xfrm rot="5400000" flipH="1" flipV="1">
            <a:off x="3340303" y="3458785"/>
            <a:ext cx="1036515" cy="3182901"/>
          </a:xfrm>
          <a:prstGeom prst="curvedConnector4">
            <a:avLst>
              <a:gd name="adj1" fmla="val -10403"/>
              <a:gd name="adj2" fmla="val 100144"/>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509E69C1-93BA-A448-9984-700EDBE013D3}"/>
              </a:ext>
            </a:extLst>
          </p:cNvPr>
          <p:cNvCxnSpPr>
            <a:cxnSpLocks/>
            <a:endCxn id="4" idx="6"/>
          </p:cNvCxnSpPr>
          <p:nvPr/>
        </p:nvCxnSpPr>
        <p:spPr>
          <a:xfrm rot="10800000">
            <a:off x="2877341" y="1723036"/>
            <a:ext cx="2572671" cy="1462751"/>
          </a:xfrm>
          <a:prstGeom prst="curvedConnector3">
            <a:avLst>
              <a:gd name="adj1" fmla="val 932"/>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35" name="Content Placeholder 18" descr="A picture containing clipart&#10;&#10;Description automatically generated">
            <a:extLst>
              <a:ext uri="{FF2B5EF4-FFF2-40B4-BE49-F238E27FC236}">
                <a16:creationId xmlns:a16="http://schemas.microsoft.com/office/drawing/2014/main" id="{BC4D1DF4-FBE3-B64D-8C29-70FC02B90B56}"/>
              </a:ext>
            </a:extLst>
          </p:cNvPr>
          <p:cNvPicPr>
            <a:picLocks noGrp="1" noChangeAspect="1"/>
          </p:cNvPicPr>
          <p:nvPr>
            <p:ph idx="1"/>
          </p:nvPr>
        </p:nvPicPr>
        <p:blipFill>
          <a:blip r:embed="rId3"/>
          <a:stretch>
            <a:fillRect/>
          </a:stretch>
        </p:blipFill>
        <p:spPr>
          <a:xfrm>
            <a:off x="10820400" y="233362"/>
            <a:ext cx="1066800" cy="1066800"/>
          </a:xfrm>
          <a:prstGeom prst="ellipse">
            <a:avLst/>
          </a:prstGeom>
        </p:spPr>
      </p:pic>
      <p:sp>
        <p:nvSpPr>
          <p:cNvPr id="36" name="Title 1">
            <a:extLst>
              <a:ext uri="{FF2B5EF4-FFF2-40B4-BE49-F238E27FC236}">
                <a16:creationId xmlns:a16="http://schemas.microsoft.com/office/drawing/2014/main" id="{A28488A5-7614-2B4F-A513-EDBAE8D77273}"/>
              </a:ext>
            </a:extLst>
          </p:cNvPr>
          <p:cNvSpPr>
            <a:spLocks noGrp="1"/>
          </p:cNvSpPr>
          <p:nvPr>
            <p:ph type="title"/>
          </p:nvPr>
        </p:nvSpPr>
        <p:spPr>
          <a:xfrm>
            <a:off x="275137" y="158272"/>
            <a:ext cx="7166846" cy="697221"/>
          </a:xfrm>
        </p:spPr>
        <p:txBody>
          <a:bodyPr/>
          <a:lstStyle/>
          <a:p>
            <a:r>
              <a:rPr lang="en-US" dirty="0"/>
              <a:t>Strategic Learning Framework</a:t>
            </a:r>
          </a:p>
        </p:txBody>
      </p:sp>
      <p:sp>
        <p:nvSpPr>
          <p:cNvPr id="2" name="Rectangle 1">
            <a:extLst>
              <a:ext uri="{FF2B5EF4-FFF2-40B4-BE49-F238E27FC236}">
                <a16:creationId xmlns:a16="http://schemas.microsoft.com/office/drawing/2014/main" id="{0F6F9946-FB09-AE4E-B571-63F9D23047CE}"/>
              </a:ext>
            </a:extLst>
          </p:cNvPr>
          <p:cNvSpPr/>
          <p:nvPr/>
        </p:nvSpPr>
        <p:spPr>
          <a:xfrm>
            <a:off x="7375329" y="1527833"/>
            <a:ext cx="4377791" cy="4669672"/>
          </a:xfrm>
          <a:prstGeom prst="rect">
            <a:avLst/>
          </a:prstGeom>
          <a:solidFill>
            <a:schemeClr val="bg1">
              <a:lumMod val="85000"/>
              <a:lumOff val="15000"/>
            </a:schemeClr>
          </a:solid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b="1" dirty="0"/>
              <a:t>ACE for Wildlife Interests</a:t>
            </a:r>
          </a:p>
          <a:p>
            <a:pPr fontAlgn="t"/>
            <a:r>
              <a:rPr lang="en-US" dirty="0"/>
              <a:t>Base what we want to learn on our interests.</a:t>
            </a:r>
          </a:p>
          <a:p>
            <a:pPr algn="ctr"/>
            <a:endParaRPr lang="en-US" dirty="0"/>
          </a:p>
        </p:txBody>
      </p:sp>
      <p:sp>
        <p:nvSpPr>
          <p:cNvPr id="24" name="Rectangle 23">
            <a:extLst>
              <a:ext uri="{FF2B5EF4-FFF2-40B4-BE49-F238E27FC236}">
                <a16:creationId xmlns:a16="http://schemas.microsoft.com/office/drawing/2014/main" id="{6321DF98-2FC5-3B41-A538-360D119B8389}"/>
              </a:ext>
            </a:extLst>
          </p:cNvPr>
          <p:cNvSpPr/>
          <p:nvPr/>
        </p:nvSpPr>
        <p:spPr>
          <a:xfrm>
            <a:off x="296572" y="1038536"/>
            <a:ext cx="6096136" cy="545936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2C469FF-C5B4-A444-BACF-3676648813CD}"/>
              </a:ext>
            </a:extLst>
          </p:cNvPr>
          <p:cNvSpPr/>
          <p:nvPr/>
        </p:nvSpPr>
        <p:spPr>
          <a:xfrm>
            <a:off x="1585872" y="1112590"/>
            <a:ext cx="1287416" cy="1250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ACE for Wildlife Interests</a:t>
            </a:r>
          </a:p>
        </p:txBody>
      </p:sp>
      <p:sp>
        <p:nvSpPr>
          <p:cNvPr id="26" name="Oval 25">
            <a:extLst>
              <a:ext uri="{FF2B5EF4-FFF2-40B4-BE49-F238E27FC236}">
                <a16:creationId xmlns:a16="http://schemas.microsoft.com/office/drawing/2014/main" id="{18BD9F34-75BD-EF4E-97F8-64F09073C193}"/>
              </a:ext>
            </a:extLst>
          </p:cNvPr>
          <p:cNvSpPr/>
          <p:nvPr/>
        </p:nvSpPr>
        <p:spPr>
          <a:xfrm>
            <a:off x="2491556" y="2344272"/>
            <a:ext cx="402330" cy="390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FBEB502-9238-6A47-97BC-50C3C9EFFF60}"/>
              </a:ext>
            </a:extLst>
          </p:cNvPr>
          <p:cNvSpPr/>
          <p:nvPr/>
        </p:nvSpPr>
        <p:spPr>
          <a:xfrm>
            <a:off x="1394813" y="2211188"/>
            <a:ext cx="374014" cy="363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F196175-AC8C-5D49-897D-1460C2C49643}"/>
              </a:ext>
            </a:extLst>
          </p:cNvPr>
          <p:cNvSpPr/>
          <p:nvPr/>
        </p:nvSpPr>
        <p:spPr>
          <a:xfrm>
            <a:off x="1868701" y="2404497"/>
            <a:ext cx="291930" cy="283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A8B0124-363E-7343-BDAA-1490BEDFC22D}"/>
              </a:ext>
            </a:extLst>
          </p:cNvPr>
          <p:cNvSpPr/>
          <p:nvPr/>
        </p:nvSpPr>
        <p:spPr>
          <a:xfrm>
            <a:off x="2832259" y="2060927"/>
            <a:ext cx="250246" cy="243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a:extLst>
              <a:ext uri="{FF2B5EF4-FFF2-40B4-BE49-F238E27FC236}">
                <a16:creationId xmlns:a16="http://schemas.microsoft.com/office/drawing/2014/main" id="{4A3DD222-CCBD-2846-AAFD-4D2E3CCC1C63}"/>
              </a:ext>
            </a:extLst>
          </p:cNvPr>
          <p:cNvSpPr/>
          <p:nvPr/>
        </p:nvSpPr>
        <p:spPr>
          <a:xfrm>
            <a:off x="698423" y="3193637"/>
            <a:ext cx="3209620" cy="356559"/>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CE624DB-49B3-4B48-8827-ED9D4C090AD7}"/>
              </a:ext>
            </a:extLst>
          </p:cNvPr>
          <p:cNvSpPr txBox="1"/>
          <p:nvPr/>
        </p:nvSpPr>
        <p:spPr>
          <a:xfrm>
            <a:off x="952023" y="3230501"/>
            <a:ext cx="2810773" cy="276999"/>
          </a:xfrm>
          <a:prstGeom prst="rect">
            <a:avLst/>
          </a:prstGeom>
          <a:noFill/>
        </p:spPr>
        <p:txBody>
          <a:bodyPr wrap="square" rtlCol="0">
            <a:spAutoFit/>
          </a:bodyPr>
          <a:lstStyle/>
          <a:p>
            <a:pPr algn="ctr"/>
            <a:r>
              <a:rPr lang="en-US" sz="1200" dirty="0"/>
              <a:t>ACE for Wildlife Learning Questions</a:t>
            </a:r>
          </a:p>
        </p:txBody>
      </p:sp>
    </p:spTree>
    <p:extLst>
      <p:ext uri="{BB962C8B-B14F-4D97-AF65-F5344CB8AC3E}">
        <p14:creationId xmlns:p14="http://schemas.microsoft.com/office/powerpoint/2010/main" val="76603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38A93E-DCAC-FA4F-B000-F882F9D71175}"/>
              </a:ext>
            </a:extLst>
          </p:cNvPr>
          <p:cNvSpPr/>
          <p:nvPr/>
        </p:nvSpPr>
        <p:spPr>
          <a:xfrm>
            <a:off x="1589924" y="1097850"/>
            <a:ext cx="1287416" cy="1250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01811B0A-5EB6-0D46-9B9B-3B6A965DBD64}"/>
              </a:ext>
            </a:extLst>
          </p:cNvPr>
          <p:cNvSpPr/>
          <p:nvPr/>
        </p:nvSpPr>
        <p:spPr>
          <a:xfrm rot="10800000">
            <a:off x="952024" y="2752008"/>
            <a:ext cx="2601884" cy="243044"/>
          </a:xfrm>
          <a:prstGeom prst="trapezoid">
            <a:avLst>
              <a:gd name="adj" fmla="val 79423"/>
            </a:avLst>
          </a:prstGeom>
          <a:solidFill>
            <a:srgbClr val="1CA49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5F3E605-2929-CB43-BF1C-793259C1F947}"/>
              </a:ext>
            </a:extLst>
          </p:cNvPr>
          <p:cNvSpPr/>
          <p:nvPr/>
        </p:nvSpPr>
        <p:spPr>
          <a:xfrm>
            <a:off x="2495608" y="2329532"/>
            <a:ext cx="402330" cy="390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C5A7CA5-92E6-A941-B68A-F401BC881DA2}"/>
              </a:ext>
            </a:extLst>
          </p:cNvPr>
          <p:cNvSpPr/>
          <p:nvPr/>
        </p:nvSpPr>
        <p:spPr>
          <a:xfrm>
            <a:off x="1398865" y="2196448"/>
            <a:ext cx="374014" cy="363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BE0A94C-5CBE-0743-8515-3EF8679A3DFF}"/>
              </a:ext>
            </a:extLst>
          </p:cNvPr>
          <p:cNvSpPr/>
          <p:nvPr/>
        </p:nvSpPr>
        <p:spPr>
          <a:xfrm>
            <a:off x="1872753" y="2389757"/>
            <a:ext cx="291930" cy="283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84BC8A0-2611-A241-A429-C0F38594E482}"/>
              </a:ext>
            </a:extLst>
          </p:cNvPr>
          <p:cNvSpPr/>
          <p:nvPr/>
        </p:nvSpPr>
        <p:spPr>
          <a:xfrm>
            <a:off x="2836311" y="2046187"/>
            <a:ext cx="250246" cy="243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2EFD76A-AFBE-AA45-824C-D94857332C1D}"/>
              </a:ext>
            </a:extLst>
          </p:cNvPr>
          <p:cNvSpPr/>
          <p:nvPr/>
        </p:nvSpPr>
        <p:spPr>
          <a:xfrm>
            <a:off x="1962174" y="2971315"/>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FAEB81A-0DF8-664E-A708-EB247FA5BDD9}"/>
              </a:ext>
            </a:extLst>
          </p:cNvPr>
          <p:cNvSpPr/>
          <p:nvPr/>
        </p:nvSpPr>
        <p:spPr>
          <a:xfrm>
            <a:off x="2233632" y="2974587"/>
            <a:ext cx="110914" cy="107722"/>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6A6AA3-BD1F-D942-9DB7-664F6C92ED1B}"/>
              </a:ext>
            </a:extLst>
          </p:cNvPr>
          <p:cNvSpPr/>
          <p:nvPr/>
        </p:nvSpPr>
        <p:spPr>
          <a:xfrm>
            <a:off x="2495608" y="2993481"/>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F4367A63-BE9B-4F4E-97B9-DF389FE28F9A}"/>
              </a:ext>
            </a:extLst>
          </p:cNvPr>
          <p:cNvSpPr/>
          <p:nvPr/>
        </p:nvSpPr>
        <p:spPr>
          <a:xfrm>
            <a:off x="683909" y="3195093"/>
            <a:ext cx="3209620" cy="35655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288A284-1C31-2C40-9ED2-6E9E4EC856A0}"/>
              </a:ext>
            </a:extLst>
          </p:cNvPr>
          <p:cNvSpPr/>
          <p:nvPr/>
        </p:nvSpPr>
        <p:spPr>
          <a:xfrm>
            <a:off x="1737777" y="3673743"/>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6291E92-33CA-4842-B400-3089DF87CE9C}"/>
              </a:ext>
            </a:extLst>
          </p:cNvPr>
          <p:cNvSpPr/>
          <p:nvPr/>
        </p:nvSpPr>
        <p:spPr>
          <a:xfrm>
            <a:off x="527204" y="3673743"/>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3FCC0F69-C4F4-194A-9695-79CB83F6E2D1}"/>
              </a:ext>
            </a:extLst>
          </p:cNvPr>
          <p:cNvSpPr/>
          <p:nvPr/>
        </p:nvSpPr>
        <p:spPr>
          <a:xfrm>
            <a:off x="2947131" y="3664436"/>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5BAF2FBA-F70C-B54E-B08F-88E7FC96D979}"/>
              </a:ext>
            </a:extLst>
          </p:cNvPr>
          <p:cNvSpPr/>
          <p:nvPr/>
        </p:nvSpPr>
        <p:spPr>
          <a:xfrm>
            <a:off x="662301" y="5211934"/>
            <a:ext cx="3209620" cy="356559"/>
          </a:xfrm>
          <a:prstGeom prst="roundRect">
            <a:avLst>
              <a:gd name="adj" fmla="val 50000"/>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7C77A60A-7BB3-5B43-8051-68EAED39FA5C}"/>
              </a:ext>
            </a:extLst>
          </p:cNvPr>
          <p:cNvSpPr/>
          <p:nvPr/>
        </p:nvSpPr>
        <p:spPr>
          <a:xfrm>
            <a:off x="4667236" y="3202667"/>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7204EB68-710C-9C4C-871F-5B4AF7FA8DC9}"/>
              </a:ext>
            </a:extLst>
          </p:cNvPr>
          <p:cNvSpPr/>
          <p:nvPr/>
        </p:nvSpPr>
        <p:spPr>
          <a:xfrm>
            <a:off x="5505750" y="3195093"/>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1D35CED7-0C3B-7641-8CC4-6DC9911E651A}"/>
              </a:ext>
            </a:extLst>
          </p:cNvPr>
          <p:cNvSpPr/>
          <p:nvPr/>
        </p:nvSpPr>
        <p:spPr>
          <a:xfrm>
            <a:off x="2922234" y="5940624"/>
            <a:ext cx="1440322" cy="356559"/>
          </a:xfrm>
          <a:prstGeom prst="roundRect">
            <a:avLst>
              <a:gd name="adj" fmla="val 50000"/>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urved Connector 22">
            <a:extLst>
              <a:ext uri="{FF2B5EF4-FFF2-40B4-BE49-F238E27FC236}">
                <a16:creationId xmlns:a16="http://schemas.microsoft.com/office/drawing/2014/main" id="{35FDD883-9264-0648-91E7-EB4929CCC194}"/>
              </a:ext>
            </a:extLst>
          </p:cNvPr>
          <p:cNvCxnSpPr>
            <a:cxnSpLocks/>
            <a:stCxn id="18" idx="2"/>
          </p:cNvCxnSpPr>
          <p:nvPr/>
        </p:nvCxnSpPr>
        <p:spPr>
          <a:xfrm rot="5400000" flipH="1" flipV="1">
            <a:off x="3340303" y="3458785"/>
            <a:ext cx="1036515" cy="3182901"/>
          </a:xfrm>
          <a:prstGeom prst="curvedConnector4">
            <a:avLst>
              <a:gd name="adj1" fmla="val -10403"/>
              <a:gd name="adj2" fmla="val 100144"/>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509E69C1-93BA-A448-9984-700EDBE013D3}"/>
              </a:ext>
            </a:extLst>
          </p:cNvPr>
          <p:cNvCxnSpPr>
            <a:cxnSpLocks/>
            <a:endCxn id="4" idx="6"/>
          </p:cNvCxnSpPr>
          <p:nvPr/>
        </p:nvCxnSpPr>
        <p:spPr>
          <a:xfrm rot="10800000">
            <a:off x="2877341" y="1723036"/>
            <a:ext cx="2572671" cy="1462751"/>
          </a:xfrm>
          <a:prstGeom prst="curvedConnector3">
            <a:avLst>
              <a:gd name="adj1" fmla="val 932"/>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35" name="Content Placeholder 18" descr="A picture containing clipart&#10;&#10;Description automatically generated">
            <a:extLst>
              <a:ext uri="{FF2B5EF4-FFF2-40B4-BE49-F238E27FC236}">
                <a16:creationId xmlns:a16="http://schemas.microsoft.com/office/drawing/2014/main" id="{BC4D1DF4-FBE3-B64D-8C29-70FC02B90B56}"/>
              </a:ext>
            </a:extLst>
          </p:cNvPr>
          <p:cNvPicPr>
            <a:picLocks noGrp="1" noChangeAspect="1"/>
          </p:cNvPicPr>
          <p:nvPr>
            <p:ph idx="1"/>
          </p:nvPr>
        </p:nvPicPr>
        <p:blipFill>
          <a:blip r:embed="rId3"/>
          <a:stretch>
            <a:fillRect/>
          </a:stretch>
        </p:blipFill>
        <p:spPr>
          <a:xfrm>
            <a:off x="10820400" y="233362"/>
            <a:ext cx="1066800" cy="1066800"/>
          </a:xfrm>
          <a:prstGeom prst="ellipse">
            <a:avLst/>
          </a:prstGeom>
        </p:spPr>
      </p:pic>
      <p:sp>
        <p:nvSpPr>
          <p:cNvPr id="36" name="Title 1">
            <a:extLst>
              <a:ext uri="{FF2B5EF4-FFF2-40B4-BE49-F238E27FC236}">
                <a16:creationId xmlns:a16="http://schemas.microsoft.com/office/drawing/2014/main" id="{A28488A5-7614-2B4F-A513-EDBAE8D77273}"/>
              </a:ext>
            </a:extLst>
          </p:cNvPr>
          <p:cNvSpPr>
            <a:spLocks noGrp="1"/>
          </p:cNvSpPr>
          <p:nvPr>
            <p:ph type="title"/>
          </p:nvPr>
        </p:nvSpPr>
        <p:spPr>
          <a:xfrm>
            <a:off x="275137" y="158272"/>
            <a:ext cx="7166846" cy="697221"/>
          </a:xfrm>
        </p:spPr>
        <p:txBody>
          <a:bodyPr/>
          <a:lstStyle/>
          <a:p>
            <a:r>
              <a:rPr lang="en-US" dirty="0"/>
              <a:t>Strategic Learning Framework</a:t>
            </a:r>
          </a:p>
        </p:txBody>
      </p:sp>
      <p:sp>
        <p:nvSpPr>
          <p:cNvPr id="2" name="Rectangle 1">
            <a:extLst>
              <a:ext uri="{FF2B5EF4-FFF2-40B4-BE49-F238E27FC236}">
                <a16:creationId xmlns:a16="http://schemas.microsoft.com/office/drawing/2014/main" id="{0F6F9946-FB09-AE4E-B571-63F9D23047CE}"/>
              </a:ext>
            </a:extLst>
          </p:cNvPr>
          <p:cNvSpPr/>
          <p:nvPr/>
        </p:nvSpPr>
        <p:spPr>
          <a:xfrm>
            <a:off x="7375329" y="1527833"/>
            <a:ext cx="4377791" cy="4669672"/>
          </a:xfrm>
          <a:prstGeom prst="rect">
            <a:avLst/>
          </a:prstGeom>
          <a:solidFill>
            <a:schemeClr val="bg1">
              <a:lumMod val="85000"/>
              <a:lumOff val="15000"/>
            </a:schemeClr>
          </a:solid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b="1" dirty="0"/>
              <a:t>Our Learning Questions are </a:t>
            </a:r>
          </a:p>
          <a:p>
            <a:pPr marL="285750" indent="-285750" fontAlgn="t">
              <a:buFont typeface="Arial" panose="020B0604020202020204" pitchFamily="34" charset="0"/>
              <a:buChar char="•"/>
            </a:pPr>
            <a:r>
              <a:rPr lang="en-US" dirty="0"/>
              <a:t>Rooted in our empathy work and relate to the Zoo and Aquarium field and </a:t>
            </a:r>
            <a:r>
              <a:rPr lang="en-US" dirty="0">
                <a:solidFill>
                  <a:schemeClr val="tx1"/>
                </a:solidFill>
                <a:hlinkClick r:id="rId4"/>
              </a:rPr>
              <a:t>AZA's Social Science Research Agenda </a:t>
            </a:r>
            <a:br>
              <a:rPr lang="en-US" dirty="0"/>
            </a:br>
            <a:endParaRPr lang="en-US" dirty="0">
              <a:solidFill>
                <a:schemeClr val="tx1"/>
              </a:solidFill>
            </a:endParaRPr>
          </a:p>
          <a:p>
            <a:pPr marL="285750" indent="-285750" fontAlgn="t">
              <a:buFont typeface="Arial" panose="020B0604020202020204" pitchFamily="34" charset="0"/>
              <a:buChar char="•"/>
            </a:pPr>
            <a:r>
              <a:rPr lang="en-US" dirty="0">
                <a:solidFill>
                  <a:schemeClr val="tx1"/>
                </a:solidFill>
              </a:rPr>
              <a:t>Collaborative </a:t>
            </a:r>
          </a:p>
          <a:p>
            <a:pPr marL="285750" indent="-285750" fontAlgn="t">
              <a:buFont typeface="Arial" panose="020B0604020202020204" pitchFamily="34" charset="0"/>
              <a:buChar char="•"/>
            </a:pPr>
            <a:r>
              <a:rPr lang="en-US" dirty="0">
                <a:solidFill>
                  <a:schemeClr val="tx1"/>
                </a:solidFill>
              </a:rPr>
              <a:t>Realistic and Achievable </a:t>
            </a:r>
          </a:p>
          <a:p>
            <a:pPr marL="285750" indent="-285750" fontAlgn="t">
              <a:buFont typeface="Arial" panose="020B0604020202020204" pitchFamily="34" charset="0"/>
              <a:buChar char="•"/>
            </a:pPr>
            <a:r>
              <a:rPr lang="en-US" dirty="0">
                <a:solidFill>
                  <a:schemeClr val="tx1"/>
                </a:solidFill>
              </a:rPr>
              <a:t>Measurable </a:t>
            </a:r>
          </a:p>
          <a:p>
            <a:pPr marL="285750" indent="-285750" fontAlgn="t">
              <a:buFont typeface="Arial" panose="020B0604020202020204" pitchFamily="34" charset="0"/>
              <a:buChar char="•"/>
            </a:pPr>
            <a:r>
              <a:rPr lang="en-US" dirty="0">
                <a:solidFill>
                  <a:schemeClr val="tx1"/>
                </a:solidFill>
              </a:rPr>
              <a:t>Relevant and Scalable</a:t>
            </a:r>
          </a:p>
          <a:p>
            <a:pPr marL="285750" indent="-285750" fontAlgn="t">
              <a:buFont typeface="Arial" panose="020B0604020202020204" pitchFamily="34" charset="0"/>
              <a:buChar char="•"/>
            </a:pPr>
            <a:r>
              <a:rPr lang="en-US" dirty="0">
                <a:solidFill>
                  <a:schemeClr val="tx1"/>
                </a:solidFill>
              </a:rPr>
              <a:t>Inclusive </a:t>
            </a:r>
          </a:p>
          <a:p>
            <a:pPr marL="285750" indent="-285750" fontAlgn="t">
              <a:buFont typeface="Arial" panose="020B0604020202020204" pitchFamily="34" charset="0"/>
              <a:buChar char="•"/>
            </a:pPr>
            <a:r>
              <a:rPr lang="en-US" dirty="0">
                <a:solidFill>
                  <a:schemeClr val="tx1"/>
                </a:solidFill>
              </a:rPr>
              <a:t>Focused</a:t>
            </a:r>
            <a:endParaRPr lang="en-US" dirty="0"/>
          </a:p>
        </p:txBody>
      </p:sp>
      <p:sp>
        <p:nvSpPr>
          <p:cNvPr id="24" name="Rectangle 23">
            <a:extLst>
              <a:ext uri="{FF2B5EF4-FFF2-40B4-BE49-F238E27FC236}">
                <a16:creationId xmlns:a16="http://schemas.microsoft.com/office/drawing/2014/main" id="{6321DF98-2FC5-3B41-A538-360D119B8389}"/>
              </a:ext>
            </a:extLst>
          </p:cNvPr>
          <p:cNvSpPr/>
          <p:nvPr/>
        </p:nvSpPr>
        <p:spPr>
          <a:xfrm>
            <a:off x="296572" y="1038536"/>
            <a:ext cx="6096136" cy="545936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2C469FF-C5B4-A444-BACF-3676648813CD}"/>
              </a:ext>
            </a:extLst>
          </p:cNvPr>
          <p:cNvSpPr/>
          <p:nvPr/>
        </p:nvSpPr>
        <p:spPr>
          <a:xfrm>
            <a:off x="1585872" y="1112590"/>
            <a:ext cx="1287416" cy="1250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ACE for Wildlife Interests</a:t>
            </a:r>
          </a:p>
        </p:txBody>
      </p:sp>
      <p:sp>
        <p:nvSpPr>
          <p:cNvPr id="26" name="Oval 25">
            <a:extLst>
              <a:ext uri="{FF2B5EF4-FFF2-40B4-BE49-F238E27FC236}">
                <a16:creationId xmlns:a16="http://schemas.microsoft.com/office/drawing/2014/main" id="{18BD9F34-75BD-EF4E-97F8-64F09073C193}"/>
              </a:ext>
            </a:extLst>
          </p:cNvPr>
          <p:cNvSpPr/>
          <p:nvPr/>
        </p:nvSpPr>
        <p:spPr>
          <a:xfrm>
            <a:off x="2491556" y="2344272"/>
            <a:ext cx="402330" cy="390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FBEB502-9238-6A47-97BC-50C3C9EFFF60}"/>
              </a:ext>
            </a:extLst>
          </p:cNvPr>
          <p:cNvSpPr/>
          <p:nvPr/>
        </p:nvSpPr>
        <p:spPr>
          <a:xfrm>
            <a:off x="1394813" y="2211188"/>
            <a:ext cx="374014" cy="363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F196175-AC8C-5D49-897D-1460C2C49643}"/>
              </a:ext>
            </a:extLst>
          </p:cNvPr>
          <p:cNvSpPr/>
          <p:nvPr/>
        </p:nvSpPr>
        <p:spPr>
          <a:xfrm>
            <a:off x="1868701" y="2404497"/>
            <a:ext cx="291930" cy="283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A8B0124-363E-7343-BDAA-1490BEDFC22D}"/>
              </a:ext>
            </a:extLst>
          </p:cNvPr>
          <p:cNvSpPr/>
          <p:nvPr/>
        </p:nvSpPr>
        <p:spPr>
          <a:xfrm>
            <a:off x="2832259" y="2060927"/>
            <a:ext cx="250246" cy="243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5ACE8CE6-DC5C-9C4A-9530-8DDCE2518BA7}"/>
              </a:ext>
            </a:extLst>
          </p:cNvPr>
          <p:cNvSpPr/>
          <p:nvPr/>
        </p:nvSpPr>
        <p:spPr>
          <a:xfrm rot="10800000">
            <a:off x="966168" y="2751362"/>
            <a:ext cx="2601884" cy="243044"/>
          </a:xfrm>
          <a:prstGeom prst="trapezoid">
            <a:avLst>
              <a:gd name="adj" fmla="val 79423"/>
            </a:avLst>
          </a:prstGeom>
          <a:solidFill>
            <a:srgbClr val="1CA49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64F50348-CC9F-414B-A1C4-0F72DB1927D6}"/>
              </a:ext>
            </a:extLst>
          </p:cNvPr>
          <p:cNvSpPr/>
          <p:nvPr/>
        </p:nvSpPr>
        <p:spPr>
          <a:xfrm>
            <a:off x="1976318" y="2970669"/>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8E342CA-F72A-A946-8F73-3F98179EBE17}"/>
              </a:ext>
            </a:extLst>
          </p:cNvPr>
          <p:cNvSpPr/>
          <p:nvPr/>
        </p:nvSpPr>
        <p:spPr>
          <a:xfrm>
            <a:off x="2247776" y="2973941"/>
            <a:ext cx="110914" cy="107722"/>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C21B5C7-4E15-5F40-9C57-C536FC081EA9}"/>
              </a:ext>
            </a:extLst>
          </p:cNvPr>
          <p:cNvSpPr/>
          <p:nvPr/>
        </p:nvSpPr>
        <p:spPr>
          <a:xfrm>
            <a:off x="2509752" y="2992835"/>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0928E3A-A584-CB4F-BEE5-C871D4DE5F26}"/>
              </a:ext>
            </a:extLst>
          </p:cNvPr>
          <p:cNvSpPr txBox="1"/>
          <p:nvPr/>
        </p:nvSpPr>
        <p:spPr>
          <a:xfrm>
            <a:off x="1499459" y="2736915"/>
            <a:ext cx="1496633" cy="276999"/>
          </a:xfrm>
          <a:prstGeom prst="rect">
            <a:avLst/>
          </a:prstGeom>
          <a:noFill/>
        </p:spPr>
        <p:txBody>
          <a:bodyPr wrap="square" rtlCol="0">
            <a:spAutoFit/>
          </a:bodyPr>
          <a:lstStyle/>
          <a:p>
            <a:pPr algn="ctr"/>
            <a:r>
              <a:rPr lang="en-US" sz="1200" dirty="0"/>
              <a:t>Filtered</a:t>
            </a:r>
          </a:p>
        </p:txBody>
      </p:sp>
      <p:sp>
        <p:nvSpPr>
          <p:cNvPr id="37" name="Rounded Rectangle 36">
            <a:extLst>
              <a:ext uri="{FF2B5EF4-FFF2-40B4-BE49-F238E27FC236}">
                <a16:creationId xmlns:a16="http://schemas.microsoft.com/office/drawing/2014/main" id="{434329BB-DCAB-1546-9EE5-EE8A0E5CC7D3}"/>
              </a:ext>
            </a:extLst>
          </p:cNvPr>
          <p:cNvSpPr/>
          <p:nvPr/>
        </p:nvSpPr>
        <p:spPr>
          <a:xfrm>
            <a:off x="698423" y="3193637"/>
            <a:ext cx="3209620" cy="356559"/>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A3AED40-9E73-DF45-84F7-5B36A4132994}"/>
              </a:ext>
            </a:extLst>
          </p:cNvPr>
          <p:cNvSpPr txBox="1"/>
          <p:nvPr/>
        </p:nvSpPr>
        <p:spPr>
          <a:xfrm>
            <a:off x="952023" y="3230501"/>
            <a:ext cx="2810773" cy="276999"/>
          </a:xfrm>
          <a:prstGeom prst="rect">
            <a:avLst/>
          </a:prstGeom>
          <a:noFill/>
        </p:spPr>
        <p:txBody>
          <a:bodyPr wrap="square" rtlCol="0">
            <a:spAutoFit/>
          </a:bodyPr>
          <a:lstStyle/>
          <a:p>
            <a:pPr algn="ctr"/>
            <a:r>
              <a:rPr lang="en-US" sz="1200" dirty="0"/>
              <a:t>ACE for Wildlife Learning Questions</a:t>
            </a:r>
          </a:p>
        </p:txBody>
      </p:sp>
    </p:spTree>
    <p:extLst>
      <p:ext uri="{BB962C8B-B14F-4D97-AF65-F5344CB8AC3E}">
        <p14:creationId xmlns:p14="http://schemas.microsoft.com/office/powerpoint/2010/main" val="916846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38A93E-DCAC-FA4F-B000-F882F9D71175}"/>
              </a:ext>
            </a:extLst>
          </p:cNvPr>
          <p:cNvSpPr/>
          <p:nvPr/>
        </p:nvSpPr>
        <p:spPr>
          <a:xfrm>
            <a:off x="1589924" y="1097850"/>
            <a:ext cx="1287416" cy="1250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01811B0A-5EB6-0D46-9B9B-3B6A965DBD64}"/>
              </a:ext>
            </a:extLst>
          </p:cNvPr>
          <p:cNvSpPr/>
          <p:nvPr/>
        </p:nvSpPr>
        <p:spPr>
          <a:xfrm rot="10800000">
            <a:off x="952024" y="2752008"/>
            <a:ext cx="2601884" cy="243044"/>
          </a:xfrm>
          <a:prstGeom prst="trapezoid">
            <a:avLst>
              <a:gd name="adj" fmla="val 79423"/>
            </a:avLst>
          </a:prstGeom>
          <a:solidFill>
            <a:srgbClr val="1CA49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5F3E605-2929-CB43-BF1C-793259C1F947}"/>
              </a:ext>
            </a:extLst>
          </p:cNvPr>
          <p:cNvSpPr/>
          <p:nvPr/>
        </p:nvSpPr>
        <p:spPr>
          <a:xfrm>
            <a:off x="2495608" y="2329532"/>
            <a:ext cx="402330" cy="390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C5A7CA5-92E6-A941-B68A-F401BC881DA2}"/>
              </a:ext>
            </a:extLst>
          </p:cNvPr>
          <p:cNvSpPr/>
          <p:nvPr/>
        </p:nvSpPr>
        <p:spPr>
          <a:xfrm>
            <a:off x="1398865" y="2196448"/>
            <a:ext cx="374014" cy="363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BE0A94C-5CBE-0743-8515-3EF8679A3DFF}"/>
              </a:ext>
            </a:extLst>
          </p:cNvPr>
          <p:cNvSpPr/>
          <p:nvPr/>
        </p:nvSpPr>
        <p:spPr>
          <a:xfrm>
            <a:off x="1872753" y="2389757"/>
            <a:ext cx="291930" cy="283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84BC8A0-2611-A241-A429-C0F38594E482}"/>
              </a:ext>
            </a:extLst>
          </p:cNvPr>
          <p:cNvSpPr/>
          <p:nvPr/>
        </p:nvSpPr>
        <p:spPr>
          <a:xfrm>
            <a:off x="2836311" y="2046187"/>
            <a:ext cx="250246" cy="243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2EFD76A-AFBE-AA45-824C-D94857332C1D}"/>
              </a:ext>
            </a:extLst>
          </p:cNvPr>
          <p:cNvSpPr/>
          <p:nvPr/>
        </p:nvSpPr>
        <p:spPr>
          <a:xfrm>
            <a:off x="1962174" y="2971315"/>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FAEB81A-0DF8-664E-A708-EB247FA5BDD9}"/>
              </a:ext>
            </a:extLst>
          </p:cNvPr>
          <p:cNvSpPr/>
          <p:nvPr/>
        </p:nvSpPr>
        <p:spPr>
          <a:xfrm>
            <a:off x="2233632" y="2974587"/>
            <a:ext cx="110914" cy="107722"/>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6A6AA3-BD1F-D942-9DB7-664F6C92ED1B}"/>
              </a:ext>
            </a:extLst>
          </p:cNvPr>
          <p:cNvSpPr/>
          <p:nvPr/>
        </p:nvSpPr>
        <p:spPr>
          <a:xfrm>
            <a:off x="2495608" y="2993481"/>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F4367A63-BE9B-4F4E-97B9-DF389FE28F9A}"/>
              </a:ext>
            </a:extLst>
          </p:cNvPr>
          <p:cNvSpPr/>
          <p:nvPr/>
        </p:nvSpPr>
        <p:spPr>
          <a:xfrm>
            <a:off x="683909" y="3195093"/>
            <a:ext cx="3209620" cy="35655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288A284-1C31-2C40-9ED2-6E9E4EC856A0}"/>
              </a:ext>
            </a:extLst>
          </p:cNvPr>
          <p:cNvSpPr/>
          <p:nvPr/>
        </p:nvSpPr>
        <p:spPr>
          <a:xfrm>
            <a:off x="1737777" y="3673743"/>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6291E92-33CA-4842-B400-3089DF87CE9C}"/>
              </a:ext>
            </a:extLst>
          </p:cNvPr>
          <p:cNvSpPr/>
          <p:nvPr/>
        </p:nvSpPr>
        <p:spPr>
          <a:xfrm>
            <a:off x="527204" y="3673743"/>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3FCC0F69-C4F4-194A-9695-79CB83F6E2D1}"/>
              </a:ext>
            </a:extLst>
          </p:cNvPr>
          <p:cNvSpPr/>
          <p:nvPr/>
        </p:nvSpPr>
        <p:spPr>
          <a:xfrm>
            <a:off x="2947131" y="3664436"/>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5BAF2FBA-F70C-B54E-B08F-88E7FC96D979}"/>
              </a:ext>
            </a:extLst>
          </p:cNvPr>
          <p:cNvSpPr/>
          <p:nvPr/>
        </p:nvSpPr>
        <p:spPr>
          <a:xfrm>
            <a:off x="662301" y="5211934"/>
            <a:ext cx="3209620" cy="356559"/>
          </a:xfrm>
          <a:prstGeom prst="roundRect">
            <a:avLst>
              <a:gd name="adj" fmla="val 50000"/>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7C77A60A-7BB3-5B43-8051-68EAED39FA5C}"/>
              </a:ext>
            </a:extLst>
          </p:cNvPr>
          <p:cNvSpPr/>
          <p:nvPr/>
        </p:nvSpPr>
        <p:spPr>
          <a:xfrm>
            <a:off x="4667236" y="3202667"/>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7204EB68-710C-9C4C-871F-5B4AF7FA8DC9}"/>
              </a:ext>
            </a:extLst>
          </p:cNvPr>
          <p:cNvSpPr/>
          <p:nvPr/>
        </p:nvSpPr>
        <p:spPr>
          <a:xfrm>
            <a:off x="5505750" y="3195093"/>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1D35CED7-0C3B-7641-8CC4-6DC9911E651A}"/>
              </a:ext>
            </a:extLst>
          </p:cNvPr>
          <p:cNvSpPr/>
          <p:nvPr/>
        </p:nvSpPr>
        <p:spPr>
          <a:xfrm>
            <a:off x="2922234" y="5940624"/>
            <a:ext cx="1440322" cy="356559"/>
          </a:xfrm>
          <a:prstGeom prst="roundRect">
            <a:avLst>
              <a:gd name="adj" fmla="val 50000"/>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urved Connector 22">
            <a:extLst>
              <a:ext uri="{FF2B5EF4-FFF2-40B4-BE49-F238E27FC236}">
                <a16:creationId xmlns:a16="http://schemas.microsoft.com/office/drawing/2014/main" id="{35FDD883-9264-0648-91E7-EB4929CCC194}"/>
              </a:ext>
            </a:extLst>
          </p:cNvPr>
          <p:cNvCxnSpPr>
            <a:cxnSpLocks/>
            <a:stCxn id="18" idx="2"/>
          </p:cNvCxnSpPr>
          <p:nvPr/>
        </p:nvCxnSpPr>
        <p:spPr>
          <a:xfrm rot="5400000" flipH="1" flipV="1">
            <a:off x="3340303" y="3458785"/>
            <a:ext cx="1036515" cy="3182901"/>
          </a:xfrm>
          <a:prstGeom prst="curvedConnector4">
            <a:avLst>
              <a:gd name="adj1" fmla="val -10403"/>
              <a:gd name="adj2" fmla="val 100144"/>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509E69C1-93BA-A448-9984-700EDBE013D3}"/>
              </a:ext>
            </a:extLst>
          </p:cNvPr>
          <p:cNvCxnSpPr>
            <a:cxnSpLocks/>
            <a:endCxn id="4" idx="6"/>
          </p:cNvCxnSpPr>
          <p:nvPr/>
        </p:nvCxnSpPr>
        <p:spPr>
          <a:xfrm rot="10800000">
            <a:off x="2877341" y="1723036"/>
            <a:ext cx="2572671" cy="1462751"/>
          </a:xfrm>
          <a:prstGeom prst="curvedConnector3">
            <a:avLst>
              <a:gd name="adj1" fmla="val 932"/>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35" name="Content Placeholder 18" descr="A picture containing clipart&#10;&#10;Description automatically generated">
            <a:extLst>
              <a:ext uri="{FF2B5EF4-FFF2-40B4-BE49-F238E27FC236}">
                <a16:creationId xmlns:a16="http://schemas.microsoft.com/office/drawing/2014/main" id="{BC4D1DF4-FBE3-B64D-8C29-70FC02B90B56}"/>
              </a:ext>
            </a:extLst>
          </p:cNvPr>
          <p:cNvPicPr>
            <a:picLocks noGrp="1" noChangeAspect="1"/>
          </p:cNvPicPr>
          <p:nvPr>
            <p:ph idx="1"/>
          </p:nvPr>
        </p:nvPicPr>
        <p:blipFill>
          <a:blip r:embed="rId3"/>
          <a:stretch>
            <a:fillRect/>
          </a:stretch>
        </p:blipFill>
        <p:spPr>
          <a:xfrm>
            <a:off x="10820400" y="233362"/>
            <a:ext cx="1066800" cy="1066800"/>
          </a:xfrm>
          <a:prstGeom prst="ellipse">
            <a:avLst/>
          </a:prstGeom>
        </p:spPr>
      </p:pic>
      <p:sp>
        <p:nvSpPr>
          <p:cNvPr id="36" name="Title 1">
            <a:extLst>
              <a:ext uri="{FF2B5EF4-FFF2-40B4-BE49-F238E27FC236}">
                <a16:creationId xmlns:a16="http://schemas.microsoft.com/office/drawing/2014/main" id="{A28488A5-7614-2B4F-A513-EDBAE8D77273}"/>
              </a:ext>
            </a:extLst>
          </p:cNvPr>
          <p:cNvSpPr>
            <a:spLocks noGrp="1"/>
          </p:cNvSpPr>
          <p:nvPr>
            <p:ph type="title"/>
          </p:nvPr>
        </p:nvSpPr>
        <p:spPr>
          <a:xfrm>
            <a:off x="275137" y="158272"/>
            <a:ext cx="7166846" cy="697221"/>
          </a:xfrm>
        </p:spPr>
        <p:txBody>
          <a:bodyPr/>
          <a:lstStyle/>
          <a:p>
            <a:r>
              <a:rPr lang="en-US" dirty="0"/>
              <a:t>Strategic Learning Framework</a:t>
            </a:r>
          </a:p>
        </p:txBody>
      </p:sp>
      <p:sp>
        <p:nvSpPr>
          <p:cNvPr id="2" name="Rectangle 1">
            <a:extLst>
              <a:ext uri="{FF2B5EF4-FFF2-40B4-BE49-F238E27FC236}">
                <a16:creationId xmlns:a16="http://schemas.microsoft.com/office/drawing/2014/main" id="{0F6F9946-FB09-AE4E-B571-63F9D23047CE}"/>
              </a:ext>
            </a:extLst>
          </p:cNvPr>
          <p:cNvSpPr/>
          <p:nvPr/>
        </p:nvSpPr>
        <p:spPr>
          <a:xfrm>
            <a:off x="7375329" y="1527833"/>
            <a:ext cx="4377791" cy="4669672"/>
          </a:xfrm>
          <a:prstGeom prst="rect">
            <a:avLst/>
          </a:prstGeom>
          <a:solidFill>
            <a:schemeClr val="bg1">
              <a:lumMod val="85000"/>
              <a:lumOff val="15000"/>
            </a:schemeClr>
          </a:solid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Learning About Our Collective Impact</a:t>
            </a:r>
          </a:p>
          <a:p>
            <a:pPr marL="285750" indent="-285750">
              <a:buFont typeface="Arial" panose="020B0604020202020204" pitchFamily="34" charset="0"/>
              <a:buChar char="•"/>
            </a:pPr>
            <a:r>
              <a:rPr lang="en-US" dirty="0"/>
              <a:t>Refine and Build </a:t>
            </a:r>
          </a:p>
          <a:p>
            <a:pPr marL="285750" indent="-285750">
              <a:buFont typeface="Arial" panose="020B0604020202020204" pitchFamily="34" charset="0"/>
              <a:buChar char="•"/>
            </a:pPr>
            <a:r>
              <a:rPr lang="en-US" dirty="0"/>
              <a:t>Ask and Gather</a:t>
            </a:r>
          </a:p>
          <a:p>
            <a:pPr marL="285750" indent="-285750">
              <a:buFont typeface="Arial" panose="020B0604020202020204" pitchFamily="34" charset="0"/>
              <a:buChar char="•"/>
            </a:pPr>
            <a:r>
              <a:rPr lang="en-US" dirty="0"/>
              <a:t>Analyze and Make Meaning</a:t>
            </a:r>
          </a:p>
        </p:txBody>
      </p:sp>
      <p:sp>
        <p:nvSpPr>
          <p:cNvPr id="24" name="Rectangle 23">
            <a:extLst>
              <a:ext uri="{FF2B5EF4-FFF2-40B4-BE49-F238E27FC236}">
                <a16:creationId xmlns:a16="http://schemas.microsoft.com/office/drawing/2014/main" id="{6321DF98-2FC5-3B41-A538-360D119B8389}"/>
              </a:ext>
            </a:extLst>
          </p:cNvPr>
          <p:cNvSpPr/>
          <p:nvPr/>
        </p:nvSpPr>
        <p:spPr>
          <a:xfrm>
            <a:off x="296572" y="1038536"/>
            <a:ext cx="6096136" cy="545936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2C469FF-C5B4-A444-BACF-3676648813CD}"/>
              </a:ext>
            </a:extLst>
          </p:cNvPr>
          <p:cNvSpPr/>
          <p:nvPr/>
        </p:nvSpPr>
        <p:spPr>
          <a:xfrm>
            <a:off x="1585872" y="1112590"/>
            <a:ext cx="1287416" cy="1250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ACE for Wildlife Interests</a:t>
            </a:r>
          </a:p>
        </p:txBody>
      </p:sp>
      <p:sp>
        <p:nvSpPr>
          <p:cNvPr id="26" name="Oval 25">
            <a:extLst>
              <a:ext uri="{FF2B5EF4-FFF2-40B4-BE49-F238E27FC236}">
                <a16:creationId xmlns:a16="http://schemas.microsoft.com/office/drawing/2014/main" id="{18BD9F34-75BD-EF4E-97F8-64F09073C193}"/>
              </a:ext>
            </a:extLst>
          </p:cNvPr>
          <p:cNvSpPr/>
          <p:nvPr/>
        </p:nvSpPr>
        <p:spPr>
          <a:xfrm>
            <a:off x="2491556" y="2344272"/>
            <a:ext cx="402330" cy="390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FBEB502-9238-6A47-97BC-50C3C9EFFF60}"/>
              </a:ext>
            </a:extLst>
          </p:cNvPr>
          <p:cNvSpPr/>
          <p:nvPr/>
        </p:nvSpPr>
        <p:spPr>
          <a:xfrm>
            <a:off x="1394813" y="2211188"/>
            <a:ext cx="374014" cy="363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F196175-AC8C-5D49-897D-1460C2C49643}"/>
              </a:ext>
            </a:extLst>
          </p:cNvPr>
          <p:cNvSpPr/>
          <p:nvPr/>
        </p:nvSpPr>
        <p:spPr>
          <a:xfrm>
            <a:off x="1868701" y="2404497"/>
            <a:ext cx="291930" cy="283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A8B0124-363E-7343-BDAA-1490BEDFC22D}"/>
              </a:ext>
            </a:extLst>
          </p:cNvPr>
          <p:cNvSpPr/>
          <p:nvPr/>
        </p:nvSpPr>
        <p:spPr>
          <a:xfrm>
            <a:off x="2832259" y="2060927"/>
            <a:ext cx="250246" cy="243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5ACE8CE6-DC5C-9C4A-9530-8DDCE2518BA7}"/>
              </a:ext>
            </a:extLst>
          </p:cNvPr>
          <p:cNvSpPr/>
          <p:nvPr/>
        </p:nvSpPr>
        <p:spPr>
          <a:xfrm rot="10800000">
            <a:off x="966168" y="2751362"/>
            <a:ext cx="2601884" cy="243044"/>
          </a:xfrm>
          <a:prstGeom prst="trapezoid">
            <a:avLst>
              <a:gd name="adj" fmla="val 79423"/>
            </a:avLst>
          </a:prstGeom>
          <a:solidFill>
            <a:srgbClr val="1CA49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4F50348-CC9F-414B-A1C4-0F72DB1927D6}"/>
              </a:ext>
            </a:extLst>
          </p:cNvPr>
          <p:cNvSpPr/>
          <p:nvPr/>
        </p:nvSpPr>
        <p:spPr>
          <a:xfrm>
            <a:off x="1976318" y="2970669"/>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8E342CA-F72A-A946-8F73-3F98179EBE17}"/>
              </a:ext>
            </a:extLst>
          </p:cNvPr>
          <p:cNvSpPr/>
          <p:nvPr/>
        </p:nvSpPr>
        <p:spPr>
          <a:xfrm>
            <a:off x="2247776" y="2973941"/>
            <a:ext cx="110914" cy="107722"/>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C21B5C7-4E15-5F40-9C57-C536FC081EA9}"/>
              </a:ext>
            </a:extLst>
          </p:cNvPr>
          <p:cNvSpPr/>
          <p:nvPr/>
        </p:nvSpPr>
        <p:spPr>
          <a:xfrm>
            <a:off x="2509752" y="2992835"/>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D1F51D28-7DD4-2C4C-ACF3-6A48590EDF7D}"/>
              </a:ext>
            </a:extLst>
          </p:cNvPr>
          <p:cNvSpPr/>
          <p:nvPr/>
        </p:nvSpPr>
        <p:spPr>
          <a:xfrm>
            <a:off x="698423" y="3193637"/>
            <a:ext cx="3209620" cy="356559"/>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0A7ABBF-4342-AC40-9005-D0851609E800}"/>
              </a:ext>
            </a:extLst>
          </p:cNvPr>
          <p:cNvSpPr txBox="1"/>
          <p:nvPr/>
        </p:nvSpPr>
        <p:spPr>
          <a:xfrm>
            <a:off x="1499459" y="2736915"/>
            <a:ext cx="1496633" cy="276999"/>
          </a:xfrm>
          <a:prstGeom prst="rect">
            <a:avLst/>
          </a:prstGeom>
          <a:noFill/>
        </p:spPr>
        <p:txBody>
          <a:bodyPr wrap="square" rtlCol="0">
            <a:spAutoFit/>
          </a:bodyPr>
          <a:lstStyle/>
          <a:p>
            <a:pPr algn="ctr"/>
            <a:r>
              <a:rPr lang="en-US" sz="1200" dirty="0"/>
              <a:t>Filtered</a:t>
            </a:r>
          </a:p>
        </p:txBody>
      </p:sp>
      <p:sp>
        <p:nvSpPr>
          <p:cNvPr id="39" name="TextBox 38">
            <a:extLst>
              <a:ext uri="{FF2B5EF4-FFF2-40B4-BE49-F238E27FC236}">
                <a16:creationId xmlns:a16="http://schemas.microsoft.com/office/drawing/2014/main" id="{4F75D2F1-AE73-D74B-A17E-DEC74760A3D6}"/>
              </a:ext>
            </a:extLst>
          </p:cNvPr>
          <p:cNvSpPr txBox="1"/>
          <p:nvPr/>
        </p:nvSpPr>
        <p:spPr>
          <a:xfrm>
            <a:off x="952023" y="3230501"/>
            <a:ext cx="2810773" cy="276999"/>
          </a:xfrm>
          <a:prstGeom prst="rect">
            <a:avLst/>
          </a:prstGeom>
          <a:noFill/>
        </p:spPr>
        <p:txBody>
          <a:bodyPr wrap="square" rtlCol="0">
            <a:spAutoFit/>
          </a:bodyPr>
          <a:lstStyle/>
          <a:p>
            <a:pPr algn="ctr"/>
            <a:r>
              <a:rPr lang="en-US" sz="1200" dirty="0"/>
              <a:t>ACE for Wildlife Learning Questions</a:t>
            </a:r>
          </a:p>
        </p:txBody>
      </p:sp>
      <p:sp>
        <p:nvSpPr>
          <p:cNvPr id="40" name="Rounded Rectangle 39">
            <a:extLst>
              <a:ext uri="{FF2B5EF4-FFF2-40B4-BE49-F238E27FC236}">
                <a16:creationId xmlns:a16="http://schemas.microsoft.com/office/drawing/2014/main" id="{FAD0F0E1-4F78-AA4C-80D9-1A73E625CD91}"/>
              </a:ext>
            </a:extLst>
          </p:cNvPr>
          <p:cNvSpPr/>
          <p:nvPr/>
        </p:nvSpPr>
        <p:spPr>
          <a:xfrm>
            <a:off x="510695" y="3673742"/>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Learning About our Collective Impact</a:t>
            </a:r>
          </a:p>
        </p:txBody>
      </p:sp>
    </p:spTree>
    <p:extLst>
      <p:ext uri="{BB962C8B-B14F-4D97-AF65-F5344CB8AC3E}">
        <p14:creationId xmlns:p14="http://schemas.microsoft.com/office/powerpoint/2010/main" val="2283858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38A93E-DCAC-FA4F-B000-F882F9D71175}"/>
              </a:ext>
            </a:extLst>
          </p:cNvPr>
          <p:cNvSpPr/>
          <p:nvPr/>
        </p:nvSpPr>
        <p:spPr>
          <a:xfrm>
            <a:off x="1589924" y="1097850"/>
            <a:ext cx="1287416" cy="1250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01811B0A-5EB6-0D46-9B9B-3B6A965DBD64}"/>
              </a:ext>
            </a:extLst>
          </p:cNvPr>
          <p:cNvSpPr/>
          <p:nvPr/>
        </p:nvSpPr>
        <p:spPr>
          <a:xfrm rot="10800000">
            <a:off x="952024" y="2752008"/>
            <a:ext cx="2601884" cy="243044"/>
          </a:xfrm>
          <a:prstGeom prst="trapezoid">
            <a:avLst>
              <a:gd name="adj" fmla="val 79423"/>
            </a:avLst>
          </a:prstGeom>
          <a:solidFill>
            <a:srgbClr val="1CA49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5F3E605-2929-CB43-BF1C-793259C1F947}"/>
              </a:ext>
            </a:extLst>
          </p:cNvPr>
          <p:cNvSpPr/>
          <p:nvPr/>
        </p:nvSpPr>
        <p:spPr>
          <a:xfrm>
            <a:off x="2495608" y="2329532"/>
            <a:ext cx="402330" cy="390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C5A7CA5-92E6-A941-B68A-F401BC881DA2}"/>
              </a:ext>
            </a:extLst>
          </p:cNvPr>
          <p:cNvSpPr/>
          <p:nvPr/>
        </p:nvSpPr>
        <p:spPr>
          <a:xfrm>
            <a:off x="1398865" y="2196448"/>
            <a:ext cx="374014" cy="363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BE0A94C-5CBE-0743-8515-3EF8679A3DFF}"/>
              </a:ext>
            </a:extLst>
          </p:cNvPr>
          <p:cNvSpPr/>
          <p:nvPr/>
        </p:nvSpPr>
        <p:spPr>
          <a:xfrm>
            <a:off x="1872753" y="2389757"/>
            <a:ext cx="291930" cy="283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84BC8A0-2611-A241-A429-C0F38594E482}"/>
              </a:ext>
            </a:extLst>
          </p:cNvPr>
          <p:cNvSpPr/>
          <p:nvPr/>
        </p:nvSpPr>
        <p:spPr>
          <a:xfrm>
            <a:off x="2836311" y="2046187"/>
            <a:ext cx="250246" cy="243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2EFD76A-AFBE-AA45-824C-D94857332C1D}"/>
              </a:ext>
            </a:extLst>
          </p:cNvPr>
          <p:cNvSpPr/>
          <p:nvPr/>
        </p:nvSpPr>
        <p:spPr>
          <a:xfrm>
            <a:off x="1962174" y="2971315"/>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FAEB81A-0DF8-664E-A708-EB247FA5BDD9}"/>
              </a:ext>
            </a:extLst>
          </p:cNvPr>
          <p:cNvSpPr/>
          <p:nvPr/>
        </p:nvSpPr>
        <p:spPr>
          <a:xfrm>
            <a:off x="2233632" y="2974587"/>
            <a:ext cx="110914" cy="107722"/>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6A6AA3-BD1F-D942-9DB7-664F6C92ED1B}"/>
              </a:ext>
            </a:extLst>
          </p:cNvPr>
          <p:cNvSpPr/>
          <p:nvPr/>
        </p:nvSpPr>
        <p:spPr>
          <a:xfrm>
            <a:off x="2495608" y="2993481"/>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F4367A63-BE9B-4F4E-97B9-DF389FE28F9A}"/>
              </a:ext>
            </a:extLst>
          </p:cNvPr>
          <p:cNvSpPr/>
          <p:nvPr/>
        </p:nvSpPr>
        <p:spPr>
          <a:xfrm>
            <a:off x="683909" y="3195093"/>
            <a:ext cx="3209620" cy="35655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288A284-1C31-2C40-9ED2-6E9E4EC856A0}"/>
              </a:ext>
            </a:extLst>
          </p:cNvPr>
          <p:cNvSpPr/>
          <p:nvPr/>
        </p:nvSpPr>
        <p:spPr>
          <a:xfrm>
            <a:off x="1737777" y="3673743"/>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6291E92-33CA-4842-B400-3089DF87CE9C}"/>
              </a:ext>
            </a:extLst>
          </p:cNvPr>
          <p:cNvSpPr/>
          <p:nvPr/>
        </p:nvSpPr>
        <p:spPr>
          <a:xfrm>
            <a:off x="527204" y="3673743"/>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3FCC0F69-C4F4-194A-9695-79CB83F6E2D1}"/>
              </a:ext>
            </a:extLst>
          </p:cNvPr>
          <p:cNvSpPr/>
          <p:nvPr/>
        </p:nvSpPr>
        <p:spPr>
          <a:xfrm>
            <a:off x="2947131" y="3664436"/>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5BAF2FBA-F70C-B54E-B08F-88E7FC96D979}"/>
              </a:ext>
            </a:extLst>
          </p:cNvPr>
          <p:cNvSpPr/>
          <p:nvPr/>
        </p:nvSpPr>
        <p:spPr>
          <a:xfrm>
            <a:off x="662301" y="5211934"/>
            <a:ext cx="3209620" cy="356559"/>
          </a:xfrm>
          <a:prstGeom prst="roundRect">
            <a:avLst>
              <a:gd name="adj" fmla="val 50000"/>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7C77A60A-7BB3-5B43-8051-68EAED39FA5C}"/>
              </a:ext>
            </a:extLst>
          </p:cNvPr>
          <p:cNvSpPr/>
          <p:nvPr/>
        </p:nvSpPr>
        <p:spPr>
          <a:xfrm>
            <a:off x="4667236" y="3202667"/>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7204EB68-710C-9C4C-871F-5B4AF7FA8DC9}"/>
              </a:ext>
            </a:extLst>
          </p:cNvPr>
          <p:cNvSpPr/>
          <p:nvPr/>
        </p:nvSpPr>
        <p:spPr>
          <a:xfrm>
            <a:off x="5505750" y="3195093"/>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1D35CED7-0C3B-7641-8CC4-6DC9911E651A}"/>
              </a:ext>
            </a:extLst>
          </p:cNvPr>
          <p:cNvSpPr/>
          <p:nvPr/>
        </p:nvSpPr>
        <p:spPr>
          <a:xfrm>
            <a:off x="2922234" y="5940624"/>
            <a:ext cx="1440322" cy="356559"/>
          </a:xfrm>
          <a:prstGeom prst="roundRect">
            <a:avLst>
              <a:gd name="adj" fmla="val 50000"/>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urved Connector 22">
            <a:extLst>
              <a:ext uri="{FF2B5EF4-FFF2-40B4-BE49-F238E27FC236}">
                <a16:creationId xmlns:a16="http://schemas.microsoft.com/office/drawing/2014/main" id="{35FDD883-9264-0648-91E7-EB4929CCC194}"/>
              </a:ext>
            </a:extLst>
          </p:cNvPr>
          <p:cNvCxnSpPr>
            <a:cxnSpLocks/>
            <a:stCxn id="18" idx="2"/>
          </p:cNvCxnSpPr>
          <p:nvPr/>
        </p:nvCxnSpPr>
        <p:spPr>
          <a:xfrm rot="5400000" flipH="1" flipV="1">
            <a:off x="3340303" y="3458785"/>
            <a:ext cx="1036515" cy="3182901"/>
          </a:xfrm>
          <a:prstGeom prst="curvedConnector4">
            <a:avLst>
              <a:gd name="adj1" fmla="val -10403"/>
              <a:gd name="adj2" fmla="val 100144"/>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509E69C1-93BA-A448-9984-700EDBE013D3}"/>
              </a:ext>
            </a:extLst>
          </p:cNvPr>
          <p:cNvCxnSpPr>
            <a:cxnSpLocks/>
            <a:endCxn id="4" idx="6"/>
          </p:cNvCxnSpPr>
          <p:nvPr/>
        </p:nvCxnSpPr>
        <p:spPr>
          <a:xfrm rot="10800000">
            <a:off x="2877341" y="1723036"/>
            <a:ext cx="2572671" cy="1462751"/>
          </a:xfrm>
          <a:prstGeom prst="curvedConnector3">
            <a:avLst>
              <a:gd name="adj1" fmla="val 932"/>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35" name="Content Placeholder 18" descr="A picture containing clipart&#10;&#10;Description automatically generated">
            <a:extLst>
              <a:ext uri="{FF2B5EF4-FFF2-40B4-BE49-F238E27FC236}">
                <a16:creationId xmlns:a16="http://schemas.microsoft.com/office/drawing/2014/main" id="{BC4D1DF4-FBE3-B64D-8C29-70FC02B90B56}"/>
              </a:ext>
            </a:extLst>
          </p:cNvPr>
          <p:cNvPicPr>
            <a:picLocks noGrp="1" noChangeAspect="1"/>
          </p:cNvPicPr>
          <p:nvPr>
            <p:ph idx="1"/>
          </p:nvPr>
        </p:nvPicPr>
        <p:blipFill>
          <a:blip r:embed="rId3"/>
          <a:stretch>
            <a:fillRect/>
          </a:stretch>
        </p:blipFill>
        <p:spPr>
          <a:xfrm>
            <a:off x="10820400" y="233362"/>
            <a:ext cx="1066800" cy="1066800"/>
          </a:xfrm>
          <a:prstGeom prst="ellipse">
            <a:avLst/>
          </a:prstGeom>
        </p:spPr>
      </p:pic>
      <p:sp>
        <p:nvSpPr>
          <p:cNvPr id="36" name="Title 1">
            <a:extLst>
              <a:ext uri="{FF2B5EF4-FFF2-40B4-BE49-F238E27FC236}">
                <a16:creationId xmlns:a16="http://schemas.microsoft.com/office/drawing/2014/main" id="{A28488A5-7614-2B4F-A513-EDBAE8D77273}"/>
              </a:ext>
            </a:extLst>
          </p:cNvPr>
          <p:cNvSpPr>
            <a:spLocks noGrp="1"/>
          </p:cNvSpPr>
          <p:nvPr>
            <p:ph type="title"/>
          </p:nvPr>
        </p:nvSpPr>
        <p:spPr>
          <a:xfrm>
            <a:off x="275137" y="158272"/>
            <a:ext cx="7166846" cy="697221"/>
          </a:xfrm>
        </p:spPr>
        <p:txBody>
          <a:bodyPr/>
          <a:lstStyle/>
          <a:p>
            <a:r>
              <a:rPr lang="en-US" dirty="0"/>
              <a:t>Strategic Learning Framework</a:t>
            </a:r>
          </a:p>
        </p:txBody>
      </p:sp>
      <p:sp>
        <p:nvSpPr>
          <p:cNvPr id="2" name="Rectangle 1">
            <a:extLst>
              <a:ext uri="{FF2B5EF4-FFF2-40B4-BE49-F238E27FC236}">
                <a16:creationId xmlns:a16="http://schemas.microsoft.com/office/drawing/2014/main" id="{0F6F9946-FB09-AE4E-B571-63F9D23047CE}"/>
              </a:ext>
            </a:extLst>
          </p:cNvPr>
          <p:cNvSpPr/>
          <p:nvPr/>
        </p:nvSpPr>
        <p:spPr>
          <a:xfrm>
            <a:off x="7375329" y="1527833"/>
            <a:ext cx="4377791" cy="4669672"/>
          </a:xfrm>
          <a:prstGeom prst="rect">
            <a:avLst/>
          </a:prstGeom>
          <a:solidFill>
            <a:schemeClr val="bg1">
              <a:lumMod val="85000"/>
              <a:lumOff val="15000"/>
            </a:schemeClr>
          </a:solid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Learning Through Existing Knowledge</a:t>
            </a:r>
          </a:p>
          <a:p>
            <a:pPr marL="285750" indent="-285750" fontAlgn="t">
              <a:buFont typeface="Arial" panose="020B0604020202020204" pitchFamily="34" charset="0"/>
              <a:buChar char="•"/>
            </a:pPr>
            <a:r>
              <a:rPr lang="en-US" dirty="0"/>
              <a:t>Lunch and Share </a:t>
            </a:r>
          </a:p>
          <a:p>
            <a:pPr marL="285750" indent="-285750" fontAlgn="t">
              <a:buFont typeface="Arial" panose="020B0604020202020204" pitchFamily="34" charset="0"/>
              <a:buChar char="•"/>
            </a:pPr>
            <a:r>
              <a:rPr lang="en-US" dirty="0"/>
              <a:t>"Book" club </a:t>
            </a:r>
          </a:p>
          <a:p>
            <a:pPr marL="285750" indent="-285750" fontAlgn="t">
              <a:buFont typeface="Arial" panose="020B0604020202020204" pitchFamily="34" charset="0"/>
              <a:buChar char="•"/>
            </a:pPr>
            <a:r>
              <a:rPr lang="en-US" dirty="0"/>
              <a:t>Make Meaning</a:t>
            </a:r>
          </a:p>
        </p:txBody>
      </p:sp>
      <p:sp>
        <p:nvSpPr>
          <p:cNvPr id="24" name="Rectangle 23">
            <a:extLst>
              <a:ext uri="{FF2B5EF4-FFF2-40B4-BE49-F238E27FC236}">
                <a16:creationId xmlns:a16="http://schemas.microsoft.com/office/drawing/2014/main" id="{6321DF98-2FC5-3B41-A538-360D119B8389}"/>
              </a:ext>
            </a:extLst>
          </p:cNvPr>
          <p:cNvSpPr/>
          <p:nvPr/>
        </p:nvSpPr>
        <p:spPr>
          <a:xfrm>
            <a:off x="296572" y="1038536"/>
            <a:ext cx="6096136" cy="545936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2C469FF-C5B4-A444-BACF-3676648813CD}"/>
              </a:ext>
            </a:extLst>
          </p:cNvPr>
          <p:cNvSpPr/>
          <p:nvPr/>
        </p:nvSpPr>
        <p:spPr>
          <a:xfrm>
            <a:off x="1585872" y="1112590"/>
            <a:ext cx="1287416" cy="1250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ACE for Wildlife Interests</a:t>
            </a:r>
          </a:p>
        </p:txBody>
      </p:sp>
      <p:sp>
        <p:nvSpPr>
          <p:cNvPr id="26" name="Oval 25">
            <a:extLst>
              <a:ext uri="{FF2B5EF4-FFF2-40B4-BE49-F238E27FC236}">
                <a16:creationId xmlns:a16="http://schemas.microsoft.com/office/drawing/2014/main" id="{18BD9F34-75BD-EF4E-97F8-64F09073C193}"/>
              </a:ext>
            </a:extLst>
          </p:cNvPr>
          <p:cNvSpPr/>
          <p:nvPr/>
        </p:nvSpPr>
        <p:spPr>
          <a:xfrm>
            <a:off x="2491556" y="2344272"/>
            <a:ext cx="402330" cy="390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FBEB502-9238-6A47-97BC-50C3C9EFFF60}"/>
              </a:ext>
            </a:extLst>
          </p:cNvPr>
          <p:cNvSpPr/>
          <p:nvPr/>
        </p:nvSpPr>
        <p:spPr>
          <a:xfrm>
            <a:off x="1394813" y="2211188"/>
            <a:ext cx="374014" cy="363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F196175-AC8C-5D49-897D-1460C2C49643}"/>
              </a:ext>
            </a:extLst>
          </p:cNvPr>
          <p:cNvSpPr/>
          <p:nvPr/>
        </p:nvSpPr>
        <p:spPr>
          <a:xfrm>
            <a:off x="1868701" y="2404497"/>
            <a:ext cx="291930" cy="283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A8B0124-363E-7343-BDAA-1490BEDFC22D}"/>
              </a:ext>
            </a:extLst>
          </p:cNvPr>
          <p:cNvSpPr/>
          <p:nvPr/>
        </p:nvSpPr>
        <p:spPr>
          <a:xfrm>
            <a:off x="2832259" y="2060927"/>
            <a:ext cx="250246" cy="243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5ACE8CE6-DC5C-9C4A-9530-8DDCE2518BA7}"/>
              </a:ext>
            </a:extLst>
          </p:cNvPr>
          <p:cNvSpPr/>
          <p:nvPr/>
        </p:nvSpPr>
        <p:spPr>
          <a:xfrm rot="10800000">
            <a:off x="966168" y="2751362"/>
            <a:ext cx="2601884" cy="243044"/>
          </a:xfrm>
          <a:prstGeom prst="trapezoid">
            <a:avLst>
              <a:gd name="adj" fmla="val 79423"/>
            </a:avLst>
          </a:prstGeom>
          <a:solidFill>
            <a:srgbClr val="1CA49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4F50348-CC9F-414B-A1C4-0F72DB1927D6}"/>
              </a:ext>
            </a:extLst>
          </p:cNvPr>
          <p:cNvSpPr/>
          <p:nvPr/>
        </p:nvSpPr>
        <p:spPr>
          <a:xfrm>
            <a:off x="1976318" y="2970669"/>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8E342CA-F72A-A946-8F73-3F98179EBE17}"/>
              </a:ext>
            </a:extLst>
          </p:cNvPr>
          <p:cNvSpPr/>
          <p:nvPr/>
        </p:nvSpPr>
        <p:spPr>
          <a:xfrm>
            <a:off x="2247776" y="2973941"/>
            <a:ext cx="110914" cy="107722"/>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C21B5C7-4E15-5F40-9C57-C536FC081EA9}"/>
              </a:ext>
            </a:extLst>
          </p:cNvPr>
          <p:cNvSpPr/>
          <p:nvPr/>
        </p:nvSpPr>
        <p:spPr>
          <a:xfrm>
            <a:off x="2509752" y="2992835"/>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D1F51D28-7DD4-2C4C-ACF3-6A48590EDF7D}"/>
              </a:ext>
            </a:extLst>
          </p:cNvPr>
          <p:cNvSpPr/>
          <p:nvPr/>
        </p:nvSpPr>
        <p:spPr>
          <a:xfrm>
            <a:off x="698423" y="3193637"/>
            <a:ext cx="3209620" cy="356559"/>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0A7ABBF-4342-AC40-9005-D0851609E800}"/>
              </a:ext>
            </a:extLst>
          </p:cNvPr>
          <p:cNvSpPr txBox="1"/>
          <p:nvPr/>
        </p:nvSpPr>
        <p:spPr>
          <a:xfrm>
            <a:off x="1499459" y="2736915"/>
            <a:ext cx="1496633" cy="276999"/>
          </a:xfrm>
          <a:prstGeom prst="rect">
            <a:avLst/>
          </a:prstGeom>
          <a:noFill/>
        </p:spPr>
        <p:txBody>
          <a:bodyPr wrap="square" rtlCol="0">
            <a:spAutoFit/>
          </a:bodyPr>
          <a:lstStyle/>
          <a:p>
            <a:pPr algn="ctr"/>
            <a:r>
              <a:rPr lang="en-US" sz="1200" dirty="0"/>
              <a:t>Filtered</a:t>
            </a:r>
          </a:p>
        </p:txBody>
      </p:sp>
      <p:sp>
        <p:nvSpPr>
          <p:cNvPr id="39" name="TextBox 38">
            <a:extLst>
              <a:ext uri="{FF2B5EF4-FFF2-40B4-BE49-F238E27FC236}">
                <a16:creationId xmlns:a16="http://schemas.microsoft.com/office/drawing/2014/main" id="{4F75D2F1-AE73-D74B-A17E-DEC74760A3D6}"/>
              </a:ext>
            </a:extLst>
          </p:cNvPr>
          <p:cNvSpPr txBox="1"/>
          <p:nvPr/>
        </p:nvSpPr>
        <p:spPr>
          <a:xfrm>
            <a:off x="952023" y="3230501"/>
            <a:ext cx="2810773" cy="276999"/>
          </a:xfrm>
          <a:prstGeom prst="rect">
            <a:avLst/>
          </a:prstGeom>
          <a:noFill/>
        </p:spPr>
        <p:txBody>
          <a:bodyPr wrap="square" rtlCol="0">
            <a:spAutoFit/>
          </a:bodyPr>
          <a:lstStyle/>
          <a:p>
            <a:pPr algn="ctr"/>
            <a:r>
              <a:rPr lang="en-US" sz="1200" dirty="0"/>
              <a:t>ACE for Wildlife Learning Questions</a:t>
            </a:r>
          </a:p>
        </p:txBody>
      </p:sp>
      <p:sp>
        <p:nvSpPr>
          <p:cNvPr id="40" name="Rounded Rectangle 39">
            <a:extLst>
              <a:ext uri="{FF2B5EF4-FFF2-40B4-BE49-F238E27FC236}">
                <a16:creationId xmlns:a16="http://schemas.microsoft.com/office/drawing/2014/main" id="{FAD0F0E1-4F78-AA4C-80D9-1A73E625CD91}"/>
              </a:ext>
            </a:extLst>
          </p:cNvPr>
          <p:cNvSpPr/>
          <p:nvPr/>
        </p:nvSpPr>
        <p:spPr>
          <a:xfrm>
            <a:off x="510695" y="3673742"/>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Learning About our Collective Impact</a:t>
            </a:r>
          </a:p>
        </p:txBody>
      </p:sp>
      <p:sp>
        <p:nvSpPr>
          <p:cNvPr id="41" name="Rounded Rectangle 40">
            <a:extLst>
              <a:ext uri="{FF2B5EF4-FFF2-40B4-BE49-F238E27FC236}">
                <a16:creationId xmlns:a16="http://schemas.microsoft.com/office/drawing/2014/main" id="{41C0B23E-3BE3-F448-AB64-6B8F66E56939}"/>
              </a:ext>
            </a:extLst>
          </p:cNvPr>
          <p:cNvSpPr/>
          <p:nvPr/>
        </p:nvSpPr>
        <p:spPr>
          <a:xfrm>
            <a:off x="1737777" y="3672286"/>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t>Learning Through Existing Knowledge</a:t>
            </a:r>
          </a:p>
        </p:txBody>
      </p:sp>
    </p:spTree>
    <p:extLst>
      <p:ext uri="{BB962C8B-B14F-4D97-AF65-F5344CB8AC3E}">
        <p14:creationId xmlns:p14="http://schemas.microsoft.com/office/powerpoint/2010/main" val="1488496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38A93E-DCAC-FA4F-B000-F882F9D71175}"/>
              </a:ext>
            </a:extLst>
          </p:cNvPr>
          <p:cNvSpPr/>
          <p:nvPr/>
        </p:nvSpPr>
        <p:spPr>
          <a:xfrm>
            <a:off x="1589924" y="1097850"/>
            <a:ext cx="1287416" cy="1250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01811B0A-5EB6-0D46-9B9B-3B6A965DBD64}"/>
              </a:ext>
            </a:extLst>
          </p:cNvPr>
          <p:cNvSpPr/>
          <p:nvPr/>
        </p:nvSpPr>
        <p:spPr>
          <a:xfrm rot="10800000">
            <a:off x="952024" y="2752008"/>
            <a:ext cx="2601884" cy="243044"/>
          </a:xfrm>
          <a:prstGeom prst="trapezoid">
            <a:avLst>
              <a:gd name="adj" fmla="val 79423"/>
            </a:avLst>
          </a:prstGeom>
          <a:solidFill>
            <a:srgbClr val="1CA49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5F3E605-2929-CB43-BF1C-793259C1F947}"/>
              </a:ext>
            </a:extLst>
          </p:cNvPr>
          <p:cNvSpPr/>
          <p:nvPr/>
        </p:nvSpPr>
        <p:spPr>
          <a:xfrm>
            <a:off x="2495608" y="2329532"/>
            <a:ext cx="402330" cy="390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C5A7CA5-92E6-A941-B68A-F401BC881DA2}"/>
              </a:ext>
            </a:extLst>
          </p:cNvPr>
          <p:cNvSpPr/>
          <p:nvPr/>
        </p:nvSpPr>
        <p:spPr>
          <a:xfrm>
            <a:off x="1398865" y="2196448"/>
            <a:ext cx="374014" cy="363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BE0A94C-5CBE-0743-8515-3EF8679A3DFF}"/>
              </a:ext>
            </a:extLst>
          </p:cNvPr>
          <p:cNvSpPr/>
          <p:nvPr/>
        </p:nvSpPr>
        <p:spPr>
          <a:xfrm>
            <a:off x="1872753" y="2389757"/>
            <a:ext cx="291930" cy="283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84BC8A0-2611-A241-A429-C0F38594E482}"/>
              </a:ext>
            </a:extLst>
          </p:cNvPr>
          <p:cNvSpPr/>
          <p:nvPr/>
        </p:nvSpPr>
        <p:spPr>
          <a:xfrm>
            <a:off x="2836311" y="2046187"/>
            <a:ext cx="250246" cy="243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2EFD76A-AFBE-AA45-824C-D94857332C1D}"/>
              </a:ext>
            </a:extLst>
          </p:cNvPr>
          <p:cNvSpPr/>
          <p:nvPr/>
        </p:nvSpPr>
        <p:spPr>
          <a:xfrm>
            <a:off x="1962174" y="2971315"/>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FAEB81A-0DF8-664E-A708-EB247FA5BDD9}"/>
              </a:ext>
            </a:extLst>
          </p:cNvPr>
          <p:cNvSpPr/>
          <p:nvPr/>
        </p:nvSpPr>
        <p:spPr>
          <a:xfrm>
            <a:off x="2233632" y="2974587"/>
            <a:ext cx="110914" cy="107722"/>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6A6AA3-BD1F-D942-9DB7-664F6C92ED1B}"/>
              </a:ext>
            </a:extLst>
          </p:cNvPr>
          <p:cNvSpPr/>
          <p:nvPr/>
        </p:nvSpPr>
        <p:spPr>
          <a:xfrm>
            <a:off x="2495608" y="2993481"/>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F4367A63-BE9B-4F4E-97B9-DF389FE28F9A}"/>
              </a:ext>
            </a:extLst>
          </p:cNvPr>
          <p:cNvSpPr/>
          <p:nvPr/>
        </p:nvSpPr>
        <p:spPr>
          <a:xfrm>
            <a:off x="683909" y="3195093"/>
            <a:ext cx="3209620" cy="35655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288A284-1C31-2C40-9ED2-6E9E4EC856A0}"/>
              </a:ext>
            </a:extLst>
          </p:cNvPr>
          <p:cNvSpPr/>
          <p:nvPr/>
        </p:nvSpPr>
        <p:spPr>
          <a:xfrm>
            <a:off x="1737777" y="3673743"/>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6291E92-33CA-4842-B400-3089DF87CE9C}"/>
              </a:ext>
            </a:extLst>
          </p:cNvPr>
          <p:cNvSpPr/>
          <p:nvPr/>
        </p:nvSpPr>
        <p:spPr>
          <a:xfrm>
            <a:off x="527204" y="3673743"/>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3FCC0F69-C4F4-194A-9695-79CB83F6E2D1}"/>
              </a:ext>
            </a:extLst>
          </p:cNvPr>
          <p:cNvSpPr/>
          <p:nvPr/>
        </p:nvSpPr>
        <p:spPr>
          <a:xfrm>
            <a:off x="2947131" y="3664436"/>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5BAF2FBA-F70C-B54E-B08F-88E7FC96D979}"/>
              </a:ext>
            </a:extLst>
          </p:cNvPr>
          <p:cNvSpPr/>
          <p:nvPr/>
        </p:nvSpPr>
        <p:spPr>
          <a:xfrm>
            <a:off x="662301" y="5211934"/>
            <a:ext cx="3209620" cy="356559"/>
          </a:xfrm>
          <a:prstGeom prst="roundRect">
            <a:avLst>
              <a:gd name="adj" fmla="val 50000"/>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7C77A60A-7BB3-5B43-8051-68EAED39FA5C}"/>
              </a:ext>
            </a:extLst>
          </p:cNvPr>
          <p:cNvSpPr/>
          <p:nvPr/>
        </p:nvSpPr>
        <p:spPr>
          <a:xfrm>
            <a:off x="4667236" y="3202667"/>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7204EB68-710C-9C4C-871F-5B4AF7FA8DC9}"/>
              </a:ext>
            </a:extLst>
          </p:cNvPr>
          <p:cNvSpPr/>
          <p:nvPr/>
        </p:nvSpPr>
        <p:spPr>
          <a:xfrm>
            <a:off x="5505750" y="3195093"/>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1D35CED7-0C3B-7641-8CC4-6DC9911E651A}"/>
              </a:ext>
            </a:extLst>
          </p:cNvPr>
          <p:cNvSpPr/>
          <p:nvPr/>
        </p:nvSpPr>
        <p:spPr>
          <a:xfrm>
            <a:off x="2922234" y="5940624"/>
            <a:ext cx="1440322" cy="356559"/>
          </a:xfrm>
          <a:prstGeom prst="roundRect">
            <a:avLst>
              <a:gd name="adj" fmla="val 50000"/>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urved Connector 22">
            <a:extLst>
              <a:ext uri="{FF2B5EF4-FFF2-40B4-BE49-F238E27FC236}">
                <a16:creationId xmlns:a16="http://schemas.microsoft.com/office/drawing/2014/main" id="{35FDD883-9264-0648-91E7-EB4929CCC194}"/>
              </a:ext>
            </a:extLst>
          </p:cNvPr>
          <p:cNvCxnSpPr>
            <a:cxnSpLocks/>
            <a:stCxn id="18" idx="2"/>
          </p:cNvCxnSpPr>
          <p:nvPr/>
        </p:nvCxnSpPr>
        <p:spPr>
          <a:xfrm rot="5400000" flipH="1" flipV="1">
            <a:off x="3340303" y="3458785"/>
            <a:ext cx="1036515" cy="3182901"/>
          </a:xfrm>
          <a:prstGeom prst="curvedConnector4">
            <a:avLst>
              <a:gd name="adj1" fmla="val -10403"/>
              <a:gd name="adj2" fmla="val 100144"/>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509E69C1-93BA-A448-9984-700EDBE013D3}"/>
              </a:ext>
            </a:extLst>
          </p:cNvPr>
          <p:cNvCxnSpPr>
            <a:cxnSpLocks/>
            <a:endCxn id="4" idx="6"/>
          </p:cNvCxnSpPr>
          <p:nvPr/>
        </p:nvCxnSpPr>
        <p:spPr>
          <a:xfrm rot="10800000">
            <a:off x="2877341" y="1723036"/>
            <a:ext cx="2572671" cy="1462751"/>
          </a:xfrm>
          <a:prstGeom prst="curvedConnector3">
            <a:avLst>
              <a:gd name="adj1" fmla="val 932"/>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35" name="Content Placeholder 18" descr="A picture containing clipart&#10;&#10;Description automatically generated">
            <a:extLst>
              <a:ext uri="{FF2B5EF4-FFF2-40B4-BE49-F238E27FC236}">
                <a16:creationId xmlns:a16="http://schemas.microsoft.com/office/drawing/2014/main" id="{BC4D1DF4-FBE3-B64D-8C29-70FC02B90B56}"/>
              </a:ext>
            </a:extLst>
          </p:cNvPr>
          <p:cNvPicPr>
            <a:picLocks noGrp="1" noChangeAspect="1"/>
          </p:cNvPicPr>
          <p:nvPr>
            <p:ph idx="1"/>
          </p:nvPr>
        </p:nvPicPr>
        <p:blipFill>
          <a:blip r:embed="rId3"/>
          <a:stretch>
            <a:fillRect/>
          </a:stretch>
        </p:blipFill>
        <p:spPr>
          <a:xfrm>
            <a:off x="10820400" y="233362"/>
            <a:ext cx="1066800" cy="1066800"/>
          </a:xfrm>
          <a:prstGeom prst="ellipse">
            <a:avLst/>
          </a:prstGeom>
        </p:spPr>
      </p:pic>
      <p:sp>
        <p:nvSpPr>
          <p:cNvPr id="36" name="Title 1">
            <a:extLst>
              <a:ext uri="{FF2B5EF4-FFF2-40B4-BE49-F238E27FC236}">
                <a16:creationId xmlns:a16="http://schemas.microsoft.com/office/drawing/2014/main" id="{A28488A5-7614-2B4F-A513-EDBAE8D77273}"/>
              </a:ext>
            </a:extLst>
          </p:cNvPr>
          <p:cNvSpPr>
            <a:spLocks noGrp="1"/>
          </p:cNvSpPr>
          <p:nvPr>
            <p:ph type="title"/>
          </p:nvPr>
        </p:nvSpPr>
        <p:spPr>
          <a:xfrm>
            <a:off x="275137" y="158272"/>
            <a:ext cx="7166846" cy="697221"/>
          </a:xfrm>
        </p:spPr>
        <p:txBody>
          <a:bodyPr/>
          <a:lstStyle/>
          <a:p>
            <a:r>
              <a:rPr lang="en-US" dirty="0"/>
              <a:t>Strategic Learning Framework</a:t>
            </a:r>
          </a:p>
        </p:txBody>
      </p:sp>
      <p:sp>
        <p:nvSpPr>
          <p:cNvPr id="2" name="Rectangle 1">
            <a:extLst>
              <a:ext uri="{FF2B5EF4-FFF2-40B4-BE49-F238E27FC236}">
                <a16:creationId xmlns:a16="http://schemas.microsoft.com/office/drawing/2014/main" id="{0F6F9946-FB09-AE4E-B571-63F9D23047CE}"/>
              </a:ext>
            </a:extLst>
          </p:cNvPr>
          <p:cNvSpPr/>
          <p:nvPr/>
        </p:nvSpPr>
        <p:spPr>
          <a:xfrm>
            <a:off x="7375329" y="1527833"/>
            <a:ext cx="4377791" cy="4669672"/>
          </a:xfrm>
          <a:prstGeom prst="rect">
            <a:avLst/>
          </a:prstGeom>
          <a:solidFill>
            <a:schemeClr val="bg1">
              <a:lumMod val="85000"/>
              <a:lumOff val="15000"/>
            </a:schemeClr>
          </a:solid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b="1" dirty="0">
                <a:solidFill>
                  <a:schemeClr val="tx1"/>
                </a:solidFill>
              </a:rPr>
              <a:t>Learning Through Practice</a:t>
            </a:r>
          </a:p>
          <a:p>
            <a:pPr marL="285750" indent="-285750" fontAlgn="t">
              <a:buFont typeface="Arial" panose="020B0604020202020204" pitchFamily="34" charset="0"/>
              <a:buChar char="•"/>
            </a:pPr>
            <a:r>
              <a:rPr lang="en-US" dirty="0">
                <a:solidFill>
                  <a:schemeClr val="tx1"/>
                </a:solidFill>
              </a:rPr>
              <a:t>Create Space</a:t>
            </a:r>
          </a:p>
          <a:p>
            <a:pPr marL="285750" indent="-285750" fontAlgn="t">
              <a:buFont typeface="Arial" panose="020B0604020202020204" pitchFamily="34" charset="0"/>
              <a:buChar char="•"/>
            </a:pPr>
            <a:r>
              <a:rPr lang="en-US" dirty="0">
                <a:solidFill>
                  <a:schemeClr val="tx1"/>
                </a:solidFill>
              </a:rPr>
              <a:t>Resource Sharing</a:t>
            </a:r>
          </a:p>
        </p:txBody>
      </p:sp>
      <p:sp>
        <p:nvSpPr>
          <p:cNvPr id="24" name="Rectangle 23">
            <a:extLst>
              <a:ext uri="{FF2B5EF4-FFF2-40B4-BE49-F238E27FC236}">
                <a16:creationId xmlns:a16="http://schemas.microsoft.com/office/drawing/2014/main" id="{6321DF98-2FC5-3B41-A538-360D119B8389}"/>
              </a:ext>
            </a:extLst>
          </p:cNvPr>
          <p:cNvSpPr/>
          <p:nvPr/>
        </p:nvSpPr>
        <p:spPr>
          <a:xfrm>
            <a:off x="296572" y="1038536"/>
            <a:ext cx="6096136" cy="545936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2C469FF-C5B4-A444-BACF-3676648813CD}"/>
              </a:ext>
            </a:extLst>
          </p:cNvPr>
          <p:cNvSpPr/>
          <p:nvPr/>
        </p:nvSpPr>
        <p:spPr>
          <a:xfrm>
            <a:off x="1585872" y="1112590"/>
            <a:ext cx="1287416" cy="1250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ACE for Wildlife Interests</a:t>
            </a:r>
          </a:p>
        </p:txBody>
      </p:sp>
      <p:sp>
        <p:nvSpPr>
          <p:cNvPr id="26" name="Oval 25">
            <a:extLst>
              <a:ext uri="{FF2B5EF4-FFF2-40B4-BE49-F238E27FC236}">
                <a16:creationId xmlns:a16="http://schemas.microsoft.com/office/drawing/2014/main" id="{18BD9F34-75BD-EF4E-97F8-64F09073C193}"/>
              </a:ext>
            </a:extLst>
          </p:cNvPr>
          <p:cNvSpPr/>
          <p:nvPr/>
        </p:nvSpPr>
        <p:spPr>
          <a:xfrm>
            <a:off x="2491556" y="2344272"/>
            <a:ext cx="402330" cy="390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FBEB502-9238-6A47-97BC-50C3C9EFFF60}"/>
              </a:ext>
            </a:extLst>
          </p:cNvPr>
          <p:cNvSpPr/>
          <p:nvPr/>
        </p:nvSpPr>
        <p:spPr>
          <a:xfrm>
            <a:off x="1394813" y="2211188"/>
            <a:ext cx="374014" cy="363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F196175-AC8C-5D49-897D-1460C2C49643}"/>
              </a:ext>
            </a:extLst>
          </p:cNvPr>
          <p:cNvSpPr/>
          <p:nvPr/>
        </p:nvSpPr>
        <p:spPr>
          <a:xfrm>
            <a:off x="1868701" y="2404497"/>
            <a:ext cx="291930" cy="283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A8B0124-363E-7343-BDAA-1490BEDFC22D}"/>
              </a:ext>
            </a:extLst>
          </p:cNvPr>
          <p:cNvSpPr/>
          <p:nvPr/>
        </p:nvSpPr>
        <p:spPr>
          <a:xfrm>
            <a:off x="2832259" y="2060927"/>
            <a:ext cx="250246" cy="243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5ACE8CE6-DC5C-9C4A-9530-8DDCE2518BA7}"/>
              </a:ext>
            </a:extLst>
          </p:cNvPr>
          <p:cNvSpPr/>
          <p:nvPr/>
        </p:nvSpPr>
        <p:spPr>
          <a:xfrm rot="10800000">
            <a:off x="966168" y="2751362"/>
            <a:ext cx="2601884" cy="243044"/>
          </a:xfrm>
          <a:prstGeom prst="trapezoid">
            <a:avLst>
              <a:gd name="adj" fmla="val 79423"/>
            </a:avLst>
          </a:prstGeom>
          <a:solidFill>
            <a:srgbClr val="1CA49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4F50348-CC9F-414B-A1C4-0F72DB1927D6}"/>
              </a:ext>
            </a:extLst>
          </p:cNvPr>
          <p:cNvSpPr/>
          <p:nvPr/>
        </p:nvSpPr>
        <p:spPr>
          <a:xfrm>
            <a:off x="1976318" y="2970669"/>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8E342CA-F72A-A946-8F73-3F98179EBE17}"/>
              </a:ext>
            </a:extLst>
          </p:cNvPr>
          <p:cNvSpPr/>
          <p:nvPr/>
        </p:nvSpPr>
        <p:spPr>
          <a:xfrm>
            <a:off x="2247776" y="2973941"/>
            <a:ext cx="110914" cy="107722"/>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C21B5C7-4E15-5F40-9C57-C536FC081EA9}"/>
              </a:ext>
            </a:extLst>
          </p:cNvPr>
          <p:cNvSpPr/>
          <p:nvPr/>
        </p:nvSpPr>
        <p:spPr>
          <a:xfrm>
            <a:off x="2509752" y="2992835"/>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D1F51D28-7DD4-2C4C-ACF3-6A48590EDF7D}"/>
              </a:ext>
            </a:extLst>
          </p:cNvPr>
          <p:cNvSpPr/>
          <p:nvPr/>
        </p:nvSpPr>
        <p:spPr>
          <a:xfrm>
            <a:off x="698423" y="3193637"/>
            <a:ext cx="3209620" cy="356559"/>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0A7ABBF-4342-AC40-9005-D0851609E800}"/>
              </a:ext>
            </a:extLst>
          </p:cNvPr>
          <p:cNvSpPr txBox="1"/>
          <p:nvPr/>
        </p:nvSpPr>
        <p:spPr>
          <a:xfrm>
            <a:off x="1499459" y="2736915"/>
            <a:ext cx="1496633" cy="276999"/>
          </a:xfrm>
          <a:prstGeom prst="rect">
            <a:avLst/>
          </a:prstGeom>
          <a:noFill/>
        </p:spPr>
        <p:txBody>
          <a:bodyPr wrap="square" rtlCol="0">
            <a:spAutoFit/>
          </a:bodyPr>
          <a:lstStyle/>
          <a:p>
            <a:pPr algn="ctr"/>
            <a:r>
              <a:rPr lang="en-US" sz="1200" dirty="0"/>
              <a:t>Filtered</a:t>
            </a:r>
          </a:p>
        </p:txBody>
      </p:sp>
      <p:sp>
        <p:nvSpPr>
          <p:cNvPr id="39" name="TextBox 38">
            <a:extLst>
              <a:ext uri="{FF2B5EF4-FFF2-40B4-BE49-F238E27FC236}">
                <a16:creationId xmlns:a16="http://schemas.microsoft.com/office/drawing/2014/main" id="{4F75D2F1-AE73-D74B-A17E-DEC74760A3D6}"/>
              </a:ext>
            </a:extLst>
          </p:cNvPr>
          <p:cNvSpPr txBox="1"/>
          <p:nvPr/>
        </p:nvSpPr>
        <p:spPr>
          <a:xfrm>
            <a:off x="952023" y="3230501"/>
            <a:ext cx="2810773" cy="276999"/>
          </a:xfrm>
          <a:prstGeom prst="rect">
            <a:avLst/>
          </a:prstGeom>
          <a:noFill/>
        </p:spPr>
        <p:txBody>
          <a:bodyPr wrap="square" rtlCol="0">
            <a:spAutoFit/>
          </a:bodyPr>
          <a:lstStyle/>
          <a:p>
            <a:pPr algn="ctr"/>
            <a:r>
              <a:rPr lang="en-US" sz="1200" dirty="0"/>
              <a:t>ACE for Wildlife Learning Questions</a:t>
            </a:r>
          </a:p>
        </p:txBody>
      </p:sp>
      <p:sp>
        <p:nvSpPr>
          <p:cNvPr id="40" name="Rounded Rectangle 39">
            <a:extLst>
              <a:ext uri="{FF2B5EF4-FFF2-40B4-BE49-F238E27FC236}">
                <a16:creationId xmlns:a16="http://schemas.microsoft.com/office/drawing/2014/main" id="{FAD0F0E1-4F78-AA4C-80D9-1A73E625CD91}"/>
              </a:ext>
            </a:extLst>
          </p:cNvPr>
          <p:cNvSpPr/>
          <p:nvPr/>
        </p:nvSpPr>
        <p:spPr>
          <a:xfrm>
            <a:off x="510695" y="3673742"/>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Learning About our Collective Impact</a:t>
            </a:r>
          </a:p>
        </p:txBody>
      </p:sp>
      <p:sp>
        <p:nvSpPr>
          <p:cNvPr id="41" name="Rounded Rectangle 40">
            <a:extLst>
              <a:ext uri="{FF2B5EF4-FFF2-40B4-BE49-F238E27FC236}">
                <a16:creationId xmlns:a16="http://schemas.microsoft.com/office/drawing/2014/main" id="{41C0B23E-3BE3-F448-AB64-6B8F66E56939}"/>
              </a:ext>
            </a:extLst>
          </p:cNvPr>
          <p:cNvSpPr/>
          <p:nvPr/>
        </p:nvSpPr>
        <p:spPr>
          <a:xfrm>
            <a:off x="1737777" y="3672286"/>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t>Learning Through Existing Knowledge</a:t>
            </a:r>
          </a:p>
        </p:txBody>
      </p:sp>
      <p:sp>
        <p:nvSpPr>
          <p:cNvPr id="42" name="Rounded Rectangle 41">
            <a:extLst>
              <a:ext uri="{FF2B5EF4-FFF2-40B4-BE49-F238E27FC236}">
                <a16:creationId xmlns:a16="http://schemas.microsoft.com/office/drawing/2014/main" id="{3D1461FD-4893-734B-91FF-72AE8A917110}"/>
              </a:ext>
            </a:extLst>
          </p:cNvPr>
          <p:cNvSpPr/>
          <p:nvPr/>
        </p:nvSpPr>
        <p:spPr>
          <a:xfrm>
            <a:off x="2930622" y="3672285"/>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t>Learning Through Practice</a:t>
            </a:r>
          </a:p>
        </p:txBody>
      </p:sp>
    </p:spTree>
    <p:extLst>
      <p:ext uri="{BB962C8B-B14F-4D97-AF65-F5344CB8AC3E}">
        <p14:creationId xmlns:p14="http://schemas.microsoft.com/office/powerpoint/2010/main" val="230435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23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838A93E-DCAC-FA4F-B000-F882F9D71175}"/>
              </a:ext>
            </a:extLst>
          </p:cNvPr>
          <p:cNvSpPr/>
          <p:nvPr/>
        </p:nvSpPr>
        <p:spPr>
          <a:xfrm>
            <a:off x="1589924" y="1097850"/>
            <a:ext cx="1287416" cy="1250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01811B0A-5EB6-0D46-9B9B-3B6A965DBD64}"/>
              </a:ext>
            </a:extLst>
          </p:cNvPr>
          <p:cNvSpPr/>
          <p:nvPr/>
        </p:nvSpPr>
        <p:spPr>
          <a:xfrm rot="10800000">
            <a:off x="952024" y="2752008"/>
            <a:ext cx="2601884" cy="243044"/>
          </a:xfrm>
          <a:prstGeom prst="trapezoid">
            <a:avLst>
              <a:gd name="adj" fmla="val 79423"/>
            </a:avLst>
          </a:prstGeom>
          <a:solidFill>
            <a:srgbClr val="1CA49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5F3E605-2929-CB43-BF1C-793259C1F947}"/>
              </a:ext>
            </a:extLst>
          </p:cNvPr>
          <p:cNvSpPr/>
          <p:nvPr/>
        </p:nvSpPr>
        <p:spPr>
          <a:xfrm>
            <a:off x="2495608" y="2329532"/>
            <a:ext cx="402330" cy="390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C5A7CA5-92E6-A941-B68A-F401BC881DA2}"/>
              </a:ext>
            </a:extLst>
          </p:cNvPr>
          <p:cNvSpPr/>
          <p:nvPr/>
        </p:nvSpPr>
        <p:spPr>
          <a:xfrm>
            <a:off x="1398865" y="2196448"/>
            <a:ext cx="374014" cy="363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BE0A94C-5CBE-0743-8515-3EF8679A3DFF}"/>
              </a:ext>
            </a:extLst>
          </p:cNvPr>
          <p:cNvSpPr/>
          <p:nvPr/>
        </p:nvSpPr>
        <p:spPr>
          <a:xfrm>
            <a:off x="1872753" y="2389757"/>
            <a:ext cx="291930" cy="283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84BC8A0-2611-A241-A429-C0F38594E482}"/>
              </a:ext>
            </a:extLst>
          </p:cNvPr>
          <p:cNvSpPr/>
          <p:nvPr/>
        </p:nvSpPr>
        <p:spPr>
          <a:xfrm>
            <a:off x="2836311" y="2046187"/>
            <a:ext cx="250246" cy="243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2EFD76A-AFBE-AA45-824C-D94857332C1D}"/>
              </a:ext>
            </a:extLst>
          </p:cNvPr>
          <p:cNvSpPr/>
          <p:nvPr/>
        </p:nvSpPr>
        <p:spPr>
          <a:xfrm>
            <a:off x="1962174" y="2971315"/>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FAEB81A-0DF8-664E-A708-EB247FA5BDD9}"/>
              </a:ext>
            </a:extLst>
          </p:cNvPr>
          <p:cNvSpPr/>
          <p:nvPr/>
        </p:nvSpPr>
        <p:spPr>
          <a:xfrm>
            <a:off x="2233632" y="2974587"/>
            <a:ext cx="110914" cy="107722"/>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F6A6AA3-BD1F-D942-9DB7-664F6C92ED1B}"/>
              </a:ext>
            </a:extLst>
          </p:cNvPr>
          <p:cNvSpPr/>
          <p:nvPr/>
        </p:nvSpPr>
        <p:spPr>
          <a:xfrm>
            <a:off x="2495608" y="2993481"/>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F4367A63-BE9B-4F4E-97B9-DF389FE28F9A}"/>
              </a:ext>
            </a:extLst>
          </p:cNvPr>
          <p:cNvSpPr/>
          <p:nvPr/>
        </p:nvSpPr>
        <p:spPr>
          <a:xfrm>
            <a:off x="683909" y="3195093"/>
            <a:ext cx="3209620" cy="35655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A288A284-1C31-2C40-9ED2-6E9E4EC856A0}"/>
              </a:ext>
            </a:extLst>
          </p:cNvPr>
          <p:cNvSpPr/>
          <p:nvPr/>
        </p:nvSpPr>
        <p:spPr>
          <a:xfrm>
            <a:off x="1737777" y="3673743"/>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a:extLst>
              <a:ext uri="{FF2B5EF4-FFF2-40B4-BE49-F238E27FC236}">
                <a16:creationId xmlns:a16="http://schemas.microsoft.com/office/drawing/2014/main" id="{46291E92-33CA-4842-B400-3089DF87CE9C}"/>
              </a:ext>
            </a:extLst>
          </p:cNvPr>
          <p:cNvSpPr/>
          <p:nvPr/>
        </p:nvSpPr>
        <p:spPr>
          <a:xfrm>
            <a:off x="527204" y="3673743"/>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3FCC0F69-C4F4-194A-9695-79CB83F6E2D1}"/>
              </a:ext>
            </a:extLst>
          </p:cNvPr>
          <p:cNvSpPr/>
          <p:nvPr/>
        </p:nvSpPr>
        <p:spPr>
          <a:xfrm>
            <a:off x="2947131" y="3664436"/>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a:extLst>
              <a:ext uri="{FF2B5EF4-FFF2-40B4-BE49-F238E27FC236}">
                <a16:creationId xmlns:a16="http://schemas.microsoft.com/office/drawing/2014/main" id="{5BAF2FBA-F70C-B54E-B08F-88E7FC96D979}"/>
              </a:ext>
            </a:extLst>
          </p:cNvPr>
          <p:cNvSpPr/>
          <p:nvPr/>
        </p:nvSpPr>
        <p:spPr>
          <a:xfrm>
            <a:off x="662301" y="5211934"/>
            <a:ext cx="3209620" cy="356559"/>
          </a:xfrm>
          <a:prstGeom prst="roundRect">
            <a:avLst>
              <a:gd name="adj" fmla="val 50000"/>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7C77A60A-7BB3-5B43-8051-68EAED39FA5C}"/>
              </a:ext>
            </a:extLst>
          </p:cNvPr>
          <p:cNvSpPr/>
          <p:nvPr/>
        </p:nvSpPr>
        <p:spPr>
          <a:xfrm>
            <a:off x="4667236" y="3202667"/>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7204EB68-710C-9C4C-871F-5B4AF7FA8DC9}"/>
              </a:ext>
            </a:extLst>
          </p:cNvPr>
          <p:cNvSpPr/>
          <p:nvPr/>
        </p:nvSpPr>
        <p:spPr>
          <a:xfrm>
            <a:off x="5505750" y="3195093"/>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1D35CED7-0C3B-7641-8CC4-6DC9911E651A}"/>
              </a:ext>
            </a:extLst>
          </p:cNvPr>
          <p:cNvSpPr/>
          <p:nvPr/>
        </p:nvSpPr>
        <p:spPr>
          <a:xfrm>
            <a:off x="2922234" y="5940624"/>
            <a:ext cx="1440322" cy="356559"/>
          </a:xfrm>
          <a:prstGeom prst="roundRect">
            <a:avLst>
              <a:gd name="adj" fmla="val 50000"/>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urved Connector 22">
            <a:extLst>
              <a:ext uri="{FF2B5EF4-FFF2-40B4-BE49-F238E27FC236}">
                <a16:creationId xmlns:a16="http://schemas.microsoft.com/office/drawing/2014/main" id="{35FDD883-9264-0648-91E7-EB4929CCC194}"/>
              </a:ext>
            </a:extLst>
          </p:cNvPr>
          <p:cNvCxnSpPr>
            <a:cxnSpLocks/>
            <a:stCxn id="18" idx="2"/>
          </p:cNvCxnSpPr>
          <p:nvPr/>
        </p:nvCxnSpPr>
        <p:spPr>
          <a:xfrm rot="5400000" flipH="1" flipV="1">
            <a:off x="3340303" y="3458785"/>
            <a:ext cx="1036515" cy="3182901"/>
          </a:xfrm>
          <a:prstGeom prst="curvedConnector4">
            <a:avLst>
              <a:gd name="adj1" fmla="val -10403"/>
              <a:gd name="adj2" fmla="val 100144"/>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509E69C1-93BA-A448-9984-700EDBE013D3}"/>
              </a:ext>
            </a:extLst>
          </p:cNvPr>
          <p:cNvCxnSpPr>
            <a:cxnSpLocks/>
            <a:endCxn id="4" idx="6"/>
          </p:cNvCxnSpPr>
          <p:nvPr/>
        </p:nvCxnSpPr>
        <p:spPr>
          <a:xfrm rot="10800000">
            <a:off x="2877341" y="1723036"/>
            <a:ext cx="2572671" cy="1462751"/>
          </a:xfrm>
          <a:prstGeom prst="curvedConnector3">
            <a:avLst>
              <a:gd name="adj1" fmla="val 932"/>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35" name="Content Placeholder 18" descr="A picture containing clipart&#10;&#10;Description automatically generated">
            <a:extLst>
              <a:ext uri="{FF2B5EF4-FFF2-40B4-BE49-F238E27FC236}">
                <a16:creationId xmlns:a16="http://schemas.microsoft.com/office/drawing/2014/main" id="{BC4D1DF4-FBE3-B64D-8C29-70FC02B90B56}"/>
              </a:ext>
            </a:extLst>
          </p:cNvPr>
          <p:cNvPicPr>
            <a:picLocks noGrp="1" noChangeAspect="1"/>
          </p:cNvPicPr>
          <p:nvPr>
            <p:ph idx="1"/>
          </p:nvPr>
        </p:nvPicPr>
        <p:blipFill>
          <a:blip r:embed="rId3"/>
          <a:stretch>
            <a:fillRect/>
          </a:stretch>
        </p:blipFill>
        <p:spPr>
          <a:xfrm>
            <a:off x="10820400" y="233362"/>
            <a:ext cx="1066800" cy="1066800"/>
          </a:xfrm>
          <a:prstGeom prst="ellipse">
            <a:avLst/>
          </a:prstGeom>
        </p:spPr>
      </p:pic>
      <p:sp>
        <p:nvSpPr>
          <p:cNvPr id="36" name="Title 1">
            <a:extLst>
              <a:ext uri="{FF2B5EF4-FFF2-40B4-BE49-F238E27FC236}">
                <a16:creationId xmlns:a16="http://schemas.microsoft.com/office/drawing/2014/main" id="{A28488A5-7614-2B4F-A513-EDBAE8D77273}"/>
              </a:ext>
            </a:extLst>
          </p:cNvPr>
          <p:cNvSpPr>
            <a:spLocks noGrp="1"/>
          </p:cNvSpPr>
          <p:nvPr>
            <p:ph type="title"/>
          </p:nvPr>
        </p:nvSpPr>
        <p:spPr>
          <a:xfrm>
            <a:off x="275137" y="158272"/>
            <a:ext cx="7166846" cy="697221"/>
          </a:xfrm>
        </p:spPr>
        <p:txBody>
          <a:bodyPr/>
          <a:lstStyle/>
          <a:p>
            <a:r>
              <a:rPr lang="en-US" dirty="0"/>
              <a:t>Strategic Learning Framework</a:t>
            </a:r>
          </a:p>
        </p:txBody>
      </p:sp>
      <p:sp>
        <p:nvSpPr>
          <p:cNvPr id="2" name="Rectangle 1">
            <a:extLst>
              <a:ext uri="{FF2B5EF4-FFF2-40B4-BE49-F238E27FC236}">
                <a16:creationId xmlns:a16="http://schemas.microsoft.com/office/drawing/2014/main" id="{0F6F9946-FB09-AE4E-B571-63F9D23047CE}"/>
              </a:ext>
            </a:extLst>
          </p:cNvPr>
          <p:cNvSpPr/>
          <p:nvPr/>
        </p:nvSpPr>
        <p:spPr>
          <a:xfrm>
            <a:off x="7375329" y="1527833"/>
            <a:ext cx="4377791" cy="4669672"/>
          </a:xfrm>
          <a:prstGeom prst="rect">
            <a:avLst/>
          </a:prstGeom>
          <a:solidFill>
            <a:schemeClr val="bg1">
              <a:lumMod val="85000"/>
              <a:lumOff val="15000"/>
            </a:schemeClr>
          </a:solid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Sharing</a:t>
            </a:r>
          </a:p>
          <a:p>
            <a:r>
              <a:rPr lang="en-US" dirty="0"/>
              <a:t>In summarizing what we have learned through these vehicles, we build our knowledge, understanding and toolkit to foster empathy</a:t>
            </a:r>
          </a:p>
        </p:txBody>
      </p:sp>
      <p:sp>
        <p:nvSpPr>
          <p:cNvPr id="24" name="Rectangle 23">
            <a:extLst>
              <a:ext uri="{FF2B5EF4-FFF2-40B4-BE49-F238E27FC236}">
                <a16:creationId xmlns:a16="http://schemas.microsoft.com/office/drawing/2014/main" id="{6321DF98-2FC5-3B41-A538-360D119B8389}"/>
              </a:ext>
            </a:extLst>
          </p:cNvPr>
          <p:cNvSpPr/>
          <p:nvPr/>
        </p:nvSpPr>
        <p:spPr>
          <a:xfrm>
            <a:off x="296572" y="1038536"/>
            <a:ext cx="6096136" cy="545936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2C469FF-C5B4-A444-BACF-3676648813CD}"/>
              </a:ext>
            </a:extLst>
          </p:cNvPr>
          <p:cNvSpPr/>
          <p:nvPr/>
        </p:nvSpPr>
        <p:spPr>
          <a:xfrm>
            <a:off x="1585872" y="1112590"/>
            <a:ext cx="1287416" cy="1250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ACE for Wildlife Interests</a:t>
            </a:r>
          </a:p>
        </p:txBody>
      </p:sp>
      <p:sp>
        <p:nvSpPr>
          <p:cNvPr id="26" name="Oval 25">
            <a:extLst>
              <a:ext uri="{FF2B5EF4-FFF2-40B4-BE49-F238E27FC236}">
                <a16:creationId xmlns:a16="http://schemas.microsoft.com/office/drawing/2014/main" id="{18BD9F34-75BD-EF4E-97F8-64F09073C193}"/>
              </a:ext>
            </a:extLst>
          </p:cNvPr>
          <p:cNvSpPr/>
          <p:nvPr/>
        </p:nvSpPr>
        <p:spPr>
          <a:xfrm>
            <a:off x="2491556" y="2344272"/>
            <a:ext cx="402330" cy="390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FBEB502-9238-6A47-97BC-50C3C9EFFF60}"/>
              </a:ext>
            </a:extLst>
          </p:cNvPr>
          <p:cNvSpPr/>
          <p:nvPr/>
        </p:nvSpPr>
        <p:spPr>
          <a:xfrm>
            <a:off x="1394813" y="2211188"/>
            <a:ext cx="374014" cy="363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F196175-AC8C-5D49-897D-1460C2C49643}"/>
              </a:ext>
            </a:extLst>
          </p:cNvPr>
          <p:cNvSpPr/>
          <p:nvPr/>
        </p:nvSpPr>
        <p:spPr>
          <a:xfrm>
            <a:off x="1868701" y="2404497"/>
            <a:ext cx="291930" cy="283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A8B0124-363E-7343-BDAA-1490BEDFC22D}"/>
              </a:ext>
            </a:extLst>
          </p:cNvPr>
          <p:cNvSpPr/>
          <p:nvPr/>
        </p:nvSpPr>
        <p:spPr>
          <a:xfrm>
            <a:off x="2832259" y="2060927"/>
            <a:ext cx="250246" cy="243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5ACE8CE6-DC5C-9C4A-9530-8DDCE2518BA7}"/>
              </a:ext>
            </a:extLst>
          </p:cNvPr>
          <p:cNvSpPr/>
          <p:nvPr/>
        </p:nvSpPr>
        <p:spPr>
          <a:xfrm rot="10800000">
            <a:off x="966168" y="2751362"/>
            <a:ext cx="2601884" cy="243044"/>
          </a:xfrm>
          <a:prstGeom prst="trapezoid">
            <a:avLst>
              <a:gd name="adj" fmla="val 79423"/>
            </a:avLst>
          </a:prstGeom>
          <a:solidFill>
            <a:srgbClr val="1CA49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4F50348-CC9F-414B-A1C4-0F72DB1927D6}"/>
              </a:ext>
            </a:extLst>
          </p:cNvPr>
          <p:cNvSpPr/>
          <p:nvPr/>
        </p:nvSpPr>
        <p:spPr>
          <a:xfrm>
            <a:off x="1976318" y="2970669"/>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8E342CA-F72A-A946-8F73-3F98179EBE17}"/>
              </a:ext>
            </a:extLst>
          </p:cNvPr>
          <p:cNvSpPr/>
          <p:nvPr/>
        </p:nvSpPr>
        <p:spPr>
          <a:xfrm>
            <a:off x="2247776" y="2973941"/>
            <a:ext cx="110914" cy="107722"/>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C21B5C7-4E15-5F40-9C57-C536FC081EA9}"/>
              </a:ext>
            </a:extLst>
          </p:cNvPr>
          <p:cNvSpPr/>
          <p:nvPr/>
        </p:nvSpPr>
        <p:spPr>
          <a:xfrm>
            <a:off x="2509752" y="2992835"/>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a:extLst>
              <a:ext uri="{FF2B5EF4-FFF2-40B4-BE49-F238E27FC236}">
                <a16:creationId xmlns:a16="http://schemas.microsoft.com/office/drawing/2014/main" id="{D1F51D28-7DD4-2C4C-ACF3-6A48590EDF7D}"/>
              </a:ext>
            </a:extLst>
          </p:cNvPr>
          <p:cNvSpPr/>
          <p:nvPr/>
        </p:nvSpPr>
        <p:spPr>
          <a:xfrm>
            <a:off x="698423" y="3193637"/>
            <a:ext cx="3209620" cy="356559"/>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0A7ABBF-4342-AC40-9005-D0851609E800}"/>
              </a:ext>
            </a:extLst>
          </p:cNvPr>
          <p:cNvSpPr txBox="1"/>
          <p:nvPr/>
        </p:nvSpPr>
        <p:spPr>
          <a:xfrm>
            <a:off x="1499459" y="2736915"/>
            <a:ext cx="1496633" cy="276999"/>
          </a:xfrm>
          <a:prstGeom prst="rect">
            <a:avLst/>
          </a:prstGeom>
          <a:noFill/>
        </p:spPr>
        <p:txBody>
          <a:bodyPr wrap="square" rtlCol="0">
            <a:spAutoFit/>
          </a:bodyPr>
          <a:lstStyle/>
          <a:p>
            <a:pPr algn="ctr"/>
            <a:r>
              <a:rPr lang="en-US" sz="1200" dirty="0"/>
              <a:t>Filtered</a:t>
            </a:r>
          </a:p>
        </p:txBody>
      </p:sp>
      <p:sp>
        <p:nvSpPr>
          <p:cNvPr id="39" name="TextBox 38">
            <a:extLst>
              <a:ext uri="{FF2B5EF4-FFF2-40B4-BE49-F238E27FC236}">
                <a16:creationId xmlns:a16="http://schemas.microsoft.com/office/drawing/2014/main" id="{4F75D2F1-AE73-D74B-A17E-DEC74760A3D6}"/>
              </a:ext>
            </a:extLst>
          </p:cNvPr>
          <p:cNvSpPr txBox="1"/>
          <p:nvPr/>
        </p:nvSpPr>
        <p:spPr>
          <a:xfrm>
            <a:off x="952023" y="3230501"/>
            <a:ext cx="2810773" cy="276999"/>
          </a:xfrm>
          <a:prstGeom prst="rect">
            <a:avLst/>
          </a:prstGeom>
          <a:noFill/>
        </p:spPr>
        <p:txBody>
          <a:bodyPr wrap="square" rtlCol="0">
            <a:spAutoFit/>
          </a:bodyPr>
          <a:lstStyle/>
          <a:p>
            <a:pPr algn="ctr"/>
            <a:r>
              <a:rPr lang="en-US" sz="1200" dirty="0"/>
              <a:t>ACE for Wildlife Learning Questions</a:t>
            </a:r>
          </a:p>
        </p:txBody>
      </p:sp>
      <p:sp>
        <p:nvSpPr>
          <p:cNvPr id="40" name="Rounded Rectangle 39">
            <a:extLst>
              <a:ext uri="{FF2B5EF4-FFF2-40B4-BE49-F238E27FC236}">
                <a16:creationId xmlns:a16="http://schemas.microsoft.com/office/drawing/2014/main" id="{FAD0F0E1-4F78-AA4C-80D9-1A73E625CD91}"/>
              </a:ext>
            </a:extLst>
          </p:cNvPr>
          <p:cNvSpPr/>
          <p:nvPr/>
        </p:nvSpPr>
        <p:spPr>
          <a:xfrm>
            <a:off x="510695" y="3673742"/>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Learning About our Collective Impact</a:t>
            </a:r>
          </a:p>
        </p:txBody>
      </p:sp>
      <p:sp>
        <p:nvSpPr>
          <p:cNvPr id="41" name="Rounded Rectangle 40">
            <a:extLst>
              <a:ext uri="{FF2B5EF4-FFF2-40B4-BE49-F238E27FC236}">
                <a16:creationId xmlns:a16="http://schemas.microsoft.com/office/drawing/2014/main" id="{41C0B23E-3BE3-F448-AB64-6B8F66E56939}"/>
              </a:ext>
            </a:extLst>
          </p:cNvPr>
          <p:cNvSpPr/>
          <p:nvPr/>
        </p:nvSpPr>
        <p:spPr>
          <a:xfrm>
            <a:off x="1737777" y="3672286"/>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t>Learning Through Existing Knowledge</a:t>
            </a:r>
          </a:p>
        </p:txBody>
      </p:sp>
      <p:sp>
        <p:nvSpPr>
          <p:cNvPr id="42" name="Rounded Rectangle 41">
            <a:extLst>
              <a:ext uri="{FF2B5EF4-FFF2-40B4-BE49-F238E27FC236}">
                <a16:creationId xmlns:a16="http://schemas.microsoft.com/office/drawing/2014/main" id="{3D1461FD-4893-734B-91FF-72AE8A917110}"/>
              </a:ext>
            </a:extLst>
          </p:cNvPr>
          <p:cNvSpPr/>
          <p:nvPr/>
        </p:nvSpPr>
        <p:spPr>
          <a:xfrm>
            <a:off x="2930622" y="3672285"/>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t>Learning Through Practice</a:t>
            </a:r>
          </a:p>
        </p:txBody>
      </p:sp>
      <p:sp>
        <p:nvSpPr>
          <p:cNvPr id="43" name="Rounded Rectangle 42">
            <a:extLst>
              <a:ext uri="{FF2B5EF4-FFF2-40B4-BE49-F238E27FC236}">
                <a16:creationId xmlns:a16="http://schemas.microsoft.com/office/drawing/2014/main" id="{4EE5AF43-CE34-1242-A2E2-FD3117C1A932}"/>
              </a:ext>
            </a:extLst>
          </p:cNvPr>
          <p:cNvSpPr/>
          <p:nvPr/>
        </p:nvSpPr>
        <p:spPr>
          <a:xfrm>
            <a:off x="667557" y="5236764"/>
            <a:ext cx="3209620" cy="356559"/>
          </a:xfrm>
          <a:prstGeom prst="roundRect">
            <a:avLst>
              <a:gd name="adj" fmla="val 50000"/>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Sharing</a:t>
            </a:r>
          </a:p>
        </p:txBody>
      </p:sp>
    </p:spTree>
    <p:extLst>
      <p:ext uri="{BB962C8B-B14F-4D97-AF65-F5344CB8AC3E}">
        <p14:creationId xmlns:p14="http://schemas.microsoft.com/office/powerpoint/2010/main" val="3667567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4367A63-BE9B-4F4E-97B9-DF389FE28F9A}"/>
              </a:ext>
            </a:extLst>
          </p:cNvPr>
          <p:cNvSpPr/>
          <p:nvPr/>
        </p:nvSpPr>
        <p:spPr>
          <a:xfrm>
            <a:off x="683909" y="3195093"/>
            <a:ext cx="3209620" cy="356559"/>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01811B0A-5EB6-0D46-9B9B-3B6A965DBD64}"/>
              </a:ext>
            </a:extLst>
          </p:cNvPr>
          <p:cNvSpPr/>
          <p:nvPr/>
        </p:nvSpPr>
        <p:spPr>
          <a:xfrm rot="10800000">
            <a:off x="952024" y="2752008"/>
            <a:ext cx="2601884" cy="243044"/>
          </a:xfrm>
          <a:prstGeom prst="trapezoid">
            <a:avLst>
              <a:gd name="adj" fmla="val 79423"/>
            </a:avLst>
          </a:prstGeom>
          <a:solidFill>
            <a:srgbClr val="1CA49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2C469FF-C5B4-A444-BACF-3676648813CD}"/>
              </a:ext>
            </a:extLst>
          </p:cNvPr>
          <p:cNvSpPr/>
          <p:nvPr/>
        </p:nvSpPr>
        <p:spPr>
          <a:xfrm>
            <a:off x="1585872" y="1112590"/>
            <a:ext cx="1287416" cy="1250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ACE for Wildlife Interests</a:t>
            </a:r>
          </a:p>
        </p:txBody>
      </p:sp>
      <p:sp>
        <p:nvSpPr>
          <p:cNvPr id="26" name="Oval 25">
            <a:extLst>
              <a:ext uri="{FF2B5EF4-FFF2-40B4-BE49-F238E27FC236}">
                <a16:creationId xmlns:a16="http://schemas.microsoft.com/office/drawing/2014/main" id="{18BD9F34-75BD-EF4E-97F8-64F09073C193}"/>
              </a:ext>
            </a:extLst>
          </p:cNvPr>
          <p:cNvSpPr/>
          <p:nvPr/>
        </p:nvSpPr>
        <p:spPr>
          <a:xfrm>
            <a:off x="2491556" y="2344272"/>
            <a:ext cx="402330" cy="390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FBEB502-9238-6A47-97BC-50C3C9EFFF60}"/>
              </a:ext>
            </a:extLst>
          </p:cNvPr>
          <p:cNvSpPr/>
          <p:nvPr/>
        </p:nvSpPr>
        <p:spPr>
          <a:xfrm>
            <a:off x="1394813" y="2211188"/>
            <a:ext cx="374014" cy="363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F196175-AC8C-5D49-897D-1460C2C49643}"/>
              </a:ext>
            </a:extLst>
          </p:cNvPr>
          <p:cNvSpPr/>
          <p:nvPr/>
        </p:nvSpPr>
        <p:spPr>
          <a:xfrm>
            <a:off x="1868701" y="2404497"/>
            <a:ext cx="291930" cy="283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A8B0124-363E-7343-BDAA-1490BEDFC22D}"/>
              </a:ext>
            </a:extLst>
          </p:cNvPr>
          <p:cNvSpPr/>
          <p:nvPr/>
        </p:nvSpPr>
        <p:spPr>
          <a:xfrm>
            <a:off x="2832259" y="2060927"/>
            <a:ext cx="250246" cy="243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4F50348-CC9F-414B-A1C4-0F72DB1927D6}"/>
              </a:ext>
            </a:extLst>
          </p:cNvPr>
          <p:cNvSpPr/>
          <p:nvPr/>
        </p:nvSpPr>
        <p:spPr>
          <a:xfrm>
            <a:off x="1976318" y="2970669"/>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8E342CA-F72A-A946-8F73-3F98179EBE17}"/>
              </a:ext>
            </a:extLst>
          </p:cNvPr>
          <p:cNvSpPr/>
          <p:nvPr/>
        </p:nvSpPr>
        <p:spPr>
          <a:xfrm>
            <a:off x="2247776" y="2973941"/>
            <a:ext cx="110914" cy="107722"/>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C21B5C7-4E15-5F40-9C57-C536FC081EA9}"/>
              </a:ext>
            </a:extLst>
          </p:cNvPr>
          <p:cNvSpPr/>
          <p:nvPr/>
        </p:nvSpPr>
        <p:spPr>
          <a:xfrm>
            <a:off x="2509752" y="2992835"/>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0A7ABBF-4342-AC40-9005-D0851609E800}"/>
              </a:ext>
            </a:extLst>
          </p:cNvPr>
          <p:cNvSpPr txBox="1"/>
          <p:nvPr/>
        </p:nvSpPr>
        <p:spPr>
          <a:xfrm>
            <a:off x="1499459" y="2736915"/>
            <a:ext cx="1496633" cy="276999"/>
          </a:xfrm>
          <a:prstGeom prst="rect">
            <a:avLst/>
          </a:prstGeom>
          <a:noFill/>
        </p:spPr>
        <p:txBody>
          <a:bodyPr wrap="square" rtlCol="0">
            <a:spAutoFit/>
          </a:bodyPr>
          <a:lstStyle/>
          <a:p>
            <a:pPr algn="ctr"/>
            <a:r>
              <a:rPr lang="en-US" sz="1200" dirty="0"/>
              <a:t>Filtered</a:t>
            </a:r>
          </a:p>
        </p:txBody>
      </p:sp>
      <p:sp>
        <p:nvSpPr>
          <p:cNvPr id="39" name="TextBox 38">
            <a:extLst>
              <a:ext uri="{FF2B5EF4-FFF2-40B4-BE49-F238E27FC236}">
                <a16:creationId xmlns:a16="http://schemas.microsoft.com/office/drawing/2014/main" id="{4F75D2F1-AE73-D74B-A17E-DEC74760A3D6}"/>
              </a:ext>
            </a:extLst>
          </p:cNvPr>
          <p:cNvSpPr txBox="1"/>
          <p:nvPr/>
        </p:nvSpPr>
        <p:spPr>
          <a:xfrm>
            <a:off x="952023" y="3230501"/>
            <a:ext cx="2810773" cy="276999"/>
          </a:xfrm>
          <a:prstGeom prst="rect">
            <a:avLst/>
          </a:prstGeom>
          <a:noFill/>
        </p:spPr>
        <p:txBody>
          <a:bodyPr wrap="square" rtlCol="0">
            <a:spAutoFit/>
          </a:bodyPr>
          <a:lstStyle/>
          <a:p>
            <a:pPr algn="ctr"/>
            <a:r>
              <a:rPr lang="en-US" sz="1200" dirty="0"/>
              <a:t>ACE for Wildlife Learning Questions</a:t>
            </a:r>
          </a:p>
        </p:txBody>
      </p:sp>
      <p:sp>
        <p:nvSpPr>
          <p:cNvPr id="40" name="Rounded Rectangle 39">
            <a:extLst>
              <a:ext uri="{FF2B5EF4-FFF2-40B4-BE49-F238E27FC236}">
                <a16:creationId xmlns:a16="http://schemas.microsoft.com/office/drawing/2014/main" id="{FAD0F0E1-4F78-AA4C-80D9-1A73E625CD91}"/>
              </a:ext>
            </a:extLst>
          </p:cNvPr>
          <p:cNvSpPr/>
          <p:nvPr/>
        </p:nvSpPr>
        <p:spPr>
          <a:xfrm>
            <a:off x="510695" y="3673742"/>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Learning About our Collective Impact</a:t>
            </a:r>
          </a:p>
        </p:txBody>
      </p:sp>
      <p:sp>
        <p:nvSpPr>
          <p:cNvPr id="41" name="Rounded Rectangle 40">
            <a:extLst>
              <a:ext uri="{FF2B5EF4-FFF2-40B4-BE49-F238E27FC236}">
                <a16:creationId xmlns:a16="http://schemas.microsoft.com/office/drawing/2014/main" id="{41C0B23E-3BE3-F448-AB64-6B8F66E56939}"/>
              </a:ext>
            </a:extLst>
          </p:cNvPr>
          <p:cNvSpPr/>
          <p:nvPr/>
        </p:nvSpPr>
        <p:spPr>
          <a:xfrm>
            <a:off x="1737777" y="3672286"/>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t>Learning Through Existing Knowledge</a:t>
            </a:r>
          </a:p>
        </p:txBody>
      </p:sp>
      <p:sp>
        <p:nvSpPr>
          <p:cNvPr id="42" name="Rounded Rectangle 41">
            <a:extLst>
              <a:ext uri="{FF2B5EF4-FFF2-40B4-BE49-F238E27FC236}">
                <a16:creationId xmlns:a16="http://schemas.microsoft.com/office/drawing/2014/main" id="{3D1461FD-4893-734B-91FF-72AE8A917110}"/>
              </a:ext>
            </a:extLst>
          </p:cNvPr>
          <p:cNvSpPr/>
          <p:nvPr/>
        </p:nvSpPr>
        <p:spPr>
          <a:xfrm>
            <a:off x="2930622" y="3672285"/>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t>Learning Through Practice</a:t>
            </a:r>
          </a:p>
        </p:txBody>
      </p:sp>
      <p:sp>
        <p:nvSpPr>
          <p:cNvPr id="43" name="Rounded Rectangle 42">
            <a:extLst>
              <a:ext uri="{FF2B5EF4-FFF2-40B4-BE49-F238E27FC236}">
                <a16:creationId xmlns:a16="http://schemas.microsoft.com/office/drawing/2014/main" id="{4EE5AF43-CE34-1242-A2E2-FD3117C1A932}"/>
              </a:ext>
            </a:extLst>
          </p:cNvPr>
          <p:cNvSpPr/>
          <p:nvPr/>
        </p:nvSpPr>
        <p:spPr>
          <a:xfrm>
            <a:off x="667557" y="5236764"/>
            <a:ext cx="3209620" cy="356559"/>
          </a:xfrm>
          <a:prstGeom prst="roundRect">
            <a:avLst>
              <a:gd name="adj" fmla="val 50000"/>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Sharing</a:t>
            </a:r>
          </a:p>
        </p:txBody>
      </p:sp>
      <p:sp>
        <p:nvSpPr>
          <p:cNvPr id="19" name="Rounded Rectangle 18">
            <a:extLst>
              <a:ext uri="{FF2B5EF4-FFF2-40B4-BE49-F238E27FC236}">
                <a16:creationId xmlns:a16="http://schemas.microsoft.com/office/drawing/2014/main" id="{7C77A60A-7BB3-5B43-8051-68EAED39FA5C}"/>
              </a:ext>
            </a:extLst>
          </p:cNvPr>
          <p:cNvSpPr/>
          <p:nvPr/>
        </p:nvSpPr>
        <p:spPr>
          <a:xfrm>
            <a:off x="4667236" y="3202667"/>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Reflection</a:t>
            </a:r>
          </a:p>
        </p:txBody>
      </p:sp>
      <p:sp>
        <p:nvSpPr>
          <p:cNvPr id="20" name="Rounded Rectangle 19">
            <a:extLst>
              <a:ext uri="{FF2B5EF4-FFF2-40B4-BE49-F238E27FC236}">
                <a16:creationId xmlns:a16="http://schemas.microsoft.com/office/drawing/2014/main" id="{7204EB68-710C-9C4C-871F-5B4AF7FA8DC9}"/>
              </a:ext>
            </a:extLst>
          </p:cNvPr>
          <p:cNvSpPr/>
          <p:nvPr/>
        </p:nvSpPr>
        <p:spPr>
          <a:xfrm>
            <a:off x="5505750" y="3195093"/>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Implementation</a:t>
            </a:r>
          </a:p>
        </p:txBody>
      </p:sp>
      <p:sp>
        <p:nvSpPr>
          <p:cNvPr id="21" name="Rounded Rectangle 20">
            <a:extLst>
              <a:ext uri="{FF2B5EF4-FFF2-40B4-BE49-F238E27FC236}">
                <a16:creationId xmlns:a16="http://schemas.microsoft.com/office/drawing/2014/main" id="{1D35CED7-0C3B-7641-8CC4-6DC9911E651A}"/>
              </a:ext>
            </a:extLst>
          </p:cNvPr>
          <p:cNvSpPr/>
          <p:nvPr/>
        </p:nvSpPr>
        <p:spPr>
          <a:xfrm>
            <a:off x="2922234" y="5940624"/>
            <a:ext cx="1440322" cy="356559"/>
          </a:xfrm>
          <a:prstGeom prst="roundRect">
            <a:avLst>
              <a:gd name="adj" fmla="val 50000"/>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urved Connector 22">
            <a:extLst>
              <a:ext uri="{FF2B5EF4-FFF2-40B4-BE49-F238E27FC236}">
                <a16:creationId xmlns:a16="http://schemas.microsoft.com/office/drawing/2014/main" id="{35FDD883-9264-0648-91E7-EB4929CCC194}"/>
              </a:ext>
            </a:extLst>
          </p:cNvPr>
          <p:cNvCxnSpPr>
            <a:cxnSpLocks/>
          </p:cNvCxnSpPr>
          <p:nvPr/>
        </p:nvCxnSpPr>
        <p:spPr>
          <a:xfrm rot="5400000" flipH="1" flipV="1">
            <a:off x="3340303" y="3458785"/>
            <a:ext cx="1036515" cy="3182901"/>
          </a:xfrm>
          <a:prstGeom prst="curvedConnector4">
            <a:avLst>
              <a:gd name="adj1" fmla="val -10403"/>
              <a:gd name="adj2" fmla="val 100144"/>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509E69C1-93BA-A448-9984-700EDBE013D3}"/>
              </a:ext>
            </a:extLst>
          </p:cNvPr>
          <p:cNvCxnSpPr>
            <a:cxnSpLocks/>
          </p:cNvCxnSpPr>
          <p:nvPr/>
        </p:nvCxnSpPr>
        <p:spPr>
          <a:xfrm rot="10800000">
            <a:off x="2877341" y="1723036"/>
            <a:ext cx="2572671" cy="1462751"/>
          </a:xfrm>
          <a:prstGeom prst="curvedConnector3">
            <a:avLst>
              <a:gd name="adj1" fmla="val 932"/>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35" name="Content Placeholder 18" descr="A picture containing clipart&#10;&#10;Description automatically generated">
            <a:extLst>
              <a:ext uri="{FF2B5EF4-FFF2-40B4-BE49-F238E27FC236}">
                <a16:creationId xmlns:a16="http://schemas.microsoft.com/office/drawing/2014/main" id="{BC4D1DF4-FBE3-B64D-8C29-70FC02B90B56}"/>
              </a:ext>
            </a:extLst>
          </p:cNvPr>
          <p:cNvPicPr>
            <a:picLocks noGrp="1" noChangeAspect="1"/>
          </p:cNvPicPr>
          <p:nvPr>
            <p:ph idx="1"/>
          </p:nvPr>
        </p:nvPicPr>
        <p:blipFill>
          <a:blip r:embed="rId3"/>
          <a:stretch>
            <a:fillRect/>
          </a:stretch>
        </p:blipFill>
        <p:spPr>
          <a:xfrm>
            <a:off x="10820400" y="233362"/>
            <a:ext cx="1066800" cy="1066800"/>
          </a:xfrm>
          <a:prstGeom prst="ellipse">
            <a:avLst/>
          </a:prstGeom>
        </p:spPr>
      </p:pic>
      <p:sp>
        <p:nvSpPr>
          <p:cNvPr id="36" name="Title 1">
            <a:extLst>
              <a:ext uri="{FF2B5EF4-FFF2-40B4-BE49-F238E27FC236}">
                <a16:creationId xmlns:a16="http://schemas.microsoft.com/office/drawing/2014/main" id="{A28488A5-7614-2B4F-A513-EDBAE8D77273}"/>
              </a:ext>
            </a:extLst>
          </p:cNvPr>
          <p:cNvSpPr>
            <a:spLocks noGrp="1"/>
          </p:cNvSpPr>
          <p:nvPr>
            <p:ph type="title"/>
          </p:nvPr>
        </p:nvSpPr>
        <p:spPr>
          <a:xfrm>
            <a:off x="275137" y="158272"/>
            <a:ext cx="7166846" cy="697221"/>
          </a:xfrm>
        </p:spPr>
        <p:txBody>
          <a:bodyPr/>
          <a:lstStyle/>
          <a:p>
            <a:r>
              <a:rPr lang="en-US" dirty="0"/>
              <a:t>Strategic Learning Framework</a:t>
            </a:r>
          </a:p>
        </p:txBody>
      </p:sp>
      <p:sp>
        <p:nvSpPr>
          <p:cNvPr id="2" name="Rectangle 1">
            <a:extLst>
              <a:ext uri="{FF2B5EF4-FFF2-40B4-BE49-F238E27FC236}">
                <a16:creationId xmlns:a16="http://schemas.microsoft.com/office/drawing/2014/main" id="{0F6F9946-FB09-AE4E-B571-63F9D23047CE}"/>
              </a:ext>
            </a:extLst>
          </p:cNvPr>
          <p:cNvSpPr/>
          <p:nvPr/>
        </p:nvSpPr>
        <p:spPr>
          <a:xfrm>
            <a:off x="7375329" y="1527833"/>
            <a:ext cx="4377791" cy="4669672"/>
          </a:xfrm>
          <a:prstGeom prst="rect">
            <a:avLst/>
          </a:prstGeom>
          <a:solidFill>
            <a:schemeClr val="bg1">
              <a:lumMod val="85000"/>
              <a:lumOff val="15000"/>
            </a:schemeClr>
          </a:solid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b="1" dirty="0"/>
              <a:t>Reflection</a:t>
            </a:r>
          </a:p>
          <a:p>
            <a:pPr fontAlgn="t"/>
            <a:r>
              <a:rPr lang="en-US" dirty="0"/>
              <a:t>Through reflecting on the process and our learnings, we refine this learning framework.</a:t>
            </a:r>
          </a:p>
          <a:p>
            <a:pPr fontAlgn="t"/>
            <a:endParaRPr lang="en-US" b="1" dirty="0"/>
          </a:p>
          <a:p>
            <a:pPr fontAlgn="t"/>
            <a:r>
              <a:rPr lang="en-US" b="1" dirty="0"/>
              <a:t>Implementation</a:t>
            </a:r>
          </a:p>
          <a:p>
            <a:pPr marL="285750" indent="-285750" fontAlgn="t">
              <a:buFont typeface="Arial" panose="020B0604020202020204" pitchFamily="34" charset="0"/>
              <a:buChar char="•"/>
            </a:pPr>
            <a:r>
              <a:rPr lang="en-US" dirty="0"/>
              <a:t>We continue to learn through the content we have shared. </a:t>
            </a:r>
          </a:p>
          <a:p>
            <a:pPr marL="285750" indent="-285750" fontAlgn="t">
              <a:buFont typeface="Arial" panose="020B0604020202020204" pitchFamily="34" charset="0"/>
              <a:buChar char="•"/>
            </a:pPr>
            <a:r>
              <a:rPr lang="en-US" dirty="0"/>
              <a:t>We the use the tools and content in our institutions. </a:t>
            </a:r>
          </a:p>
          <a:p>
            <a:pPr marL="285750" indent="-285750" fontAlgn="t">
              <a:buFont typeface="Arial" panose="020B0604020202020204" pitchFamily="34" charset="0"/>
              <a:buChar char="•"/>
            </a:pPr>
            <a:r>
              <a:rPr lang="en-US" dirty="0"/>
              <a:t>We continue to strengthen and modify the tools for member and non-member use.</a:t>
            </a:r>
          </a:p>
        </p:txBody>
      </p:sp>
      <p:sp>
        <p:nvSpPr>
          <p:cNvPr id="24" name="Rectangle 23">
            <a:extLst>
              <a:ext uri="{FF2B5EF4-FFF2-40B4-BE49-F238E27FC236}">
                <a16:creationId xmlns:a16="http://schemas.microsoft.com/office/drawing/2014/main" id="{6321DF98-2FC5-3B41-A538-360D119B8389}"/>
              </a:ext>
            </a:extLst>
          </p:cNvPr>
          <p:cNvSpPr/>
          <p:nvPr/>
        </p:nvSpPr>
        <p:spPr>
          <a:xfrm>
            <a:off x="296572" y="5812656"/>
            <a:ext cx="6096136" cy="685248"/>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1955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4367A63-BE9B-4F4E-97B9-DF389FE28F9A}"/>
              </a:ext>
            </a:extLst>
          </p:cNvPr>
          <p:cNvSpPr/>
          <p:nvPr/>
        </p:nvSpPr>
        <p:spPr>
          <a:xfrm>
            <a:off x="683909" y="3195093"/>
            <a:ext cx="3209620" cy="356559"/>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01811B0A-5EB6-0D46-9B9B-3B6A965DBD64}"/>
              </a:ext>
            </a:extLst>
          </p:cNvPr>
          <p:cNvSpPr/>
          <p:nvPr/>
        </p:nvSpPr>
        <p:spPr>
          <a:xfrm rot="10800000">
            <a:off x="952024" y="2752008"/>
            <a:ext cx="2601884" cy="243044"/>
          </a:xfrm>
          <a:prstGeom prst="trapezoid">
            <a:avLst>
              <a:gd name="adj" fmla="val 79423"/>
            </a:avLst>
          </a:prstGeom>
          <a:solidFill>
            <a:srgbClr val="1CA49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2C469FF-C5B4-A444-BACF-3676648813CD}"/>
              </a:ext>
            </a:extLst>
          </p:cNvPr>
          <p:cNvSpPr/>
          <p:nvPr/>
        </p:nvSpPr>
        <p:spPr>
          <a:xfrm>
            <a:off x="1585872" y="1112590"/>
            <a:ext cx="1287416" cy="1250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ACE for Wildlife Interests</a:t>
            </a:r>
          </a:p>
        </p:txBody>
      </p:sp>
      <p:sp>
        <p:nvSpPr>
          <p:cNvPr id="26" name="Oval 25">
            <a:extLst>
              <a:ext uri="{FF2B5EF4-FFF2-40B4-BE49-F238E27FC236}">
                <a16:creationId xmlns:a16="http://schemas.microsoft.com/office/drawing/2014/main" id="{18BD9F34-75BD-EF4E-97F8-64F09073C193}"/>
              </a:ext>
            </a:extLst>
          </p:cNvPr>
          <p:cNvSpPr/>
          <p:nvPr/>
        </p:nvSpPr>
        <p:spPr>
          <a:xfrm>
            <a:off x="2491556" y="2344272"/>
            <a:ext cx="402330" cy="390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FBEB502-9238-6A47-97BC-50C3C9EFFF60}"/>
              </a:ext>
            </a:extLst>
          </p:cNvPr>
          <p:cNvSpPr/>
          <p:nvPr/>
        </p:nvSpPr>
        <p:spPr>
          <a:xfrm>
            <a:off x="1394813" y="2211188"/>
            <a:ext cx="374014" cy="363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F196175-AC8C-5D49-897D-1460C2C49643}"/>
              </a:ext>
            </a:extLst>
          </p:cNvPr>
          <p:cNvSpPr/>
          <p:nvPr/>
        </p:nvSpPr>
        <p:spPr>
          <a:xfrm>
            <a:off x="1868701" y="2404497"/>
            <a:ext cx="291930" cy="283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A8B0124-363E-7343-BDAA-1490BEDFC22D}"/>
              </a:ext>
            </a:extLst>
          </p:cNvPr>
          <p:cNvSpPr/>
          <p:nvPr/>
        </p:nvSpPr>
        <p:spPr>
          <a:xfrm>
            <a:off x="2832259" y="2060927"/>
            <a:ext cx="250246" cy="243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4F50348-CC9F-414B-A1C4-0F72DB1927D6}"/>
              </a:ext>
            </a:extLst>
          </p:cNvPr>
          <p:cNvSpPr/>
          <p:nvPr/>
        </p:nvSpPr>
        <p:spPr>
          <a:xfrm>
            <a:off x="1976318" y="2970669"/>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8E342CA-F72A-A946-8F73-3F98179EBE17}"/>
              </a:ext>
            </a:extLst>
          </p:cNvPr>
          <p:cNvSpPr/>
          <p:nvPr/>
        </p:nvSpPr>
        <p:spPr>
          <a:xfrm>
            <a:off x="2247776" y="2973941"/>
            <a:ext cx="110914" cy="107722"/>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C21B5C7-4E15-5F40-9C57-C536FC081EA9}"/>
              </a:ext>
            </a:extLst>
          </p:cNvPr>
          <p:cNvSpPr/>
          <p:nvPr/>
        </p:nvSpPr>
        <p:spPr>
          <a:xfrm>
            <a:off x="2509752" y="2992835"/>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0A7ABBF-4342-AC40-9005-D0851609E800}"/>
              </a:ext>
            </a:extLst>
          </p:cNvPr>
          <p:cNvSpPr txBox="1"/>
          <p:nvPr/>
        </p:nvSpPr>
        <p:spPr>
          <a:xfrm>
            <a:off x="1499459" y="2736915"/>
            <a:ext cx="1496633" cy="276999"/>
          </a:xfrm>
          <a:prstGeom prst="rect">
            <a:avLst/>
          </a:prstGeom>
          <a:noFill/>
        </p:spPr>
        <p:txBody>
          <a:bodyPr wrap="square" rtlCol="0">
            <a:spAutoFit/>
          </a:bodyPr>
          <a:lstStyle/>
          <a:p>
            <a:pPr algn="ctr"/>
            <a:r>
              <a:rPr lang="en-US" sz="1200" dirty="0"/>
              <a:t>Filtered</a:t>
            </a:r>
          </a:p>
        </p:txBody>
      </p:sp>
      <p:sp>
        <p:nvSpPr>
          <p:cNvPr id="39" name="TextBox 38">
            <a:extLst>
              <a:ext uri="{FF2B5EF4-FFF2-40B4-BE49-F238E27FC236}">
                <a16:creationId xmlns:a16="http://schemas.microsoft.com/office/drawing/2014/main" id="{4F75D2F1-AE73-D74B-A17E-DEC74760A3D6}"/>
              </a:ext>
            </a:extLst>
          </p:cNvPr>
          <p:cNvSpPr txBox="1"/>
          <p:nvPr/>
        </p:nvSpPr>
        <p:spPr>
          <a:xfrm>
            <a:off x="952023" y="3230501"/>
            <a:ext cx="2810773" cy="276999"/>
          </a:xfrm>
          <a:prstGeom prst="rect">
            <a:avLst/>
          </a:prstGeom>
          <a:noFill/>
        </p:spPr>
        <p:txBody>
          <a:bodyPr wrap="square" rtlCol="0">
            <a:spAutoFit/>
          </a:bodyPr>
          <a:lstStyle/>
          <a:p>
            <a:pPr algn="ctr"/>
            <a:r>
              <a:rPr lang="en-US" sz="1200" dirty="0"/>
              <a:t>ACE for Wildlife Learning Questions</a:t>
            </a:r>
          </a:p>
        </p:txBody>
      </p:sp>
      <p:sp>
        <p:nvSpPr>
          <p:cNvPr id="40" name="Rounded Rectangle 39">
            <a:extLst>
              <a:ext uri="{FF2B5EF4-FFF2-40B4-BE49-F238E27FC236}">
                <a16:creationId xmlns:a16="http://schemas.microsoft.com/office/drawing/2014/main" id="{FAD0F0E1-4F78-AA4C-80D9-1A73E625CD91}"/>
              </a:ext>
            </a:extLst>
          </p:cNvPr>
          <p:cNvSpPr/>
          <p:nvPr/>
        </p:nvSpPr>
        <p:spPr>
          <a:xfrm>
            <a:off x="510695" y="3673742"/>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Learning About our Collective Impact</a:t>
            </a:r>
          </a:p>
        </p:txBody>
      </p:sp>
      <p:sp>
        <p:nvSpPr>
          <p:cNvPr id="41" name="Rounded Rectangle 40">
            <a:extLst>
              <a:ext uri="{FF2B5EF4-FFF2-40B4-BE49-F238E27FC236}">
                <a16:creationId xmlns:a16="http://schemas.microsoft.com/office/drawing/2014/main" id="{41C0B23E-3BE3-F448-AB64-6B8F66E56939}"/>
              </a:ext>
            </a:extLst>
          </p:cNvPr>
          <p:cNvSpPr/>
          <p:nvPr/>
        </p:nvSpPr>
        <p:spPr>
          <a:xfrm>
            <a:off x="1737777" y="3672286"/>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t>Learning Through Existing Knowledge</a:t>
            </a:r>
          </a:p>
        </p:txBody>
      </p:sp>
      <p:sp>
        <p:nvSpPr>
          <p:cNvPr id="42" name="Rounded Rectangle 41">
            <a:extLst>
              <a:ext uri="{FF2B5EF4-FFF2-40B4-BE49-F238E27FC236}">
                <a16:creationId xmlns:a16="http://schemas.microsoft.com/office/drawing/2014/main" id="{3D1461FD-4893-734B-91FF-72AE8A917110}"/>
              </a:ext>
            </a:extLst>
          </p:cNvPr>
          <p:cNvSpPr/>
          <p:nvPr/>
        </p:nvSpPr>
        <p:spPr>
          <a:xfrm>
            <a:off x="2930622" y="3672285"/>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t>Learning Through Practice</a:t>
            </a:r>
          </a:p>
        </p:txBody>
      </p:sp>
      <p:sp>
        <p:nvSpPr>
          <p:cNvPr id="43" name="Rounded Rectangle 42">
            <a:extLst>
              <a:ext uri="{FF2B5EF4-FFF2-40B4-BE49-F238E27FC236}">
                <a16:creationId xmlns:a16="http://schemas.microsoft.com/office/drawing/2014/main" id="{4EE5AF43-CE34-1242-A2E2-FD3117C1A932}"/>
              </a:ext>
            </a:extLst>
          </p:cNvPr>
          <p:cNvSpPr/>
          <p:nvPr/>
        </p:nvSpPr>
        <p:spPr>
          <a:xfrm>
            <a:off x="667557" y="5236764"/>
            <a:ext cx="3209620" cy="356559"/>
          </a:xfrm>
          <a:prstGeom prst="roundRect">
            <a:avLst>
              <a:gd name="adj" fmla="val 50000"/>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Sharing</a:t>
            </a:r>
          </a:p>
        </p:txBody>
      </p:sp>
      <p:sp>
        <p:nvSpPr>
          <p:cNvPr id="19" name="Rounded Rectangle 18">
            <a:extLst>
              <a:ext uri="{FF2B5EF4-FFF2-40B4-BE49-F238E27FC236}">
                <a16:creationId xmlns:a16="http://schemas.microsoft.com/office/drawing/2014/main" id="{7C77A60A-7BB3-5B43-8051-68EAED39FA5C}"/>
              </a:ext>
            </a:extLst>
          </p:cNvPr>
          <p:cNvSpPr/>
          <p:nvPr/>
        </p:nvSpPr>
        <p:spPr>
          <a:xfrm>
            <a:off x="4667236" y="3202667"/>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Reflection</a:t>
            </a:r>
          </a:p>
        </p:txBody>
      </p:sp>
      <p:sp>
        <p:nvSpPr>
          <p:cNvPr id="20" name="Rounded Rectangle 19">
            <a:extLst>
              <a:ext uri="{FF2B5EF4-FFF2-40B4-BE49-F238E27FC236}">
                <a16:creationId xmlns:a16="http://schemas.microsoft.com/office/drawing/2014/main" id="{7204EB68-710C-9C4C-871F-5B4AF7FA8DC9}"/>
              </a:ext>
            </a:extLst>
          </p:cNvPr>
          <p:cNvSpPr/>
          <p:nvPr/>
        </p:nvSpPr>
        <p:spPr>
          <a:xfrm>
            <a:off x="5505750" y="3195093"/>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Implementation</a:t>
            </a:r>
          </a:p>
        </p:txBody>
      </p:sp>
      <p:sp>
        <p:nvSpPr>
          <p:cNvPr id="21" name="Rounded Rectangle 20">
            <a:extLst>
              <a:ext uri="{FF2B5EF4-FFF2-40B4-BE49-F238E27FC236}">
                <a16:creationId xmlns:a16="http://schemas.microsoft.com/office/drawing/2014/main" id="{1D35CED7-0C3B-7641-8CC4-6DC9911E651A}"/>
              </a:ext>
            </a:extLst>
          </p:cNvPr>
          <p:cNvSpPr/>
          <p:nvPr/>
        </p:nvSpPr>
        <p:spPr>
          <a:xfrm>
            <a:off x="2922234" y="5940624"/>
            <a:ext cx="1440322" cy="356559"/>
          </a:xfrm>
          <a:prstGeom prst="roundRect">
            <a:avLst>
              <a:gd name="adj" fmla="val 50000"/>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 That</a:t>
            </a:r>
          </a:p>
        </p:txBody>
      </p:sp>
      <p:cxnSp>
        <p:nvCxnSpPr>
          <p:cNvPr id="23" name="Curved Connector 22">
            <a:extLst>
              <a:ext uri="{FF2B5EF4-FFF2-40B4-BE49-F238E27FC236}">
                <a16:creationId xmlns:a16="http://schemas.microsoft.com/office/drawing/2014/main" id="{35FDD883-9264-0648-91E7-EB4929CCC194}"/>
              </a:ext>
            </a:extLst>
          </p:cNvPr>
          <p:cNvCxnSpPr>
            <a:cxnSpLocks/>
          </p:cNvCxnSpPr>
          <p:nvPr/>
        </p:nvCxnSpPr>
        <p:spPr>
          <a:xfrm rot="5400000" flipH="1" flipV="1">
            <a:off x="3340303" y="3458785"/>
            <a:ext cx="1036515" cy="3182901"/>
          </a:xfrm>
          <a:prstGeom prst="curvedConnector4">
            <a:avLst>
              <a:gd name="adj1" fmla="val -10403"/>
              <a:gd name="adj2" fmla="val 100144"/>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509E69C1-93BA-A448-9984-700EDBE013D3}"/>
              </a:ext>
            </a:extLst>
          </p:cNvPr>
          <p:cNvCxnSpPr>
            <a:cxnSpLocks/>
          </p:cNvCxnSpPr>
          <p:nvPr/>
        </p:nvCxnSpPr>
        <p:spPr>
          <a:xfrm rot="10800000">
            <a:off x="2877341" y="1723036"/>
            <a:ext cx="2572671" cy="1462751"/>
          </a:xfrm>
          <a:prstGeom prst="curvedConnector3">
            <a:avLst>
              <a:gd name="adj1" fmla="val 932"/>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35" name="Content Placeholder 18" descr="A picture containing clipart&#10;&#10;Description automatically generated">
            <a:extLst>
              <a:ext uri="{FF2B5EF4-FFF2-40B4-BE49-F238E27FC236}">
                <a16:creationId xmlns:a16="http://schemas.microsoft.com/office/drawing/2014/main" id="{BC4D1DF4-FBE3-B64D-8C29-70FC02B90B56}"/>
              </a:ext>
            </a:extLst>
          </p:cNvPr>
          <p:cNvPicPr>
            <a:picLocks noGrp="1" noChangeAspect="1"/>
          </p:cNvPicPr>
          <p:nvPr>
            <p:ph idx="1"/>
          </p:nvPr>
        </p:nvPicPr>
        <p:blipFill>
          <a:blip r:embed="rId3"/>
          <a:stretch>
            <a:fillRect/>
          </a:stretch>
        </p:blipFill>
        <p:spPr>
          <a:xfrm>
            <a:off x="10820400" y="233362"/>
            <a:ext cx="1066800" cy="1066800"/>
          </a:xfrm>
          <a:prstGeom prst="ellipse">
            <a:avLst/>
          </a:prstGeom>
        </p:spPr>
      </p:pic>
      <p:sp>
        <p:nvSpPr>
          <p:cNvPr id="36" name="Title 1">
            <a:extLst>
              <a:ext uri="{FF2B5EF4-FFF2-40B4-BE49-F238E27FC236}">
                <a16:creationId xmlns:a16="http://schemas.microsoft.com/office/drawing/2014/main" id="{A28488A5-7614-2B4F-A513-EDBAE8D77273}"/>
              </a:ext>
            </a:extLst>
          </p:cNvPr>
          <p:cNvSpPr>
            <a:spLocks noGrp="1"/>
          </p:cNvSpPr>
          <p:nvPr>
            <p:ph type="title"/>
          </p:nvPr>
        </p:nvSpPr>
        <p:spPr>
          <a:xfrm>
            <a:off x="275137" y="158272"/>
            <a:ext cx="7166846" cy="697221"/>
          </a:xfrm>
        </p:spPr>
        <p:txBody>
          <a:bodyPr/>
          <a:lstStyle/>
          <a:p>
            <a:r>
              <a:rPr lang="en-US" dirty="0"/>
              <a:t>Strategic Learning Framework</a:t>
            </a:r>
          </a:p>
        </p:txBody>
      </p:sp>
      <p:sp>
        <p:nvSpPr>
          <p:cNvPr id="2" name="Rectangle 1">
            <a:extLst>
              <a:ext uri="{FF2B5EF4-FFF2-40B4-BE49-F238E27FC236}">
                <a16:creationId xmlns:a16="http://schemas.microsoft.com/office/drawing/2014/main" id="{0F6F9946-FB09-AE4E-B571-63F9D23047CE}"/>
              </a:ext>
            </a:extLst>
          </p:cNvPr>
          <p:cNvSpPr/>
          <p:nvPr/>
        </p:nvSpPr>
        <p:spPr>
          <a:xfrm>
            <a:off x="7375329" y="1527833"/>
            <a:ext cx="4377791" cy="4669672"/>
          </a:xfrm>
          <a:prstGeom prst="rect">
            <a:avLst/>
          </a:prstGeom>
          <a:solidFill>
            <a:schemeClr val="bg1">
              <a:lumMod val="85000"/>
              <a:lumOff val="15000"/>
            </a:schemeClr>
          </a:solid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b="1" dirty="0"/>
              <a:t>So That</a:t>
            </a:r>
          </a:p>
          <a:p>
            <a:pPr fontAlgn="t"/>
            <a:r>
              <a:rPr lang="en-US" dirty="0"/>
              <a:t>We can</a:t>
            </a:r>
            <a:r>
              <a:rPr lang="en-US" b="1" dirty="0"/>
              <a:t> </a:t>
            </a:r>
            <a:r>
              <a:rPr lang="en-US" dirty="0"/>
              <a:t>strengthen our collective ability to create, use and evaluate practices to foster empathy</a:t>
            </a:r>
          </a:p>
        </p:txBody>
      </p:sp>
    </p:spTree>
    <p:extLst>
      <p:ext uri="{BB962C8B-B14F-4D97-AF65-F5344CB8AC3E}">
        <p14:creationId xmlns:p14="http://schemas.microsoft.com/office/powerpoint/2010/main" val="3044028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F4367A63-BE9B-4F4E-97B9-DF389FE28F9A}"/>
              </a:ext>
            </a:extLst>
          </p:cNvPr>
          <p:cNvSpPr/>
          <p:nvPr/>
        </p:nvSpPr>
        <p:spPr>
          <a:xfrm>
            <a:off x="683909" y="3195093"/>
            <a:ext cx="3209620" cy="356559"/>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apezoid 5">
            <a:extLst>
              <a:ext uri="{FF2B5EF4-FFF2-40B4-BE49-F238E27FC236}">
                <a16:creationId xmlns:a16="http://schemas.microsoft.com/office/drawing/2014/main" id="{01811B0A-5EB6-0D46-9B9B-3B6A965DBD64}"/>
              </a:ext>
            </a:extLst>
          </p:cNvPr>
          <p:cNvSpPr/>
          <p:nvPr/>
        </p:nvSpPr>
        <p:spPr>
          <a:xfrm rot="10800000">
            <a:off x="952024" y="2752008"/>
            <a:ext cx="2601884" cy="243044"/>
          </a:xfrm>
          <a:prstGeom prst="trapezoid">
            <a:avLst>
              <a:gd name="adj" fmla="val 79423"/>
            </a:avLst>
          </a:prstGeom>
          <a:solidFill>
            <a:srgbClr val="1CA49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2C469FF-C5B4-A444-BACF-3676648813CD}"/>
              </a:ext>
            </a:extLst>
          </p:cNvPr>
          <p:cNvSpPr/>
          <p:nvPr/>
        </p:nvSpPr>
        <p:spPr>
          <a:xfrm>
            <a:off x="1585872" y="1112590"/>
            <a:ext cx="1287416" cy="12503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ACE for Wildlife Interests</a:t>
            </a:r>
          </a:p>
        </p:txBody>
      </p:sp>
      <p:sp>
        <p:nvSpPr>
          <p:cNvPr id="26" name="Oval 25">
            <a:extLst>
              <a:ext uri="{FF2B5EF4-FFF2-40B4-BE49-F238E27FC236}">
                <a16:creationId xmlns:a16="http://schemas.microsoft.com/office/drawing/2014/main" id="{18BD9F34-75BD-EF4E-97F8-64F09073C193}"/>
              </a:ext>
            </a:extLst>
          </p:cNvPr>
          <p:cNvSpPr/>
          <p:nvPr/>
        </p:nvSpPr>
        <p:spPr>
          <a:xfrm>
            <a:off x="2491556" y="2344272"/>
            <a:ext cx="402330" cy="3907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CFBEB502-9238-6A47-97BC-50C3C9EFFF60}"/>
              </a:ext>
            </a:extLst>
          </p:cNvPr>
          <p:cNvSpPr/>
          <p:nvPr/>
        </p:nvSpPr>
        <p:spPr>
          <a:xfrm>
            <a:off x="1394813" y="2211188"/>
            <a:ext cx="374014" cy="3632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F196175-AC8C-5D49-897D-1460C2C49643}"/>
              </a:ext>
            </a:extLst>
          </p:cNvPr>
          <p:cNvSpPr/>
          <p:nvPr/>
        </p:nvSpPr>
        <p:spPr>
          <a:xfrm>
            <a:off x="1868701" y="2404497"/>
            <a:ext cx="291930" cy="2835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A8B0124-363E-7343-BDAA-1490BEDFC22D}"/>
              </a:ext>
            </a:extLst>
          </p:cNvPr>
          <p:cNvSpPr/>
          <p:nvPr/>
        </p:nvSpPr>
        <p:spPr>
          <a:xfrm>
            <a:off x="2832259" y="2060927"/>
            <a:ext cx="250246" cy="2430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4F50348-CC9F-414B-A1C4-0F72DB1927D6}"/>
              </a:ext>
            </a:extLst>
          </p:cNvPr>
          <p:cNvSpPr/>
          <p:nvPr/>
        </p:nvSpPr>
        <p:spPr>
          <a:xfrm>
            <a:off x="1976318" y="2970669"/>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8E342CA-F72A-A946-8F73-3F98179EBE17}"/>
              </a:ext>
            </a:extLst>
          </p:cNvPr>
          <p:cNvSpPr/>
          <p:nvPr/>
        </p:nvSpPr>
        <p:spPr>
          <a:xfrm>
            <a:off x="2247776" y="2973941"/>
            <a:ext cx="110914" cy="107722"/>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C21B5C7-4E15-5F40-9C57-C536FC081EA9}"/>
              </a:ext>
            </a:extLst>
          </p:cNvPr>
          <p:cNvSpPr/>
          <p:nvPr/>
        </p:nvSpPr>
        <p:spPr>
          <a:xfrm>
            <a:off x="2509752" y="2992835"/>
            <a:ext cx="165343" cy="160585"/>
          </a:xfrm>
          <a:prstGeom prst="ellipse">
            <a:avLst/>
          </a:prstGeom>
          <a:solidFill>
            <a:schemeClr val="accent4">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0A7ABBF-4342-AC40-9005-D0851609E800}"/>
              </a:ext>
            </a:extLst>
          </p:cNvPr>
          <p:cNvSpPr txBox="1"/>
          <p:nvPr/>
        </p:nvSpPr>
        <p:spPr>
          <a:xfrm>
            <a:off x="1499459" y="2736915"/>
            <a:ext cx="1496633" cy="276999"/>
          </a:xfrm>
          <a:prstGeom prst="rect">
            <a:avLst/>
          </a:prstGeom>
          <a:noFill/>
        </p:spPr>
        <p:txBody>
          <a:bodyPr wrap="square" rtlCol="0">
            <a:spAutoFit/>
          </a:bodyPr>
          <a:lstStyle/>
          <a:p>
            <a:pPr algn="ctr"/>
            <a:r>
              <a:rPr lang="en-US" sz="1200" dirty="0"/>
              <a:t>Filtered</a:t>
            </a:r>
          </a:p>
        </p:txBody>
      </p:sp>
      <p:sp>
        <p:nvSpPr>
          <p:cNvPr id="39" name="TextBox 38">
            <a:extLst>
              <a:ext uri="{FF2B5EF4-FFF2-40B4-BE49-F238E27FC236}">
                <a16:creationId xmlns:a16="http://schemas.microsoft.com/office/drawing/2014/main" id="{4F75D2F1-AE73-D74B-A17E-DEC74760A3D6}"/>
              </a:ext>
            </a:extLst>
          </p:cNvPr>
          <p:cNvSpPr txBox="1"/>
          <p:nvPr/>
        </p:nvSpPr>
        <p:spPr>
          <a:xfrm>
            <a:off x="952023" y="3230501"/>
            <a:ext cx="2810773" cy="276999"/>
          </a:xfrm>
          <a:prstGeom prst="rect">
            <a:avLst/>
          </a:prstGeom>
          <a:noFill/>
        </p:spPr>
        <p:txBody>
          <a:bodyPr wrap="square" rtlCol="0">
            <a:spAutoFit/>
          </a:bodyPr>
          <a:lstStyle/>
          <a:p>
            <a:pPr algn="ctr"/>
            <a:r>
              <a:rPr lang="en-US" sz="1200" dirty="0"/>
              <a:t>ACE for Wildlife Learning Questions</a:t>
            </a:r>
          </a:p>
        </p:txBody>
      </p:sp>
      <p:sp>
        <p:nvSpPr>
          <p:cNvPr id="40" name="Rounded Rectangle 39">
            <a:extLst>
              <a:ext uri="{FF2B5EF4-FFF2-40B4-BE49-F238E27FC236}">
                <a16:creationId xmlns:a16="http://schemas.microsoft.com/office/drawing/2014/main" id="{FAD0F0E1-4F78-AA4C-80D9-1A73E625CD91}"/>
              </a:ext>
            </a:extLst>
          </p:cNvPr>
          <p:cNvSpPr/>
          <p:nvPr/>
        </p:nvSpPr>
        <p:spPr>
          <a:xfrm>
            <a:off x="510695" y="3673742"/>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Learning About our Collective Impact</a:t>
            </a:r>
          </a:p>
        </p:txBody>
      </p:sp>
      <p:sp>
        <p:nvSpPr>
          <p:cNvPr id="41" name="Rounded Rectangle 40">
            <a:extLst>
              <a:ext uri="{FF2B5EF4-FFF2-40B4-BE49-F238E27FC236}">
                <a16:creationId xmlns:a16="http://schemas.microsoft.com/office/drawing/2014/main" id="{41C0B23E-3BE3-F448-AB64-6B8F66E56939}"/>
              </a:ext>
            </a:extLst>
          </p:cNvPr>
          <p:cNvSpPr/>
          <p:nvPr/>
        </p:nvSpPr>
        <p:spPr>
          <a:xfrm>
            <a:off x="1737777" y="3672286"/>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t>Learning Through Existing Knowledge</a:t>
            </a:r>
          </a:p>
        </p:txBody>
      </p:sp>
      <p:sp>
        <p:nvSpPr>
          <p:cNvPr id="42" name="Rounded Rectangle 41">
            <a:extLst>
              <a:ext uri="{FF2B5EF4-FFF2-40B4-BE49-F238E27FC236}">
                <a16:creationId xmlns:a16="http://schemas.microsoft.com/office/drawing/2014/main" id="{3D1461FD-4893-734B-91FF-72AE8A917110}"/>
              </a:ext>
            </a:extLst>
          </p:cNvPr>
          <p:cNvSpPr/>
          <p:nvPr/>
        </p:nvSpPr>
        <p:spPr>
          <a:xfrm>
            <a:off x="2930622" y="3672285"/>
            <a:ext cx="1058668" cy="17164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t>Learning Through Practice</a:t>
            </a:r>
          </a:p>
        </p:txBody>
      </p:sp>
      <p:sp>
        <p:nvSpPr>
          <p:cNvPr id="43" name="Rounded Rectangle 42">
            <a:extLst>
              <a:ext uri="{FF2B5EF4-FFF2-40B4-BE49-F238E27FC236}">
                <a16:creationId xmlns:a16="http://schemas.microsoft.com/office/drawing/2014/main" id="{4EE5AF43-CE34-1242-A2E2-FD3117C1A932}"/>
              </a:ext>
            </a:extLst>
          </p:cNvPr>
          <p:cNvSpPr/>
          <p:nvPr/>
        </p:nvSpPr>
        <p:spPr>
          <a:xfrm>
            <a:off x="667557" y="5236764"/>
            <a:ext cx="3209620" cy="356559"/>
          </a:xfrm>
          <a:prstGeom prst="roundRect">
            <a:avLst>
              <a:gd name="adj" fmla="val 50000"/>
            </a:avLst>
          </a:prstGeom>
          <a:solidFill>
            <a:schemeClr val="accent6">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Sharing</a:t>
            </a:r>
          </a:p>
        </p:txBody>
      </p:sp>
      <p:sp>
        <p:nvSpPr>
          <p:cNvPr id="19" name="Rounded Rectangle 18">
            <a:extLst>
              <a:ext uri="{FF2B5EF4-FFF2-40B4-BE49-F238E27FC236}">
                <a16:creationId xmlns:a16="http://schemas.microsoft.com/office/drawing/2014/main" id="{7C77A60A-7BB3-5B43-8051-68EAED39FA5C}"/>
              </a:ext>
            </a:extLst>
          </p:cNvPr>
          <p:cNvSpPr/>
          <p:nvPr/>
        </p:nvSpPr>
        <p:spPr>
          <a:xfrm>
            <a:off x="4667236" y="3202667"/>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Reflection</a:t>
            </a:r>
          </a:p>
        </p:txBody>
      </p:sp>
      <p:sp>
        <p:nvSpPr>
          <p:cNvPr id="20" name="Rounded Rectangle 19">
            <a:extLst>
              <a:ext uri="{FF2B5EF4-FFF2-40B4-BE49-F238E27FC236}">
                <a16:creationId xmlns:a16="http://schemas.microsoft.com/office/drawing/2014/main" id="{7204EB68-710C-9C4C-871F-5B4AF7FA8DC9}"/>
              </a:ext>
            </a:extLst>
          </p:cNvPr>
          <p:cNvSpPr/>
          <p:nvPr/>
        </p:nvSpPr>
        <p:spPr>
          <a:xfrm>
            <a:off x="5505750" y="3195093"/>
            <a:ext cx="699822" cy="132000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t>Implementation</a:t>
            </a:r>
          </a:p>
        </p:txBody>
      </p:sp>
      <p:sp>
        <p:nvSpPr>
          <p:cNvPr id="21" name="Rounded Rectangle 20">
            <a:extLst>
              <a:ext uri="{FF2B5EF4-FFF2-40B4-BE49-F238E27FC236}">
                <a16:creationId xmlns:a16="http://schemas.microsoft.com/office/drawing/2014/main" id="{1D35CED7-0C3B-7641-8CC4-6DC9911E651A}"/>
              </a:ext>
            </a:extLst>
          </p:cNvPr>
          <p:cNvSpPr/>
          <p:nvPr/>
        </p:nvSpPr>
        <p:spPr>
          <a:xfrm>
            <a:off x="2922234" y="5940624"/>
            <a:ext cx="1440322" cy="356559"/>
          </a:xfrm>
          <a:prstGeom prst="roundRect">
            <a:avLst>
              <a:gd name="adj" fmla="val 50000"/>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 That</a:t>
            </a:r>
          </a:p>
        </p:txBody>
      </p:sp>
      <p:cxnSp>
        <p:nvCxnSpPr>
          <p:cNvPr id="23" name="Curved Connector 22">
            <a:extLst>
              <a:ext uri="{FF2B5EF4-FFF2-40B4-BE49-F238E27FC236}">
                <a16:creationId xmlns:a16="http://schemas.microsoft.com/office/drawing/2014/main" id="{35FDD883-9264-0648-91E7-EB4929CCC194}"/>
              </a:ext>
            </a:extLst>
          </p:cNvPr>
          <p:cNvCxnSpPr>
            <a:cxnSpLocks/>
          </p:cNvCxnSpPr>
          <p:nvPr/>
        </p:nvCxnSpPr>
        <p:spPr>
          <a:xfrm rot="5400000" flipH="1" flipV="1">
            <a:off x="3340303" y="3458785"/>
            <a:ext cx="1036515" cy="3182901"/>
          </a:xfrm>
          <a:prstGeom prst="curvedConnector4">
            <a:avLst>
              <a:gd name="adj1" fmla="val -10403"/>
              <a:gd name="adj2" fmla="val 100144"/>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a:extLst>
              <a:ext uri="{FF2B5EF4-FFF2-40B4-BE49-F238E27FC236}">
                <a16:creationId xmlns:a16="http://schemas.microsoft.com/office/drawing/2014/main" id="{509E69C1-93BA-A448-9984-700EDBE013D3}"/>
              </a:ext>
            </a:extLst>
          </p:cNvPr>
          <p:cNvCxnSpPr>
            <a:cxnSpLocks/>
          </p:cNvCxnSpPr>
          <p:nvPr/>
        </p:nvCxnSpPr>
        <p:spPr>
          <a:xfrm rot="10800000">
            <a:off x="2877341" y="1723036"/>
            <a:ext cx="2572671" cy="1462751"/>
          </a:xfrm>
          <a:prstGeom prst="curvedConnector3">
            <a:avLst>
              <a:gd name="adj1" fmla="val 932"/>
            </a:avLst>
          </a:prstGeom>
          <a:ln w="12700">
            <a:solidFill>
              <a:schemeClr val="bg2"/>
            </a:solidFill>
            <a:prstDash val="dashDot"/>
            <a:tailEnd type="triangle"/>
          </a:ln>
        </p:spPr>
        <p:style>
          <a:lnRef idx="1">
            <a:schemeClr val="accent1"/>
          </a:lnRef>
          <a:fillRef idx="0">
            <a:schemeClr val="accent1"/>
          </a:fillRef>
          <a:effectRef idx="0">
            <a:schemeClr val="accent1"/>
          </a:effectRef>
          <a:fontRef idx="minor">
            <a:schemeClr val="tx1"/>
          </a:fontRef>
        </p:style>
      </p:cxnSp>
      <p:pic>
        <p:nvPicPr>
          <p:cNvPr id="35" name="Content Placeholder 18" descr="A picture containing clipart&#10;&#10;Description automatically generated">
            <a:extLst>
              <a:ext uri="{FF2B5EF4-FFF2-40B4-BE49-F238E27FC236}">
                <a16:creationId xmlns:a16="http://schemas.microsoft.com/office/drawing/2014/main" id="{BC4D1DF4-FBE3-B64D-8C29-70FC02B90B56}"/>
              </a:ext>
            </a:extLst>
          </p:cNvPr>
          <p:cNvPicPr>
            <a:picLocks noGrp="1" noChangeAspect="1"/>
          </p:cNvPicPr>
          <p:nvPr>
            <p:ph idx="1"/>
          </p:nvPr>
        </p:nvPicPr>
        <p:blipFill>
          <a:blip r:embed="rId3"/>
          <a:stretch>
            <a:fillRect/>
          </a:stretch>
        </p:blipFill>
        <p:spPr>
          <a:xfrm>
            <a:off x="10820400" y="233362"/>
            <a:ext cx="1066800" cy="1066800"/>
          </a:xfrm>
          <a:prstGeom prst="ellipse">
            <a:avLst/>
          </a:prstGeom>
        </p:spPr>
      </p:pic>
      <p:sp>
        <p:nvSpPr>
          <p:cNvPr id="36" name="Title 1">
            <a:extLst>
              <a:ext uri="{FF2B5EF4-FFF2-40B4-BE49-F238E27FC236}">
                <a16:creationId xmlns:a16="http://schemas.microsoft.com/office/drawing/2014/main" id="{A28488A5-7614-2B4F-A513-EDBAE8D77273}"/>
              </a:ext>
            </a:extLst>
          </p:cNvPr>
          <p:cNvSpPr>
            <a:spLocks noGrp="1"/>
          </p:cNvSpPr>
          <p:nvPr>
            <p:ph type="title"/>
          </p:nvPr>
        </p:nvSpPr>
        <p:spPr>
          <a:xfrm>
            <a:off x="275137" y="158272"/>
            <a:ext cx="7166846" cy="697221"/>
          </a:xfrm>
        </p:spPr>
        <p:txBody>
          <a:bodyPr/>
          <a:lstStyle/>
          <a:p>
            <a:r>
              <a:rPr lang="en-US" dirty="0"/>
              <a:t>Strategic Learning Framework</a:t>
            </a:r>
          </a:p>
        </p:txBody>
      </p:sp>
      <p:sp>
        <p:nvSpPr>
          <p:cNvPr id="2" name="Rectangle 1">
            <a:extLst>
              <a:ext uri="{FF2B5EF4-FFF2-40B4-BE49-F238E27FC236}">
                <a16:creationId xmlns:a16="http://schemas.microsoft.com/office/drawing/2014/main" id="{0F6F9946-FB09-AE4E-B571-63F9D23047CE}"/>
              </a:ext>
            </a:extLst>
          </p:cNvPr>
          <p:cNvSpPr/>
          <p:nvPr/>
        </p:nvSpPr>
        <p:spPr>
          <a:xfrm>
            <a:off x="7375329" y="1527833"/>
            <a:ext cx="4377791" cy="4669672"/>
          </a:xfrm>
          <a:prstGeom prst="rect">
            <a:avLst/>
          </a:prstGeom>
          <a:solidFill>
            <a:schemeClr val="bg1">
              <a:lumMod val="85000"/>
              <a:lumOff val="15000"/>
            </a:schemeClr>
          </a:solidFill>
          <a:ln>
            <a:solidFill>
              <a:schemeClr val="bg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b="1" dirty="0"/>
              <a:t>Next Steps</a:t>
            </a:r>
          </a:p>
          <a:p>
            <a:pPr marL="285750" indent="-285750" fontAlgn="t">
              <a:buFontTx/>
              <a:buChar char="-"/>
            </a:pPr>
            <a:r>
              <a:rPr lang="en-US" dirty="0"/>
              <a:t>Better Understand Our Collective Interests</a:t>
            </a:r>
          </a:p>
          <a:p>
            <a:pPr marL="285750" indent="-285750" fontAlgn="t">
              <a:buFontTx/>
              <a:buChar char="-"/>
            </a:pPr>
            <a:r>
              <a:rPr lang="en-US" dirty="0"/>
              <a:t>Strategic Learning Committee to filter and distill to arrive at Learning Questions</a:t>
            </a:r>
          </a:p>
        </p:txBody>
      </p:sp>
    </p:spTree>
    <p:extLst>
      <p:ext uri="{BB962C8B-B14F-4D97-AF65-F5344CB8AC3E}">
        <p14:creationId xmlns:p14="http://schemas.microsoft.com/office/powerpoint/2010/main" val="1843113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outdoor, water, child&#10;&#10;Description automatically generated">
            <a:extLst>
              <a:ext uri="{FF2B5EF4-FFF2-40B4-BE49-F238E27FC236}">
                <a16:creationId xmlns:a16="http://schemas.microsoft.com/office/drawing/2014/main" id="{CF7D5FDE-FB01-C547-A0DC-F7AA1B5708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2"/>
          <a:stretch/>
        </p:blipFill>
        <p:spPr>
          <a:xfrm>
            <a:off x="0" y="0"/>
            <a:ext cx="8045946" cy="7158039"/>
          </a:xfrm>
          <a:prstGeom prst="rect">
            <a:avLst/>
          </a:prstGeom>
        </p:spPr>
      </p:pic>
      <p:sp>
        <p:nvSpPr>
          <p:cNvPr id="3" name="Rectangle 2">
            <a:extLst>
              <a:ext uri="{FF2B5EF4-FFF2-40B4-BE49-F238E27FC236}">
                <a16:creationId xmlns:a16="http://schemas.microsoft.com/office/drawing/2014/main" id="{B589A109-64C3-D542-B71E-EDC54C0FEEF2}"/>
              </a:ext>
            </a:extLst>
          </p:cNvPr>
          <p:cNvSpPr/>
          <p:nvPr/>
        </p:nvSpPr>
        <p:spPr>
          <a:xfrm rot="10800000">
            <a:off x="0" y="0"/>
            <a:ext cx="12192000" cy="7158039"/>
          </a:xfrm>
          <a:prstGeom prst="rect">
            <a:avLst/>
          </a:prstGeom>
          <a:gradFill>
            <a:gsLst>
              <a:gs pos="51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a:xfrm>
            <a:off x="6019800" y="233363"/>
            <a:ext cx="5257800" cy="1325563"/>
          </a:xfrm>
        </p:spPr>
        <p:txBody>
          <a:bodyPr/>
          <a:lstStyle/>
          <a:p>
            <a:r>
              <a:rPr lang="en-US" dirty="0"/>
              <a:t>Strategic Learning Working Group</a:t>
            </a:r>
          </a:p>
        </p:txBody>
      </p:sp>
      <p:pic>
        <p:nvPicPr>
          <p:cNvPr id="11" name="Content Placeholder 18" descr="A picture containing clipart&#10;&#10;Description automatically generated">
            <a:extLst>
              <a:ext uri="{FF2B5EF4-FFF2-40B4-BE49-F238E27FC236}">
                <a16:creationId xmlns:a16="http://schemas.microsoft.com/office/drawing/2014/main" id="{2DCB75F3-F90C-4E48-A6B5-B60010A6E6A9}"/>
              </a:ext>
            </a:extLst>
          </p:cNvPr>
          <p:cNvPicPr>
            <a:picLocks noGrp="1" noChangeAspect="1"/>
          </p:cNvPicPr>
          <p:nvPr>
            <p:ph idx="1"/>
          </p:nvPr>
        </p:nvPicPr>
        <p:blipFill>
          <a:blip r:embed="rId4"/>
          <a:stretch>
            <a:fillRect/>
          </a:stretch>
        </p:blipFill>
        <p:spPr>
          <a:xfrm>
            <a:off x="10820400" y="233362"/>
            <a:ext cx="1066800" cy="1066800"/>
          </a:xfrm>
          <a:prstGeom prst="ellipse">
            <a:avLst/>
          </a:prstGeom>
        </p:spPr>
      </p:pic>
      <p:sp>
        <p:nvSpPr>
          <p:cNvPr id="6" name="TextBox 5">
            <a:extLst>
              <a:ext uri="{FF2B5EF4-FFF2-40B4-BE49-F238E27FC236}">
                <a16:creationId xmlns:a16="http://schemas.microsoft.com/office/drawing/2014/main" id="{0C29CB24-DD1E-4148-855D-7420974D4357}"/>
              </a:ext>
            </a:extLst>
          </p:cNvPr>
          <p:cNvSpPr txBox="1"/>
          <p:nvPr/>
        </p:nvSpPr>
        <p:spPr>
          <a:xfrm>
            <a:off x="8442573" y="2280990"/>
            <a:ext cx="3352800" cy="1384995"/>
          </a:xfrm>
          <a:prstGeom prst="rect">
            <a:avLst/>
          </a:prstGeom>
          <a:noFill/>
        </p:spPr>
        <p:txBody>
          <a:bodyPr wrap="square" rtlCol="0">
            <a:spAutoFit/>
          </a:bodyPr>
          <a:lstStyle/>
          <a:p>
            <a:pPr marL="457200" indent="-457200">
              <a:buFont typeface="Courier New" panose="02070309020205020404" pitchFamily="49" charset="0"/>
              <a:buChar char="o"/>
            </a:pPr>
            <a:r>
              <a:rPr lang="en-US" sz="2800" strike="sngStrike" dirty="0">
                <a:solidFill>
                  <a:schemeClr val="tx2"/>
                </a:solidFill>
              </a:rPr>
              <a:t>Strategic Learning Framework</a:t>
            </a:r>
          </a:p>
          <a:p>
            <a:pPr marL="457200" indent="-457200">
              <a:buFont typeface="Courier New" panose="02070309020205020404" pitchFamily="49" charset="0"/>
              <a:buChar char="o"/>
            </a:pPr>
            <a:r>
              <a:rPr lang="en-US" sz="2800" dirty="0">
                <a:solidFill>
                  <a:schemeClr val="tx2"/>
                </a:solidFill>
              </a:rPr>
              <a:t>Committee Goals</a:t>
            </a:r>
          </a:p>
        </p:txBody>
      </p:sp>
    </p:spTree>
    <p:extLst>
      <p:ext uri="{BB962C8B-B14F-4D97-AF65-F5344CB8AC3E}">
        <p14:creationId xmlns:p14="http://schemas.microsoft.com/office/powerpoint/2010/main" val="277874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outdoor, water, child&#10;&#10;Description automatically generated">
            <a:extLst>
              <a:ext uri="{FF2B5EF4-FFF2-40B4-BE49-F238E27FC236}">
                <a16:creationId xmlns:a16="http://schemas.microsoft.com/office/drawing/2014/main" id="{CF7D5FDE-FB01-C547-A0DC-F7AA1B57080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92"/>
          <a:stretch/>
        </p:blipFill>
        <p:spPr>
          <a:xfrm>
            <a:off x="0" y="0"/>
            <a:ext cx="8045946" cy="7158039"/>
          </a:xfrm>
          <a:prstGeom prst="rect">
            <a:avLst/>
          </a:prstGeom>
        </p:spPr>
      </p:pic>
      <p:sp>
        <p:nvSpPr>
          <p:cNvPr id="3" name="Rectangle 2">
            <a:extLst>
              <a:ext uri="{FF2B5EF4-FFF2-40B4-BE49-F238E27FC236}">
                <a16:creationId xmlns:a16="http://schemas.microsoft.com/office/drawing/2014/main" id="{B589A109-64C3-D542-B71E-EDC54C0FEEF2}"/>
              </a:ext>
            </a:extLst>
          </p:cNvPr>
          <p:cNvSpPr/>
          <p:nvPr/>
        </p:nvSpPr>
        <p:spPr>
          <a:xfrm rot="10800000">
            <a:off x="0" y="0"/>
            <a:ext cx="12192000" cy="7158039"/>
          </a:xfrm>
          <a:prstGeom prst="rect">
            <a:avLst/>
          </a:prstGeom>
          <a:gradFill>
            <a:gsLst>
              <a:gs pos="52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a:xfrm>
            <a:off x="6019800" y="233363"/>
            <a:ext cx="5257800" cy="1325563"/>
          </a:xfrm>
        </p:spPr>
        <p:txBody>
          <a:bodyPr/>
          <a:lstStyle/>
          <a:p>
            <a:r>
              <a:rPr lang="en-US" dirty="0"/>
              <a:t>Strategic Learning Working Group</a:t>
            </a:r>
          </a:p>
        </p:txBody>
      </p:sp>
      <p:sp>
        <p:nvSpPr>
          <p:cNvPr id="6" name="TextBox 5">
            <a:extLst>
              <a:ext uri="{FF2B5EF4-FFF2-40B4-BE49-F238E27FC236}">
                <a16:creationId xmlns:a16="http://schemas.microsoft.com/office/drawing/2014/main" id="{0C29CB24-DD1E-4148-855D-7420974D4357}"/>
              </a:ext>
            </a:extLst>
          </p:cNvPr>
          <p:cNvSpPr txBox="1"/>
          <p:nvPr/>
        </p:nvSpPr>
        <p:spPr>
          <a:xfrm>
            <a:off x="6019799" y="1792289"/>
            <a:ext cx="5559903" cy="3416320"/>
          </a:xfrm>
          <a:prstGeom prst="rect">
            <a:avLst/>
          </a:prstGeom>
          <a:noFill/>
        </p:spPr>
        <p:txBody>
          <a:bodyPr wrap="square" rtlCol="0">
            <a:spAutoFit/>
          </a:bodyPr>
          <a:lstStyle/>
          <a:p>
            <a:r>
              <a:rPr lang="en-US" dirty="0"/>
              <a:t>The mission of the strategic learning group is to drive the learning priorities of the ACE for Wildlife Network so the network can collaboratively learn, build skills, and share expertise.</a:t>
            </a:r>
          </a:p>
          <a:p>
            <a:br>
              <a:rPr lang="en-US" dirty="0"/>
            </a:br>
            <a:r>
              <a:rPr lang="en-US" b="1" dirty="0"/>
              <a:t>We accomplish this through</a:t>
            </a:r>
            <a:endParaRPr lang="en-US" dirty="0"/>
          </a:p>
          <a:p>
            <a:pPr marL="285750" indent="-285750" fontAlgn="base">
              <a:buFont typeface="Arial" panose="020B0604020202020204" pitchFamily="34" charset="0"/>
              <a:buChar char="•"/>
            </a:pPr>
            <a:r>
              <a:rPr lang="en-US" dirty="0"/>
              <a:t>Creating a learning environment which advocates for and values diversity of members in the network</a:t>
            </a:r>
          </a:p>
          <a:p>
            <a:pPr marL="285750" indent="-285750" fontAlgn="base">
              <a:buFont typeface="Arial" panose="020B0604020202020204" pitchFamily="34" charset="0"/>
              <a:buChar char="•"/>
            </a:pPr>
            <a:r>
              <a:rPr lang="en-US" dirty="0"/>
              <a:t>Leading the implementation of the ACE for Wildlife strategic learning framework</a:t>
            </a:r>
          </a:p>
          <a:p>
            <a:pPr marL="285750" indent="-285750" fontAlgn="base">
              <a:buFont typeface="Arial" panose="020B0604020202020204" pitchFamily="34" charset="0"/>
              <a:buChar char="•"/>
            </a:pPr>
            <a:r>
              <a:rPr lang="en-US" dirty="0"/>
              <a:t>Empowering reflection on the collective learning of the network.</a:t>
            </a:r>
          </a:p>
        </p:txBody>
      </p:sp>
      <p:pic>
        <p:nvPicPr>
          <p:cNvPr id="7" name="Content Placeholder 18" descr="A picture containing clipart&#10;&#10;Description automatically generated">
            <a:extLst>
              <a:ext uri="{FF2B5EF4-FFF2-40B4-BE49-F238E27FC236}">
                <a16:creationId xmlns:a16="http://schemas.microsoft.com/office/drawing/2014/main" id="{B0547FE4-D110-2143-9D9E-D80896005C02}"/>
              </a:ext>
            </a:extLst>
          </p:cNvPr>
          <p:cNvPicPr>
            <a:picLocks noGrp="1" noChangeAspect="1"/>
          </p:cNvPicPr>
          <p:nvPr>
            <p:ph idx="1"/>
          </p:nvPr>
        </p:nvPicPr>
        <p:blipFill>
          <a:blip r:embed="rId4"/>
          <a:stretch>
            <a:fillRect/>
          </a:stretch>
        </p:blipFill>
        <p:spPr>
          <a:xfrm>
            <a:off x="10820400" y="233362"/>
            <a:ext cx="1066800" cy="1066800"/>
          </a:xfrm>
          <a:prstGeom prst="ellipse">
            <a:avLst/>
          </a:prstGeom>
        </p:spPr>
      </p:pic>
    </p:spTree>
    <p:extLst>
      <p:ext uri="{BB962C8B-B14F-4D97-AF65-F5344CB8AC3E}">
        <p14:creationId xmlns:p14="http://schemas.microsoft.com/office/powerpoint/2010/main" val="350895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outdoor, mammal, branch&#10;&#10;Description automatically generated">
            <a:extLst>
              <a:ext uri="{FF2B5EF4-FFF2-40B4-BE49-F238E27FC236}">
                <a16:creationId xmlns:a16="http://schemas.microsoft.com/office/drawing/2014/main" id="{BF5D90BA-3DD0-2040-9CFA-8CF045ECEC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6057" y="0"/>
            <a:ext cx="8045943" cy="7158039"/>
          </a:xfrm>
          <a:prstGeom prst="rect">
            <a:avLst/>
          </a:prstGeom>
        </p:spPr>
      </p:pic>
      <p:sp>
        <p:nvSpPr>
          <p:cNvPr id="3" name="Rectangle 2">
            <a:extLst>
              <a:ext uri="{FF2B5EF4-FFF2-40B4-BE49-F238E27FC236}">
                <a16:creationId xmlns:a16="http://schemas.microsoft.com/office/drawing/2014/main" id="{B589A109-64C3-D542-B71E-EDC54C0FEEF2}"/>
              </a:ext>
            </a:extLst>
          </p:cNvPr>
          <p:cNvSpPr/>
          <p:nvPr/>
        </p:nvSpPr>
        <p:spPr>
          <a:xfrm>
            <a:off x="0" y="0"/>
            <a:ext cx="12192000" cy="7158039"/>
          </a:xfrm>
          <a:prstGeom prst="rect">
            <a:avLst/>
          </a:prstGeom>
          <a:gradFill>
            <a:gsLst>
              <a:gs pos="41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a:xfrm>
            <a:off x="304800" y="365125"/>
            <a:ext cx="5257800" cy="1325563"/>
          </a:xfrm>
        </p:spPr>
        <p:txBody>
          <a:bodyPr/>
          <a:lstStyle/>
          <a:p>
            <a:r>
              <a:rPr lang="en-US" dirty="0">
                <a:solidFill>
                  <a:schemeClr val="tx2"/>
                </a:solidFill>
              </a:rPr>
              <a:t>Communications Working Group</a:t>
            </a:r>
          </a:p>
        </p:txBody>
      </p:sp>
      <p:sp>
        <p:nvSpPr>
          <p:cNvPr id="35" name="TextBox 34">
            <a:extLst>
              <a:ext uri="{FF2B5EF4-FFF2-40B4-BE49-F238E27FC236}">
                <a16:creationId xmlns:a16="http://schemas.microsoft.com/office/drawing/2014/main" id="{72D04A5E-1ECF-4B44-8FC1-2E1E6192D7E7}"/>
              </a:ext>
            </a:extLst>
          </p:cNvPr>
          <p:cNvSpPr txBox="1"/>
          <p:nvPr/>
        </p:nvSpPr>
        <p:spPr>
          <a:xfrm>
            <a:off x="304800" y="2044005"/>
            <a:ext cx="3352800" cy="1384995"/>
          </a:xfrm>
          <a:prstGeom prst="rect">
            <a:avLst/>
          </a:prstGeom>
          <a:noFill/>
        </p:spPr>
        <p:txBody>
          <a:bodyPr wrap="square" rtlCol="0">
            <a:spAutoFit/>
          </a:bodyPr>
          <a:lstStyle/>
          <a:p>
            <a:pPr marL="457200" indent="-457200">
              <a:buFont typeface="Courier New" panose="02070309020205020404" pitchFamily="49" charset="0"/>
              <a:buChar char="o"/>
            </a:pPr>
            <a:r>
              <a:rPr lang="en-US" sz="2800" strike="sngStrike" dirty="0">
                <a:solidFill>
                  <a:schemeClr val="tx2"/>
                </a:solidFill>
              </a:rPr>
              <a:t>Logo</a:t>
            </a:r>
          </a:p>
          <a:p>
            <a:pPr marL="457200" indent="-457200">
              <a:buFont typeface="Courier New" panose="02070309020205020404" pitchFamily="49" charset="0"/>
              <a:buChar char="o"/>
            </a:pPr>
            <a:r>
              <a:rPr lang="en-US" sz="2800" dirty="0">
                <a:solidFill>
                  <a:schemeClr val="tx2"/>
                </a:solidFill>
              </a:rPr>
              <a:t>Committee Goals </a:t>
            </a:r>
          </a:p>
          <a:p>
            <a:pPr marL="457200" indent="-457200">
              <a:buFont typeface="Courier New" panose="02070309020205020404" pitchFamily="49" charset="0"/>
              <a:buChar char="o"/>
            </a:pPr>
            <a:r>
              <a:rPr lang="en-US" sz="2800" dirty="0">
                <a:solidFill>
                  <a:schemeClr val="tx2"/>
                </a:solidFill>
              </a:rPr>
              <a:t>Website</a:t>
            </a:r>
          </a:p>
        </p:txBody>
      </p:sp>
      <p:pic>
        <p:nvPicPr>
          <p:cNvPr id="6" name="Content Placeholder 12" descr="Logo, icon, company name&#10;&#10;Description automatically generated">
            <a:extLst>
              <a:ext uri="{FF2B5EF4-FFF2-40B4-BE49-F238E27FC236}">
                <a16:creationId xmlns:a16="http://schemas.microsoft.com/office/drawing/2014/main" id="{B2A32811-BFE5-2D4E-9ED0-61FD42271A80}"/>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820397" y="152559"/>
            <a:ext cx="1066803" cy="1066803"/>
          </a:xfrm>
          <a:prstGeom prst="ellipse">
            <a:avLst/>
          </a:prstGeom>
        </p:spPr>
      </p:pic>
    </p:spTree>
    <p:extLst>
      <p:ext uri="{BB962C8B-B14F-4D97-AF65-F5344CB8AC3E}">
        <p14:creationId xmlns:p14="http://schemas.microsoft.com/office/powerpoint/2010/main" val="384055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outdoor, mammal, branch&#10;&#10;Description automatically generated">
            <a:extLst>
              <a:ext uri="{FF2B5EF4-FFF2-40B4-BE49-F238E27FC236}">
                <a16:creationId xmlns:a16="http://schemas.microsoft.com/office/drawing/2014/main" id="{BF5D90BA-3DD0-2040-9CFA-8CF045ECEC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6057" y="0"/>
            <a:ext cx="8045943" cy="7158039"/>
          </a:xfrm>
          <a:prstGeom prst="rect">
            <a:avLst/>
          </a:prstGeom>
        </p:spPr>
      </p:pic>
      <p:sp>
        <p:nvSpPr>
          <p:cNvPr id="3" name="Rectangle 2">
            <a:extLst>
              <a:ext uri="{FF2B5EF4-FFF2-40B4-BE49-F238E27FC236}">
                <a16:creationId xmlns:a16="http://schemas.microsoft.com/office/drawing/2014/main" id="{B589A109-64C3-D542-B71E-EDC54C0FEEF2}"/>
              </a:ext>
            </a:extLst>
          </p:cNvPr>
          <p:cNvSpPr/>
          <p:nvPr/>
        </p:nvSpPr>
        <p:spPr>
          <a:xfrm>
            <a:off x="0" y="0"/>
            <a:ext cx="12024360" cy="7158039"/>
          </a:xfrm>
          <a:prstGeom prst="rect">
            <a:avLst/>
          </a:prstGeom>
          <a:gradFill>
            <a:gsLst>
              <a:gs pos="41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a:xfrm>
            <a:off x="304800" y="365125"/>
            <a:ext cx="5257800" cy="1836208"/>
          </a:xfrm>
        </p:spPr>
        <p:txBody>
          <a:bodyPr>
            <a:normAutofit fontScale="90000"/>
          </a:bodyPr>
          <a:lstStyle/>
          <a:p>
            <a:r>
              <a:rPr lang="en-US" dirty="0">
                <a:solidFill>
                  <a:schemeClr val="tx2"/>
                </a:solidFill>
              </a:rPr>
              <a:t>Communications Working Group</a:t>
            </a:r>
            <a:br>
              <a:rPr lang="en-US" dirty="0">
                <a:solidFill>
                  <a:schemeClr val="tx2"/>
                </a:solidFill>
              </a:rPr>
            </a:br>
            <a:endParaRPr lang="en-US" dirty="0">
              <a:solidFill>
                <a:schemeClr val="tx2"/>
              </a:solidFill>
            </a:endParaRPr>
          </a:p>
        </p:txBody>
      </p:sp>
      <p:sp>
        <p:nvSpPr>
          <p:cNvPr id="35" name="TextBox 34">
            <a:extLst>
              <a:ext uri="{FF2B5EF4-FFF2-40B4-BE49-F238E27FC236}">
                <a16:creationId xmlns:a16="http://schemas.microsoft.com/office/drawing/2014/main" id="{72D04A5E-1ECF-4B44-8FC1-2E1E6192D7E7}"/>
              </a:ext>
            </a:extLst>
          </p:cNvPr>
          <p:cNvSpPr txBox="1"/>
          <p:nvPr/>
        </p:nvSpPr>
        <p:spPr>
          <a:xfrm>
            <a:off x="304800" y="1866867"/>
            <a:ext cx="4602480" cy="4708981"/>
          </a:xfrm>
          <a:prstGeom prst="rect">
            <a:avLst/>
          </a:prstGeom>
          <a:noFill/>
        </p:spPr>
        <p:txBody>
          <a:bodyPr wrap="square" rtlCol="0">
            <a:spAutoFit/>
          </a:bodyPr>
          <a:lstStyle/>
          <a:p>
            <a:r>
              <a:rPr lang="en-US" sz="2000" dirty="0"/>
              <a:t>The mission of the communication working group is to nurture connection and collaboration to further empathy practices with the goal of sharing more accessible and effective voices for conservation action.</a:t>
            </a:r>
          </a:p>
          <a:p>
            <a:br>
              <a:rPr lang="en-US" sz="2000" dirty="0"/>
            </a:br>
            <a:r>
              <a:rPr lang="en-US" sz="2000" dirty="0"/>
              <a:t>We accomplish this through:</a:t>
            </a:r>
          </a:p>
          <a:p>
            <a:pPr marL="285750" indent="-285750" fontAlgn="base">
              <a:buFont typeface="Arial" panose="020B0604020202020204" pitchFamily="34" charset="0"/>
              <a:buChar char="•"/>
            </a:pPr>
            <a:r>
              <a:rPr lang="en-US" sz="2000" dirty="0"/>
              <a:t>Building relationships through network-wide collaboration. </a:t>
            </a:r>
          </a:p>
          <a:p>
            <a:pPr marL="285750" indent="-285750" fontAlgn="base">
              <a:buFont typeface="Arial" panose="020B0604020202020204" pitchFamily="34" charset="0"/>
              <a:buChar char="•"/>
            </a:pPr>
            <a:r>
              <a:rPr lang="en-US" sz="2000" dirty="0"/>
              <a:t>Ensuring inclusive language and ease of accessing information.</a:t>
            </a:r>
          </a:p>
          <a:p>
            <a:pPr marL="285750" indent="-285750" fontAlgn="base">
              <a:buFont typeface="Arial" panose="020B0604020202020204" pitchFamily="34" charset="0"/>
              <a:buChar char="•"/>
            </a:pPr>
            <a:r>
              <a:rPr lang="en-US" sz="2000" dirty="0"/>
              <a:t>Sharing our knowledge, resources, and experiences with other AZA institutions.</a:t>
            </a:r>
          </a:p>
        </p:txBody>
      </p:sp>
      <p:pic>
        <p:nvPicPr>
          <p:cNvPr id="13" name="Content Placeholder 12" descr="Logo, icon, company name&#10;&#10;Description automatically generated">
            <a:extLst>
              <a:ext uri="{FF2B5EF4-FFF2-40B4-BE49-F238E27FC236}">
                <a16:creationId xmlns:a16="http://schemas.microsoft.com/office/drawing/2014/main" id="{ABDA4106-8F21-7648-A727-0B0EF9CD4E78}"/>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820397" y="152559"/>
            <a:ext cx="1066803" cy="1066803"/>
          </a:xfrm>
          <a:prstGeom prst="ellipse">
            <a:avLst/>
          </a:prstGeom>
        </p:spPr>
      </p:pic>
    </p:spTree>
    <p:extLst>
      <p:ext uri="{BB962C8B-B14F-4D97-AF65-F5344CB8AC3E}">
        <p14:creationId xmlns:p14="http://schemas.microsoft.com/office/powerpoint/2010/main" val="378602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5D90BA-3DD0-2040-9CFA-8CF045ECEC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0560" y="0"/>
            <a:ext cx="8671439" cy="6858000"/>
          </a:xfrm>
          <a:prstGeom prst="rect">
            <a:avLst/>
          </a:prstGeom>
        </p:spPr>
      </p:pic>
      <p:sp>
        <p:nvSpPr>
          <p:cNvPr id="3" name="Rectangle 2">
            <a:extLst>
              <a:ext uri="{FF2B5EF4-FFF2-40B4-BE49-F238E27FC236}">
                <a16:creationId xmlns:a16="http://schemas.microsoft.com/office/drawing/2014/main" id="{B589A109-64C3-D542-B71E-EDC54C0FEEF2}"/>
              </a:ext>
            </a:extLst>
          </p:cNvPr>
          <p:cNvSpPr/>
          <p:nvPr/>
        </p:nvSpPr>
        <p:spPr>
          <a:xfrm>
            <a:off x="0" y="0"/>
            <a:ext cx="10264877" cy="6858000"/>
          </a:xfrm>
          <a:prstGeom prst="rect">
            <a:avLst/>
          </a:prstGeom>
          <a:gradFill>
            <a:gsLst>
              <a:gs pos="41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5" name="TextBox 34">
            <a:extLst>
              <a:ext uri="{FF2B5EF4-FFF2-40B4-BE49-F238E27FC236}">
                <a16:creationId xmlns:a16="http://schemas.microsoft.com/office/drawing/2014/main" id="{72D04A5E-1ECF-4B44-8FC1-2E1E6192D7E7}"/>
              </a:ext>
            </a:extLst>
          </p:cNvPr>
          <p:cNvSpPr txBox="1"/>
          <p:nvPr/>
        </p:nvSpPr>
        <p:spPr>
          <a:xfrm>
            <a:off x="2700810" y="2110974"/>
            <a:ext cx="4473066" cy="3416320"/>
          </a:xfrm>
          <a:prstGeom prst="rect">
            <a:avLst/>
          </a:prstGeom>
          <a:noFill/>
        </p:spPr>
        <p:txBody>
          <a:bodyPr wrap="square" rtlCol="0">
            <a:spAutoFit/>
          </a:bodyPr>
          <a:lstStyle/>
          <a:p>
            <a:r>
              <a:rPr lang="en-US" sz="3200" dirty="0">
                <a:solidFill>
                  <a:schemeClr val="tx2"/>
                </a:solidFill>
                <a:latin typeface="Gill Sans Nova" panose="020B0602020104020203" pitchFamily="34" charset="0"/>
              </a:rPr>
              <a:t>To make those earlier visions tangible, what actions would you want to see in the:</a:t>
            </a:r>
          </a:p>
          <a:p>
            <a:endParaRPr lang="en-US" sz="3200" dirty="0">
              <a:solidFill>
                <a:schemeClr val="tx2"/>
              </a:solidFill>
              <a:latin typeface="Gill Sans Nova" panose="020B0602020104020203" pitchFamily="34" charset="0"/>
            </a:endParaRPr>
          </a:p>
          <a:p>
            <a:pPr marL="571500" indent="-571500">
              <a:buFontTx/>
              <a:buChar char="-"/>
            </a:pPr>
            <a:r>
              <a:rPr lang="en-US" sz="2800" dirty="0">
                <a:solidFill>
                  <a:schemeClr val="tx2"/>
                </a:solidFill>
                <a:latin typeface="Gill Sans Nova" panose="020B0602020104020203" pitchFamily="34" charset="0"/>
              </a:rPr>
              <a:t>short term (0-3 years)</a:t>
            </a:r>
          </a:p>
          <a:p>
            <a:pPr marL="571500" indent="-571500">
              <a:buFontTx/>
              <a:buChar char="-"/>
            </a:pPr>
            <a:r>
              <a:rPr lang="en-US" sz="2800" dirty="0">
                <a:solidFill>
                  <a:schemeClr val="tx2"/>
                </a:solidFill>
                <a:latin typeface="Gill Sans Nova" panose="020B0602020104020203" pitchFamily="34" charset="0"/>
              </a:rPr>
              <a:t>long term (3+ years)</a:t>
            </a:r>
          </a:p>
        </p:txBody>
      </p:sp>
      <p:pic>
        <p:nvPicPr>
          <p:cNvPr id="13" name="Content Placeholder 12" descr="Logo, icon, company name&#10;&#10;Description automatically generated">
            <a:extLst>
              <a:ext uri="{FF2B5EF4-FFF2-40B4-BE49-F238E27FC236}">
                <a16:creationId xmlns:a16="http://schemas.microsoft.com/office/drawing/2014/main" id="{ABDA4106-8F21-7648-A727-0B0EF9CD4E78}"/>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820397" y="152559"/>
            <a:ext cx="1066803" cy="1066803"/>
          </a:xfrm>
          <a:prstGeom prst="ellipse">
            <a:avLst/>
          </a:prstGeom>
        </p:spPr>
      </p:pic>
      <p:sp>
        <p:nvSpPr>
          <p:cNvPr id="9" name="Google Shape;155;p33">
            <a:extLst>
              <a:ext uri="{FF2B5EF4-FFF2-40B4-BE49-F238E27FC236}">
                <a16:creationId xmlns:a16="http://schemas.microsoft.com/office/drawing/2014/main" id="{0AFCD445-F850-2F42-A09A-B68653C7277E}"/>
              </a:ext>
            </a:extLst>
          </p:cNvPr>
          <p:cNvSpPr txBox="1"/>
          <p:nvPr/>
        </p:nvSpPr>
        <p:spPr>
          <a:xfrm flipH="1">
            <a:off x="194791" y="152558"/>
            <a:ext cx="2120701" cy="5400517"/>
          </a:xfrm>
          <a:prstGeom prst="rect">
            <a:avLst/>
          </a:prstGeom>
          <a:solidFill>
            <a:schemeClr val="bg1">
              <a:lumMod val="75000"/>
              <a:lumOff val="25000"/>
            </a:schemeClr>
          </a:solidFill>
          <a:ln w="9525" cap="flat" cmpd="sng">
            <a:solidFill>
              <a:srgbClr val="4D4D4D"/>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Padlet</a:t>
            </a:r>
            <a:r>
              <a:rPr lang="en" dirty="0"/>
              <a:t>:</a:t>
            </a:r>
            <a:endParaRPr dirty="0"/>
          </a:p>
          <a:p>
            <a:pPr marL="152400" lvl="0" algn="l" rtl="0">
              <a:spcBef>
                <a:spcPts val="0"/>
              </a:spcBef>
              <a:spcAft>
                <a:spcPts val="0"/>
              </a:spcAft>
              <a:buSzPts val="1200"/>
            </a:pPr>
            <a:r>
              <a:rPr lang="en" sz="1200" dirty="0"/>
              <a:t>Go to </a:t>
            </a:r>
            <a:r>
              <a:rPr lang="en" sz="1200" b="1" dirty="0">
                <a:solidFill>
                  <a:schemeClr val="accent1"/>
                </a:solidFill>
              </a:rPr>
              <a:t>Padlet </a:t>
            </a:r>
            <a:r>
              <a:rPr lang="en" sz="1200" dirty="0"/>
              <a:t>(link in chat or QR Code)</a:t>
            </a:r>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i="1" dirty="0"/>
          </a:p>
          <a:p>
            <a:pPr lvl="0"/>
            <a:r>
              <a:rPr lang="en-US" sz="1600" i="1" dirty="0"/>
              <a:t>How to use Padlet</a:t>
            </a:r>
            <a:r>
              <a:rPr lang="en-US" sz="1600" dirty="0"/>
              <a:t>:</a:t>
            </a:r>
          </a:p>
          <a:p>
            <a:pPr marL="152400" lvl="0" algn="l" rtl="0">
              <a:spcBef>
                <a:spcPts val="0"/>
              </a:spcBef>
              <a:spcAft>
                <a:spcPts val="0"/>
              </a:spcAft>
              <a:buSzPts val="1200"/>
            </a:pPr>
            <a:r>
              <a:rPr lang="en" sz="1200" dirty="0"/>
              <a:t>F</a:t>
            </a:r>
            <a:r>
              <a:rPr lang="en-US" sz="1200" dirty="0" err="1"/>
              <a:t>i</a:t>
            </a:r>
            <a:r>
              <a:rPr lang="en" sz="1200" dirty="0" err="1"/>
              <a:t>nd</a:t>
            </a:r>
            <a:r>
              <a:rPr lang="en" sz="1200" dirty="0"/>
              <a:t> the Column for your Breakout Group Number</a:t>
            </a:r>
          </a:p>
          <a:p>
            <a:pPr marL="323850" lvl="0" indent="-171450" algn="l" rtl="0">
              <a:spcBef>
                <a:spcPts val="0"/>
              </a:spcBef>
              <a:spcAft>
                <a:spcPts val="0"/>
              </a:spcAft>
              <a:buSzPts val="1200"/>
              <a:buFontTx/>
              <a:buChar char="-"/>
            </a:pPr>
            <a:endParaRPr lang="en-US" sz="1200" dirty="0"/>
          </a:p>
          <a:p>
            <a:pPr marL="323850" lvl="0" indent="-171450" algn="l" rtl="0">
              <a:spcBef>
                <a:spcPts val="0"/>
              </a:spcBef>
              <a:spcAft>
                <a:spcPts val="0"/>
              </a:spcAft>
              <a:buSzPts val="1200"/>
              <a:buFontTx/>
              <a:buChar char="-"/>
            </a:pPr>
            <a:endParaRPr lang="en-US" sz="1200" dirty="0"/>
          </a:p>
          <a:p>
            <a:pPr marL="152400" lvl="0" algn="l" rtl="0">
              <a:spcBef>
                <a:spcPts val="0"/>
              </a:spcBef>
              <a:spcAft>
                <a:spcPts val="0"/>
              </a:spcAft>
              <a:buSzPts val="1200"/>
            </a:pPr>
            <a:r>
              <a:rPr lang="en-US" sz="1200" dirty="0"/>
              <a:t>+ to add a card</a:t>
            </a:r>
          </a:p>
          <a:p>
            <a:pPr marL="323850" lvl="0" indent="-171450" algn="l" rtl="0">
              <a:spcBef>
                <a:spcPts val="0"/>
              </a:spcBef>
              <a:spcAft>
                <a:spcPts val="0"/>
              </a:spcAft>
              <a:buSzPts val="1200"/>
              <a:buFontTx/>
              <a:buChar char="-"/>
            </a:pPr>
            <a:endParaRPr lang="en-US" sz="1200" dirty="0"/>
          </a:p>
          <a:p>
            <a:pPr marL="152400" lvl="0" algn="l" rtl="0">
              <a:spcBef>
                <a:spcPts val="0"/>
              </a:spcBef>
              <a:spcAft>
                <a:spcPts val="0"/>
              </a:spcAft>
              <a:buSzPts val="1200"/>
            </a:pPr>
            <a:r>
              <a:rPr lang="en-US" sz="1200" dirty="0"/>
              <a:t>Give your card a title and/ or text</a:t>
            </a:r>
          </a:p>
          <a:p>
            <a:pPr marL="152400" lvl="0" algn="l" rtl="0">
              <a:spcBef>
                <a:spcPts val="0"/>
              </a:spcBef>
              <a:spcAft>
                <a:spcPts val="0"/>
              </a:spcAft>
              <a:buSzPts val="1200"/>
            </a:pPr>
            <a:endParaRPr lang="en-US" sz="1200" dirty="0"/>
          </a:p>
          <a:p>
            <a:pPr marL="152400" lvl="0" algn="l" rtl="0">
              <a:spcBef>
                <a:spcPts val="0"/>
              </a:spcBef>
              <a:spcAft>
                <a:spcPts val="0"/>
              </a:spcAft>
              <a:buSzPts val="1200"/>
            </a:pPr>
            <a:r>
              <a:rPr lang="en-US" sz="1200" dirty="0"/>
              <a:t>Give your Card Color </a:t>
            </a:r>
            <a:endParaRPr sz="1200" dirty="0"/>
          </a:p>
        </p:txBody>
      </p:sp>
      <p:pic>
        <p:nvPicPr>
          <p:cNvPr id="10" name="Picture 9">
            <a:extLst>
              <a:ext uri="{FF2B5EF4-FFF2-40B4-BE49-F238E27FC236}">
                <a16:creationId xmlns:a16="http://schemas.microsoft.com/office/drawing/2014/main" id="{BD93F359-BF7A-684C-BE35-FCCA78AD7F5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50438" y="967974"/>
            <a:ext cx="1143000" cy="1143000"/>
          </a:xfrm>
          <a:prstGeom prst="rect">
            <a:avLst/>
          </a:prstGeom>
        </p:spPr>
      </p:pic>
      <p:pic>
        <p:nvPicPr>
          <p:cNvPr id="4" name="Picture 3">
            <a:extLst>
              <a:ext uri="{FF2B5EF4-FFF2-40B4-BE49-F238E27FC236}">
                <a16:creationId xmlns:a16="http://schemas.microsoft.com/office/drawing/2014/main" id="{A2CFD7F7-F6C6-8D42-812D-BEB19B55290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358" y="4642758"/>
            <a:ext cx="850080" cy="361096"/>
          </a:xfrm>
          <a:prstGeom prst="rect">
            <a:avLst/>
          </a:prstGeom>
        </p:spPr>
      </p:pic>
      <p:pic>
        <p:nvPicPr>
          <p:cNvPr id="7" name="Picture 6" descr="A picture containing icon&#10;&#10;Description automatically generated">
            <a:extLst>
              <a:ext uri="{FF2B5EF4-FFF2-40B4-BE49-F238E27FC236}">
                <a16:creationId xmlns:a16="http://schemas.microsoft.com/office/drawing/2014/main" id="{D5DE37D1-A720-F240-BF35-FA3E402B854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664040" y="5080133"/>
            <a:ext cx="1286142" cy="292305"/>
          </a:xfrm>
          <a:prstGeom prst="rect">
            <a:avLst/>
          </a:prstGeom>
        </p:spPr>
      </p:pic>
      <p:sp>
        <p:nvSpPr>
          <p:cNvPr id="11" name="TextBox 10">
            <a:extLst>
              <a:ext uri="{FF2B5EF4-FFF2-40B4-BE49-F238E27FC236}">
                <a16:creationId xmlns:a16="http://schemas.microsoft.com/office/drawing/2014/main" id="{7C8C4868-2DF0-B740-91E5-13298E3F1F7F}"/>
              </a:ext>
            </a:extLst>
          </p:cNvPr>
          <p:cNvSpPr txBox="1"/>
          <p:nvPr/>
        </p:nvSpPr>
        <p:spPr>
          <a:xfrm>
            <a:off x="2700810" y="241369"/>
            <a:ext cx="4455228" cy="1938992"/>
          </a:xfrm>
          <a:prstGeom prst="rect">
            <a:avLst/>
          </a:prstGeom>
          <a:noFill/>
        </p:spPr>
        <p:txBody>
          <a:bodyPr wrap="square" rtlCol="0">
            <a:spAutoFit/>
          </a:bodyPr>
          <a:lstStyle/>
          <a:p>
            <a:r>
              <a:rPr lang="en-US" sz="2400" dirty="0">
                <a:solidFill>
                  <a:schemeClr val="tx2"/>
                </a:solidFill>
                <a:latin typeface="Gill Sans Nova Light" panose="020B0302020104020203" pitchFamily="34" charset="0"/>
              </a:rPr>
              <a:t>At your institution, if there were no barriers, ideally, how would you see empathy being integrated?</a:t>
            </a:r>
          </a:p>
          <a:p>
            <a:endParaRPr lang="en-US" sz="2400" dirty="0">
              <a:solidFill>
                <a:schemeClr val="tx2"/>
              </a:solidFill>
              <a:latin typeface="Gill Sans Nova Light" panose="020B0302020104020203" pitchFamily="34" charset="0"/>
            </a:endParaRPr>
          </a:p>
          <a:p>
            <a:endParaRPr lang="en-US" sz="2400" dirty="0">
              <a:solidFill>
                <a:schemeClr val="tx2"/>
              </a:solidFill>
              <a:latin typeface="Gill Sans Nova Light" panose="020B0302020104020203" pitchFamily="34" charset="0"/>
            </a:endParaRPr>
          </a:p>
        </p:txBody>
      </p:sp>
    </p:spTree>
    <p:extLst>
      <p:ext uri="{BB962C8B-B14F-4D97-AF65-F5344CB8AC3E}">
        <p14:creationId xmlns:p14="http://schemas.microsoft.com/office/powerpoint/2010/main" val="325620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9" grpId="0" animBg="1"/>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outdoor, mammal, branch&#10;&#10;Description automatically generated">
            <a:extLst>
              <a:ext uri="{FF2B5EF4-FFF2-40B4-BE49-F238E27FC236}">
                <a16:creationId xmlns:a16="http://schemas.microsoft.com/office/drawing/2014/main" id="{BF5D90BA-3DD0-2040-9CFA-8CF045ECEC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6057" y="0"/>
            <a:ext cx="8045943" cy="7158039"/>
          </a:xfrm>
          <a:prstGeom prst="rect">
            <a:avLst/>
          </a:prstGeom>
        </p:spPr>
      </p:pic>
      <p:sp>
        <p:nvSpPr>
          <p:cNvPr id="3" name="Rectangle 2">
            <a:extLst>
              <a:ext uri="{FF2B5EF4-FFF2-40B4-BE49-F238E27FC236}">
                <a16:creationId xmlns:a16="http://schemas.microsoft.com/office/drawing/2014/main" id="{B589A109-64C3-D542-B71E-EDC54C0FEEF2}"/>
              </a:ext>
            </a:extLst>
          </p:cNvPr>
          <p:cNvSpPr/>
          <p:nvPr/>
        </p:nvSpPr>
        <p:spPr>
          <a:xfrm>
            <a:off x="0" y="0"/>
            <a:ext cx="12192000" cy="7158039"/>
          </a:xfrm>
          <a:prstGeom prst="rect">
            <a:avLst/>
          </a:prstGeom>
          <a:gradFill>
            <a:gsLst>
              <a:gs pos="41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a:xfrm>
            <a:off x="304800" y="365125"/>
            <a:ext cx="5257800" cy="1325563"/>
          </a:xfrm>
        </p:spPr>
        <p:txBody>
          <a:bodyPr/>
          <a:lstStyle/>
          <a:p>
            <a:r>
              <a:rPr lang="en-US" dirty="0">
                <a:solidFill>
                  <a:schemeClr val="tx2"/>
                </a:solidFill>
              </a:rPr>
              <a:t>Communications Working Group</a:t>
            </a:r>
          </a:p>
        </p:txBody>
      </p:sp>
      <p:sp>
        <p:nvSpPr>
          <p:cNvPr id="35" name="TextBox 34">
            <a:extLst>
              <a:ext uri="{FF2B5EF4-FFF2-40B4-BE49-F238E27FC236}">
                <a16:creationId xmlns:a16="http://schemas.microsoft.com/office/drawing/2014/main" id="{72D04A5E-1ECF-4B44-8FC1-2E1E6192D7E7}"/>
              </a:ext>
            </a:extLst>
          </p:cNvPr>
          <p:cNvSpPr txBox="1"/>
          <p:nvPr/>
        </p:nvSpPr>
        <p:spPr>
          <a:xfrm>
            <a:off x="304800" y="2044005"/>
            <a:ext cx="3352800" cy="1384995"/>
          </a:xfrm>
          <a:prstGeom prst="rect">
            <a:avLst/>
          </a:prstGeom>
          <a:noFill/>
        </p:spPr>
        <p:txBody>
          <a:bodyPr wrap="square" rtlCol="0">
            <a:spAutoFit/>
          </a:bodyPr>
          <a:lstStyle/>
          <a:p>
            <a:pPr marL="457200" indent="-457200">
              <a:buFont typeface="Courier New" panose="02070309020205020404" pitchFamily="49" charset="0"/>
              <a:buChar char="o"/>
            </a:pPr>
            <a:r>
              <a:rPr lang="en-US" sz="2800" strike="sngStrike" dirty="0">
                <a:solidFill>
                  <a:schemeClr val="tx2"/>
                </a:solidFill>
              </a:rPr>
              <a:t>Logo</a:t>
            </a:r>
          </a:p>
          <a:p>
            <a:pPr marL="457200" indent="-457200">
              <a:buFont typeface="Courier New" panose="02070309020205020404" pitchFamily="49" charset="0"/>
              <a:buChar char="o"/>
            </a:pPr>
            <a:r>
              <a:rPr lang="en-US" sz="2800" strike="sngStrike" dirty="0">
                <a:solidFill>
                  <a:schemeClr val="tx2"/>
                </a:solidFill>
              </a:rPr>
              <a:t>Committee Goals </a:t>
            </a:r>
          </a:p>
          <a:p>
            <a:pPr marL="457200" indent="-457200">
              <a:buFont typeface="Courier New" panose="02070309020205020404" pitchFamily="49" charset="0"/>
              <a:buChar char="o"/>
            </a:pPr>
            <a:r>
              <a:rPr lang="en-US" sz="2800" dirty="0">
                <a:solidFill>
                  <a:schemeClr val="tx2"/>
                </a:solidFill>
              </a:rPr>
              <a:t>Website</a:t>
            </a:r>
          </a:p>
        </p:txBody>
      </p:sp>
      <p:pic>
        <p:nvPicPr>
          <p:cNvPr id="13" name="Content Placeholder 12" descr="Logo, icon, company name&#10;&#10;Description automatically generated">
            <a:extLst>
              <a:ext uri="{FF2B5EF4-FFF2-40B4-BE49-F238E27FC236}">
                <a16:creationId xmlns:a16="http://schemas.microsoft.com/office/drawing/2014/main" id="{ABDA4106-8F21-7648-A727-0B0EF9CD4E78}"/>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820397" y="152559"/>
            <a:ext cx="1066803" cy="1066803"/>
          </a:xfrm>
          <a:prstGeom prst="ellipse">
            <a:avLst/>
          </a:prstGeom>
        </p:spPr>
      </p:pic>
    </p:spTree>
    <p:extLst>
      <p:ext uri="{BB962C8B-B14F-4D97-AF65-F5344CB8AC3E}">
        <p14:creationId xmlns:p14="http://schemas.microsoft.com/office/powerpoint/2010/main" val="248427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water, outdoor, swimming, fish&#10;&#10;Description automatically generated">
            <a:extLst>
              <a:ext uri="{FF2B5EF4-FFF2-40B4-BE49-F238E27FC236}">
                <a16:creationId xmlns:a16="http://schemas.microsoft.com/office/drawing/2014/main" id="{DE8D1462-1818-1A43-904D-EA8387044930}"/>
              </a:ext>
            </a:extLst>
          </p:cNvPr>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838200" y="1943100"/>
            <a:ext cx="2857500" cy="2857500"/>
          </a:xfrm>
          <a:prstGeom prst="rect">
            <a:avLst/>
          </a:prstGeom>
        </p:spPr>
      </p:pic>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p:txBody>
          <a:bodyPr/>
          <a:lstStyle/>
          <a:p>
            <a:r>
              <a:rPr lang="en-US" dirty="0">
                <a:solidFill>
                  <a:schemeClr val="tx2"/>
                </a:solidFill>
              </a:rPr>
              <a:t>Agenda</a:t>
            </a:r>
          </a:p>
        </p:txBody>
      </p:sp>
      <p:pic>
        <p:nvPicPr>
          <p:cNvPr id="27" name="Picture 26" descr="A group of penguins sitting on a rock&#10;&#10;Description automatically generated with low confidence">
            <a:extLst>
              <a:ext uri="{FF2B5EF4-FFF2-40B4-BE49-F238E27FC236}">
                <a16:creationId xmlns:a16="http://schemas.microsoft.com/office/drawing/2014/main" id="{5B7C609B-BFA6-FE45-934D-1EFBC2452D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86"/>
          <a:stretch/>
        </p:blipFill>
        <p:spPr>
          <a:xfrm>
            <a:off x="4667250" y="1943100"/>
            <a:ext cx="2857500" cy="2857500"/>
          </a:xfrm>
          <a:prstGeom prst="rect">
            <a:avLst/>
          </a:prstGeom>
        </p:spPr>
      </p:pic>
      <p:pic>
        <p:nvPicPr>
          <p:cNvPr id="30" name="Picture 29" descr="A picture containing reptile, turtle, meal&#10;&#10;Description automatically generated">
            <a:extLst>
              <a:ext uri="{FF2B5EF4-FFF2-40B4-BE49-F238E27FC236}">
                <a16:creationId xmlns:a16="http://schemas.microsoft.com/office/drawing/2014/main" id="{57F30827-63A7-A64F-92D0-70D01ABD39C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96300" y="1943100"/>
            <a:ext cx="2857500" cy="2857501"/>
          </a:xfrm>
          <a:prstGeom prst="rect">
            <a:avLst/>
          </a:prstGeom>
        </p:spPr>
      </p:pic>
      <p:sp>
        <p:nvSpPr>
          <p:cNvPr id="31" name="TextBox 30">
            <a:extLst>
              <a:ext uri="{FF2B5EF4-FFF2-40B4-BE49-F238E27FC236}">
                <a16:creationId xmlns:a16="http://schemas.microsoft.com/office/drawing/2014/main" id="{C443B0A1-BF52-A64E-988D-66D1C90A74E2}"/>
              </a:ext>
            </a:extLst>
          </p:cNvPr>
          <p:cNvSpPr txBox="1"/>
          <p:nvPr/>
        </p:nvSpPr>
        <p:spPr>
          <a:xfrm>
            <a:off x="838200" y="5043487"/>
            <a:ext cx="2857500" cy="369332"/>
          </a:xfrm>
          <a:prstGeom prst="rect">
            <a:avLst/>
          </a:prstGeom>
          <a:noFill/>
        </p:spPr>
        <p:txBody>
          <a:bodyPr wrap="square" rtlCol="0">
            <a:spAutoFit/>
          </a:bodyPr>
          <a:lstStyle/>
          <a:p>
            <a:pPr algn="ctr"/>
            <a:r>
              <a:rPr lang="en-US" dirty="0">
                <a:solidFill>
                  <a:schemeClr val="tx2"/>
                </a:solidFill>
              </a:rPr>
              <a:t>Share Updates</a:t>
            </a:r>
          </a:p>
        </p:txBody>
      </p:sp>
      <p:sp>
        <p:nvSpPr>
          <p:cNvPr id="32" name="TextBox 31">
            <a:extLst>
              <a:ext uri="{FF2B5EF4-FFF2-40B4-BE49-F238E27FC236}">
                <a16:creationId xmlns:a16="http://schemas.microsoft.com/office/drawing/2014/main" id="{78C7B460-7501-3043-B2E4-DCEC408245F7}"/>
              </a:ext>
            </a:extLst>
          </p:cNvPr>
          <p:cNvSpPr txBox="1"/>
          <p:nvPr/>
        </p:nvSpPr>
        <p:spPr>
          <a:xfrm>
            <a:off x="4591050" y="5043487"/>
            <a:ext cx="2857500" cy="369332"/>
          </a:xfrm>
          <a:prstGeom prst="rect">
            <a:avLst/>
          </a:prstGeom>
          <a:noFill/>
        </p:spPr>
        <p:txBody>
          <a:bodyPr wrap="square" rtlCol="0">
            <a:spAutoFit/>
          </a:bodyPr>
          <a:lstStyle/>
          <a:p>
            <a:pPr algn="ctr"/>
            <a:r>
              <a:rPr lang="en-US" dirty="0">
                <a:solidFill>
                  <a:schemeClr val="tx2"/>
                </a:solidFill>
              </a:rPr>
              <a:t>Work Together</a:t>
            </a:r>
          </a:p>
        </p:txBody>
      </p:sp>
      <p:sp>
        <p:nvSpPr>
          <p:cNvPr id="33" name="TextBox 32">
            <a:extLst>
              <a:ext uri="{FF2B5EF4-FFF2-40B4-BE49-F238E27FC236}">
                <a16:creationId xmlns:a16="http://schemas.microsoft.com/office/drawing/2014/main" id="{16D24A96-541F-C541-8F6A-66D554E492E6}"/>
              </a:ext>
            </a:extLst>
          </p:cNvPr>
          <p:cNvSpPr txBox="1"/>
          <p:nvPr/>
        </p:nvSpPr>
        <p:spPr>
          <a:xfrm>
            <a:off x="8343900" y="5070990"/>
            <a:ext cx="2857500" cy="369332"/>
          </a:xfrm>
          <a:prstGeom prst="rect">
            <a:avLst/>
          </a:prstGeom>
          <a:noFill/>
        </p:spPr>
        <p:txBody>
          <a:bodyPr wrap="square" rtlCol="0">
            <a:spAutoFit/>
          </a:bodyPr>
          <a:lstStyle/>
          <a:p>
            <a:pPr algn="ctr"/>
            <a:r>
              <a:rPr lang="en-US" dirty="0">
                <a:solidFill>
                  <a:schemeClr val="tx2"/>
                </a:solidFill>
              </a:rPr>
              <a:t>Look Ahead</a:t>
            </a:r>
          </a:p>
        </p:txBody>
      </p:sp>
    </p:spTree>
    <p:extLst>
      <p:ext uri="{BB962C8B-B14F-4D97-AF65-F5344CB8AC3E}">
        <p14:creationId xmlns:p14="http://schemas.microsoft.com/office/powerpoint/2010/main" val="217183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ree, outdoor, mammal, branch&#10;&#10;Description automatically generated">
            <a:extLst>
              <a:ext uri="{FF2B5EF4-FFF2-40B4-BE49-F238E27FC236}">
                <a16:creationId xmlns:a16="http://schemas.microsoft.com/office/drawing/2014/main" id="{BF5D90BA-3DD0-2040-9CFA-8CF045ECEC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46057" y="0"/>
            <a:ext cx="8045943" cy="7158039"/>
          </a:xfrm>
          <a:prstGeom prst="rect">
            <a:avLst/>
          </a:prstGeom>
        </p:spPr>
      </p:pic>
      <p:sp>
        <p:nvSpPr>
          <p:cNvPr id="3" name="Rectangle 2">
            <a:extLst>
              <a:ext uri="{FF2B5EF4-FFF2-40B4-BE49-F238E27FC236}">
                <a16:creationId xmlns:a16="http://schemas.microsoft.com/office/drawing/2014/main" id="{B589A109-64C3-D542-B71E-EDC54C0FEEF2}"/>
              </a:ext>
            </a:extLst>
          </p:cNvPr>
          <p:cNvSpPr/>
          <p:nvPr/>
        </p:nvSpPr>
        <p:spPr>
          <a:xfrm>
            <a:off x="0" y="0"/>
            <a:ext cx="12192000" cy="7158039"/>
          </a:xfrm>
          <a:prstGeom prst="rect">
            <a:avLst/>
          </a:prstGeom>
          <a:gradFill>
            <a:gsLst>
              <a:gs pos="41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a:xfrm>
            <a:off x="304800" y="365125"/>
            <a:ext cx="5257800" cy="1325563"/>
          </a:xfrm>
        </p:spPr>
        <p:txBody>
          <a:bodyPr/>
          <a:lstStyle/>
          <a:p>
            <a:r>
              <a:rPr lang="en-US" dirty="0">
                <a:solidFill>
                  <a:schemeClr val="tx2"/>
                </a:solidFill>
              </a:rPr>
              <a:t>Communications Working Group</a:t>
            </a:r>
          </a:p>
        </p:txBody>
      </p:sp>
      <p:sp>
        <p:nvSpPr>
          <p:cNvPr id="35" name="TextBox 34">
            <a:extLst>
              <a:ext uri="{FF2B5EF4-FFF2-40B4-BE49-F238E27FC236}">
                <a16:creationId xmlns:a16="http://schemas.microsoft.com/office/drawing/2014/main" id="{72D04A5E-1ECF-4B44-8FC1-2E1E6192D7E7}"/>
              </a:ext>
            </a:extLst>
          </p:cNvPr>
          <p:cNvSpPr txBox="1"/>
          <p:nvPr/>
        </p:nvSpPr>
        <p:spPr>
          <a:xfrm>
            <a:off x="304800" y="2044005"/>
            <a:ext cx="4251016" cy="2246769"/>
          </a:xfrm>
          <a:prstGeom prst="rect">
            <a:avLst/>
          </a:prstGeom>
          <a:noFill/>
        </p:spPr>
        <p:txBody>
          <a:bodyPr wrap="square" rtlCol="0">
            <a:spAutoFit/>
          </a:bodyPr>
          <a:lstStyle/>
          <a:p>
            <a:pPr marL="457200" indent="-457200">
              <a:buFont typeface="Courier New" panose="02070309020205020404" pitchFamily="49" charset="0"/>
              <a:buChar char="o"/>
            </a:pPr>
            <a:r>
              <a:rPr lang="en-US" sz="2800" strike="sngStrike" dirty="0">
                <a:solidFill>
                  <a:schemeClr val="tx2"/>
                </a:solidFill>
              </a:rPr>
              <a:t>Logo</a:t>
            </a:r>
          </a:p>
          <a:p>
            <a:pPr marL="457200" indent="-457200">
              <a:buFont typeface="Courier New" panose="02070309020205020404" pitchFamily="49" charset="0"/>
              <a:buChar char="o"/>
            </a:pPr>
            <a:r>
              <a:rPr lang="en-US" sz="2800" strike="sngStrike" dirty="0">
                <a:solidFill>
                  <a:schemeClr val="tx2"/>
                </a:solidFill>
              </a:rPr>
              <a:t>Committee Goals </a:t>
            </a:r>
          </a:p>
          <a:p>
            <a:pPr marL="457200" indent="-457200">
              <a:buFont typeface="Courier New" panose="02070309020205020404" pitchFamily="49" charset="0"/>
              <a:buChar char="o"/>
            </a:pPr>
            <a:r>
              <a:rPr lang="en-US" sz="2800" dirty="0">
                <a:solidFill>
                  <a:schemeClr val="tx2"/>
                </a:solidFill>
              </a:rPr>
              <a:t>Website</a:t>
            </a:r>
          </a:p>
          <a:p>
            <a:pPr marL="457200" indent="-457200">
              <a:buFont typeface="Courier New" panose="02070309020205020404" pitchFamily="49" charset="0"/>
              <a:buChar char="o"/>
            </a:pPr>
            <a:endParaRPr lang="en-US" sz="2800" dirty="0">
              <a:solidFill>
                <a:schemeClr val="tx2"/>
              </a:solidFill>
            </a:endParaRPr>
          </a:p>
          <a:p>
            <a:r>
              <a:rPr lang="en-US" sz="2800" dirty="0">
                <a:solidFill>
                  <a:schemeClr val="tx2"/>
                </a:solidFill>
                <a:hlinkClick r:id="rId4"/>
              </a:rPr>
              <a:t>www.ACEforWildlife.org</a:t>
            </a:r>
            <a:endParaRPr lang="en-US" sz="2800" dirty="0">
              <a:solidFill>
                <a:schemeClr val="tx2"/>
              </a:solidFill>
            </a:endParaRPr>
          </a:p>
        </p:txBody>
      </p:sp>
      <p:pic>
        <p:nvPicPr>
          <p:cNvPr id="13" name="Content Placeholder 12" descr="Logo, icon, company name&#10;&#10;Description automatically generated">
            <a:extLst>
              <a:ext uri="{FF2B5EF4-FFF2-40B4-BE49-F238E27FC236}">
                <a16:creationId xmlns:a16="http://schemas.microsoft.com/office/drawing/2014/main" id="{ABDA4106-8F21-7648-A727-0B0EF9CD4E78}"/>
              </a:ext>
            </a:extLst>
          </p:cNvPr>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10820397" y="152559"/>
            <a:ext cx="1066803" cy="1066803"/>
          </a:xfrm>
          <a:prstGeom prst="ellipse">
            <a:avLst/>
          </a:prstGeom>
        </p:spPr>
      </p:pic>
    </p:spTree>
    <p:extLst>
      <p:ext uri="{BB962C8B-B14F-4D97-AF65-F5344CB8AC3E}">
        <p14:creationId xmlns:p14="http://schemas.microsoft.com/office/powerpoint/2010/main" val="872362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D2CE14-C2A4-6A4C-A497-468FF27A65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10287002" cy="6858001"/>
          </a:xfrm>
          <a:prstGeom prst="rect">
            <a:avLst/>
          </a:prstGeom>
        </p:spPr>
      </p:pic>
      <p:sp>
        <p:nvSpPr>
          <p:cNvPr id="3" name="Rectangle 2">
            <a:extLst>
              <a:ext uri="{FF2B5EF4-FFF2-40B4-BE49-F238E27FC236}">
                <a16:creationId xmlns:a16="http://schemas.microsoft.com/office/drawing/2014/main" id="{B589A109-64C3-D542-B71E-EDC54C0FEEF2}"/>
              </a:ext>
            </a:extLst>
          </p:cNvPr>
          <p:cNvSpPr/>
          <p:nvPr/>
        </p:nvSpPr>
        <p:spPr>
          <a:xfrm rot="10800000">
            <a:off x="0" y="0"/>
            <a:ext cx="12192000" cy="6858000"/>
          </a:xfrm>
          <a:prstGeom prst="rect">
            <a:avLst/>
          </a:prstGeom>
          <a:gradFill>
            <a:gsLst>
              <a:gs pos="52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a:xfrm>
            <a:off x="6019800" y="233363"/>
            <a:ext cx="5257800" cy="1325563"/>
          </a:xfrm>
        </p:spPr>
        <p:txBody>
          <a:bodyPr/>
          <a:lstStyle/>
          <a:p>
            <a:r>
              <a:rPr lang="en-US" dirty="0"/>
              <a:t>Discussion Platform</a:t>
            </a:r>
          </a:p>
        </p:txBody>
      </p:sp>
      <p:sp>
        <p:nvSpPr>
          <p:cNvPr id="6" name="TextBox 5">
            <a:extLst>
              <a:ext uri="{FF2B5EF4-FFF2-40B4-BE49-F238E27FC236}">
                <a16:creationId xmlns:a16="http://schemas.microsoft.com/office/drawing/2014/main" id="{0C29CB24-DD1E-4148-855D-7420974D4357}"/>
              </a:ext>
            </a:extLst>
          </p:cNvPr>
          <p:cNvSpPr txBox="1"/>
          <p:nvPr/>
        </p:nvSpPr>
        <p:spPr>
          <a:xfrm>
            <a:off x="6019799" y="1792289"/>
            <a:ext cx="6031030"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We have heard from you. </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 We are launching a discussion platform</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err="1"/>
              <a:t>www.ACEforWildlife.org</a:t>
            </a:r>
            <a:r>
              <a:rPr lang="en-US" sz="2800" dirty="0"/>
              <a:t> &gt; Member Website &gt; Discussion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endParaRPr lang="en-US" sz="2800" dirty="0"/>
          </a:p>
        </p:txBody>
      </p:sp>
      <p:pic>
        <p:nvPicPr>
          <p:cNvPr id="9" name="Content Placeholder 18" descr="A picture containing clipart&#10;&#10;Description automatically generated">
            <a:extLst>
              <a:ext uri="{FF2B5EF4-FFF2-40B4-BE49-F238E27FC236}">
                <a16:creationId xmlns:a16="http://schemas.microsoft.com/office/drawing/2014/main" id="{3E16A5CD-C6D0-CA4E-95BB-C1C4797958A0}"/>
              </a:ext>
            </a:extLst>
          </p:cNvPr>
          <p:cNvPicPr>
            <a:picLocks noGrp="1" noChangeAspect="1"/>
          </p:cNvPicPr>
          <p:nvPr>
            <p:ph idx="1"/>
          </p:nvPr>
        </p:nvPicPr>
        <p:blipFill>
          <a:blip r:embed="rId4"/>
          <a:stretch>
            <a:fillRect/>
          </a:stretch>
        </p:blipFill>
        <p:spPr>
          <a:xfrm>
            <a:off x="10820400" y="233362"/>
            <a:ext cx="1066800" cy="1066800"/>
          </a:xfrm>
          <a:prstGeom prst="ellipse">
            <a:avLst/>
          </a:prstGeom>
        </p:spPr>
      </p:pic>
    </p:spTree>
    <p:extLst>
      <p:ext uri="{BB962C8B-B14F-4D97-AF65-F5344CB8AC3E}">
        <p14:creationId xmlns:p14="http://schemas.microsoft.com/office/powerpoint/2010/main" val="352783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D2CE14-C2A4-6A4C-A497-468FF27A65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10287002" cy="6858001"/>
          </a:xfrm>
          <a:prstGeom prst="rect">
            <a:avLst/>
          </a:prstGeom>
        </p:spPr>
      </p:pic>
      <p:sp>
        <p:nvSpPr>
          <p:cNvPr id="3" name="Rectangle 2">
            <a:extLst>
              <a:ext uri="{FF2B5EF4-FFF2-40B4-BE49-F238E27FC236}">
                <a16:creationId xmlns:a16="http://schemas.microsoft.com/office/drawing/2014/main" id="{B589A109-64C3-D542-B71E-EDC54C0FEEF2}"/>
              </a:ext>
            </a:extLst>
          </p:cNvPr>
          <p:cNvSpPr/>
          <p:nvPr/>
        </p:nvSpPr>
        <p:spPr>
          <a:xfrm rot="10800000">
            <a:off x="0" y="0"/>
            <a:ext cx="12192000" cy="6858000"/>
          </a:xfrm>
          <a:prstGeom prst="rect">
            <a:avLst/>
          </a:prstGeom>
          <a:gradFill>
            <a:gsLst>
              <a:gs pos="52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a:xfrm>
            <a:off x="6019800" y="233363"/>
            <a:ext cx="5257800" cy="1325563"/>
          </a:xfrm>
        </p:spPr>
        <p:txBody>
          <a:bodyPr/>
          <a:lstStyle/>
          <a:p>
            <a:r>
              <a:rPr lang="en-US" dirty="0"/>
              <a:t>Discussion Platform</a:t>
            </a:r>
          </a:p>
        </p:txBody>
      </p:sp>
      <p:sp>
        <p:nvSpPr>
          <p:cNvPr id="6" name="TextBox 5">
            <a:extLst>
              <a:ext uri="{FF2B5EF4-FFF2-40B4-BE49-F238E27FC236}">
                <a16:creationId xmlns:a16="http://schemas.microsoft.com/office/drawing/2014/main" id="{0C29CB24-DD1E-4148-855D-7420974D4357}"/>
              </a:ext>
            </a:extLst>
          </p:cNvPr>
          <p:cNvSpPr txBox="1"/>
          <p:nvPr/>
        </p:nvSpPr>
        <p:spPr>
          <a:xfrm>
            <a:off x="6019799" y="1792289"/>
            <a:ext cx="6031030" cy="2246769"/>
          </a:xfrm>
          <a:prstGeom prst="rect">
            <a:avLst/>
          </a:prstGeom>
          <a:noFill/>
        </p:spPr>
        <p:txBody>
          <a:bodyPr wrap="square" rtlCol="0">
            <a:spAutoFit/>
          </a:bodyPr>
          <a:lstStyle/>
          <a:p>
            <a:r>
              <a:rPr lang="en-US" sz="2800" dirty="0"/>
              <a:t>DEMO</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endParaRPr lang="en-US" sz="2800" dirty="0"/>
          </a:p>
        </p:txBody>
      </p:sp>
      <p:pic>
        <p:nvPicPr>
          <p:cNvPr id="9" name="Content Placeholder 18" descr="A picture containing clipart&#10;&#10;Description automatically generated">
            <a:extLst>
              <a:ext uri="{FF2B5EF4-FFF2-40B4-BE49-F238E27FC236}">
                <a16:creationId xmlns:a16="http://schemas.microsoft.com/office/drawing/2014/main" id="{3E16A5CD-C6D0-CA4E-95BB-C1C4797958A0}"/>
              </a:ext>
            </a:extLst>
          </p:cNvPr>
          <p:cNvPicPr>
            <a:picLocks noGrp="1" noChangeAspect="1"/>
          </p:cNvPicPr>
          <p:nvPr>
            <p:ph idx="1"/>
          </p:nvPr>
        </p:nvPicPr>
        <p:blipFill>
          <a:blip r:embed="rId4"/>
          <a:stretch>
            <a:fillRect/>
          </a:stretch>
        </p:blipFill>
        <p:spPr>
          <a:xfrm>
            <a:off x="10820400" y="233362"/>
            <a:ext cx="1066800" cy="1066800"/>
          </a:xfrm>
          <a:prstGeom prst="ellipse">
            <a:avLst/>
          </a:prstGeom>
        </p:spPr>
      </p:pic>
    </p:spTree>
    <p:extLst>
      <p:ext uri="{BB962C8B-B14F-4D97-AF65-F5344CB8AC3E}">
        <p14:creationId xmlns:p14="http://schemas.microsoft.com/office/powerpoint/2010/main" val="13090583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D2CE14-C2A4-6A4C-A497-468FF27A65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
            <a:ext cx="10287002" cy="6858001"/>
          </a:xfrm>
          <a:prstGeom prst="rect">
            <a:avLst/>
          </a:prstGeom>
        </p:spPr>
      </p:pic>
      <p:sp>
        <p:nvSpPr>
          <p:cNvPr id="3" name="Rectangle 2">
            <a:extLst>
              <a:ext uri="{FF2B5EF4-FFF2-40B4-BE49-F238E27FC236}">
                <a16:creationId xmlns:a16="http://schemas.microsoft.com/office/drawing/2014/main" id="{B589A109-64C3-D542-B71E-EDC54C0FEEF2}"/>
              </a:ext>
            </a:extLst>
          </p:cNvPr>
          <p:cNvSpPr/>
          <p:nvPr/>
        </p:nvSpPr>
        <p:spPr>
          <a:xfrm rot="10800000">
            <a:off x="0" y="0"/>
            <a:ext cx="12192000" cy="6858000"/>
          </a:xfrm>
          <a:prstGeom prst="rect">
            <a:avLst/>
          </a:prstGeom>
          <a:gradFill>
            <a:gsLst>
              <a:gs pos="52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18" descr="A picture containing clipart&#10;&#10;Description automatically generated">
            <a:extLst>
              <a:ext uri="{FF2B5EF4-FFF2-40B4-BE49-F238E27FC236}">
                <a16:creationId xmlns:a16="http://schemas.microsoft.com/office/drawing/2014/main" id="{3E16A5CD-C6D0-CA4E-95BB-C1C4797958A0}"/>
              </a:ext>
            </a:extLst>
          </p:cNvPr>
          <p:cNvPicPr>
            <a:picLocks noGrp="1" noChangeAspect="1"/>
          </p:cNvPicPr>
          <p:nvPr>
            <p:ph idx="1"/>
          </p:nvPr>
        </p:nvPicPr>
        <p:blipFill>
          <a:blip r:embed="rId4"/>
          <a:stretch>
            <a:fillRect/>
          </a:stretch>
        </p:blipFill>
        <p:spPr>
          <a:xfrm>
            <a:off x="10820400" y="233362"/>
            <a:ext cx="1066800" cy="1066800"/>
          </a:xfrm>
          <a:prstGeom prst="ellipse">
            <a:avLst/>
          </a:prstGeom>
        </p:spPr>
      </p:pic>
      <p:sp>
        <p:nvSpPr>
          <p:cNvPr id="10" name="TextBox 9">
            <a:extLst>
              <a:ext uri="{FF2B5EF4-FFF2-40B4-BE49-F238E27FC236}">
                <a16:creationId xmlns:a16="http://schemas.microsoft.com/office/drawing/2014/main" id="{6B0C4F0D-B188-E44D-9C6E-A534E3E310A7}"/>
              </a:ext>
            </a:extLst>
          </p:cNvPr>
          <p:cNvSpPr txBox="1"/>
          <p:nvPr/>
        </p:nvSpPr>
        <p:spPr>
          <a:xfrm>
            <a:off x="5088195" y="1666567"/>
            <a:ext cx="4395018" cy="1015663"/>
          </a:xfrm>
          <a:prstGeom prst="rect">
            <a:avLst/>
          </a:prstGeom>
          <a:noFill/>
        </p:spPr>
        <p:txBody>
          <a:bodyPr wrap="square" rtlCol="0">
            <a:spAutoFit/>
          </a:bodyPr>
          <a:lstStyle/>
          <a:p>
            <a:r>
              <a:rPr lang="en-US" sz="6000" dirty="0"/>
              <a:t>ANOTHER B</a:t>
            </a:r>
          </a:p>
        </p:txBody>
      </p:sp>
      <p:sp>
        <p:nvSpPr>
          <p:cNvPr id="11" name="Rectangle 10">
            <a:extLst>
              <a:ext uri="{FF2B5EF4-FFF2-40B4-BE49-F238E27FC236}">
                <a16:creationId xmlns:a16="http://schemas.microsoft.com/office/drawing/2014/main" id="{17B54543-3EB8-D74E-A059-957D39ED6BE1}"/>
              </a:ext>
            </a:extLst>
          </p:cNvPr>
          <p:cNvSpPr/>
          <p:nvPr/>
        </p:nvSpPr>
        <p:spPr>
          <a:xfrm>
            <a:off x="9262602" y="1664591"/>
            <a:ext cx="1587294" cy="1015663"/>
          </a:xfrm>
          <a:prstGeom prst="rect">
            <a:avLst/>
          </a:prstGeom>
        </p:spPr>
        <p:txBody>
          <a:bodyPr wrap="none">
            <a:spAutoFit/>
          </a:bodyPr>
          <a:lstStyle/>
          <a:p>
            <a:r>
              <a:rPr lang="en-US" sz="6000" dirty="0"/>
              <a:t>EAK</a:t>
            </a:r>
          </a:p>
        </p:txBody>
      </p:sp>
      <p:sp>
        <p:nvSpPr>
          <p:cNvPr id="12" name="Rectangle 11">
            <a:extLst>
              <a:ext uri="{FF2B5EF4-FFF2-40B4-BE49-F238E27FC236}">
                <a16:creationId xmlns:a16="http://schemas.microsoft.com/office/drawing/2014/main" id="{8D0267AF-D766-AB4D-A3A6-F4842E5E8736}"/>
              </a:ext>
            </a:extLst>
          </p:cNvPr>
          <p:cNvSpPr/>
          <p:nvPr/>
        </p:nvSpPr>
        <p:spPr>
          <a:xfrm>
            <a:off x="8774986" y="-1379298"/>
            <a:ext cx="649537" cy="1015663"/>
          </a:xfrm>
          <a:prstGeom prst="rect">
            <a:avLst/>
          </a:prstGeom>
        </p:spPr>
        <p:txBody>
          <a:bodyPr wrap="none">
            <a:spAutoFit/>
          </a:bodyPr>
          <a:lstStyle/>
          <a:p>
            <a:r>
              <a:rPr lang="en-US" sz="6000" dirty="0"/>
              <a:t>R</a:t>
            </a:r>
          </a:p>
        </p:txBody>
      </p:sp>
      <p:cxnSp>
        <p:nvCxnSpPr>
          <p:cNvPr id="13" name="Straight Arrow Connector 12">
            <a:extLst>
              <a:ext uri="{FF2B5EF4-FFF2-40B4-BE49-F238E27FC236}">
                <a16:creationId xmlns:a16="http://schemas.microsoft.com/office/drawing/2014/main" id="{1DF3D542-6AC4-6F4B-89C3-4E58B812A05D}"/>
              </a:ext>
            </a:extLst>
          </p:cNvPr>
          <p:cNvCxnSpPr>
            <a:cxnSpLocks/>
            <a:stCxn id="10" idx="1"/>
          </p:cNvCxnSpPr>
          <p:nvPr/>
        </p:nvCxnSpPr>
        <p:spPr>
          <a:xfrm flipH="1">
            <a:off x="3819833" y="2174399"/>
            <a:ext cx="1268362" cy="244342"/>
          </a:xfrm>
          <a:prstGeom prst="straightConnector1">
            <a:avLst/>
          </a:prstGeom>
          <a:ln w="57150">
            <a:solidFill>
              <a:schemeClr val="tx2"/>
            </a:solidFill>
            <a:prstDash val="dashDot"/>
            <a:tailEnd type="triangle" w="lg" len="lg"/>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FBDF859D-3B13-EA4C-9457-4A3CCBCDDD52}"/>
              </a:ext>
            </a:extLst>
          </p:cNvPr>
          <p:cNvSpPr txBox="1">
            <a:spLocks/>
          </p:cNvSpPr>
          <p:nvPr/>
        </p:nvSpPr>
        <p:spPr>
          <a:xfrm>
            <a:off x="5279922" y="2964753"/>
            <a:ext cx="6073877" cy="3212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Explore Website and discussion platform (</a:t>
            </a:r>
            <a:r>
              <a:rPr lang="en-US" dirty="0">
                <a:hlinkClick r:id="rId5"/>
              </a:rPr>
              <a:t>www.ACEforWildlife.org</a:t>
            </a:r>
            <a:r>
              <a:rPr lang="en-US" dirty="0"/>
              <a:t>)</a:t>
            </a:r>
          </a:p>
          <a:p>
            <a:pPr marL="0" indent="0">
              <a:buNone/>
            </a:pPr>
            <a:endParaRPr lang="en-US" dirty="0"/>
          </a:p>
          <a:p>
            <a:endParaRPr lang="en-US" dirty="0"/>
          </a:p>
        </p:txBody>
      </p:sp>
    </p:spTree>
    <p:extLst>
      <p:ext uri="{BB962C8B-B14F-4D97-AF65-F5344CB8AC3E}">
        <p14:creationId xmlns:p14="http://schemas.microsoft.com/office/powerpoint/2010/main" val="45133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iterate type="lt">
                                    <p:tmPct val="0"/>
                                  </p:iterate>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ppt_x"/>
                                          </p:val>
                                        </p:tav>
                                        <p:tav tm="100000">
                                          <p:val>
                                            <p:strVal val="#ppt_x"/>
                                          </p:val>
                                        </p:tav>
                                      </p:tavLst>
                                    </p:anim>
                                    <p:anim calcmode="lin" valueType="num">
                                      <p:cBhvr additive="base">
                                        <p:cTn id="1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nodeType="clickEffect">
                                  <p:stCondLst>
                                    <p:cond delay="0"/>
                                  </p:stCondLst>
                                  <p:childTnLst>
                                    <p:animEffect transition="out" filter="dissolve">
                                      <p:cBhvr>
                                        <p:cTn id="20" dur="2000"/>
                                        <p:tgtEl>
                                          <p:spTgt spid="13"/>
                                        </p:tgtEl>
                                      </p:cBhvr>
                                    </p:animEffect>
                                    <p:set>
                                      <p:cBhvr>
                                        <p:cTn id="21" dur="1" fill="hold">
                                          <p:stCondLst>
                                            <p:cond delay="1999"/>
                                          </p:stCondLst>
                                        </p:cTn>
                                        <p:tgtEl>
                                          <p:spTgt spid="13"/>
                                        </p:tgtEl>
                                        <p:attrNameLst>
                                          <p:attrName>style.visibility</p:attrName>
                                        </p:attrNameLst>
                                      </p:cBhvr>
                                      <p:to>
                                        <p:strVal val="hidden"/>
                                      </p:to>
                                    </p:set>
                                  </p:childTnLst>
                                </p:cTn>
                              </p:par>
                              <p:par>
                                <p:cTn id="22" presetID="0" presetClass="path" presetSubtype="0" accel="50000" decel="50000" fill="hold" grpId="0" nodeType="withEffect">
                                  <p:stCondLst>
                                    <p:cond delay="0"/>
                                  </p:stCondLst>
                                  <p:iterate type="lt">
                                    <p:tmPct val="10000"/>
                                  </p:iterate>
                                  <p:childTnLst>
                                    <p:animMotion origin="layout" path="M 2.08333E-7 3.33333E-6 L 0.03047 -0.00047 " pathEditMode="relative" rAng="0" ptsTypes="AA">
                                      <p:cBhvr>
                                        <p:cTn id="23" dur="2000" fill="hold"/>
                                        <p:tgtEl>
                                          <p:spTgt spid="11"/>
                                        </p:tgtEl>
                                        <p:attrNameLst>
                                          <p:attrName>ppt_x</p:attrName>
                                          <p:attrName>ppt_y</p:attrName>
                                        </p:attrNameLst>
                                      </p:cBhvr>
                                      <p:rCtr x="1523" y="-23"/>
                                    </p:animMotion>
                                  </p:childTnLst>
                                </p:cTn>
                              </p:par>
                              <p:par>
                                <p:cTn id="24" presetID="0" presetClass="path" presetSubtype="0" accel="50000" decel="50000" fill="hold" grpId="0" nodeType="withEffect">
                                  <p:stCondLst>
                                    <p:cond delay="0"/>
                                  </p:stCondLst>
                                  <p:childTnLst>
                                    <p:animMotion origin="layout" path="M 0.00769 0.00046 L 0.03555 0.44375 " pathEditMode="relative" rAng="0" ptsTypes="AA">
                                      <p:cBhvr>
                                        <p:cTn id="25" dur="2000" fill="hold"/>
                                        <p:tgtEl>
                                          <p:spTgt spid="12"/>
                                        </p:tgtEl>
                                        <p:attrNameLst>
                                          <p:attrName>ppt_x</p:attrName>
                                          <p:attrName>ppt_y</p:attrName>
                                        </p:attrNameLst>
                                      </p:cBhvr>
                                      <p:rCtr x="1393" y="22153"/>
                                    </p:animMotion>
                                  </p:childTnLst>
                                </p:cTn>
                              </p:par>
                            </p:childTnLst>
                          </p:cTn>
                        </p:par>
                        <p:par>
                          <p:cTn id="26" fill="hold">
                            <p:stCondLst>
                              <p:cond delay="2400"/>
                            </p:stCondLst>
                            <p:childTnLst>
                              <p:par>
                                <p:cTn id="27" presetID="1" presetClass="entr" presetSubtype="0" fill="hold" grpId="0" nodeType="afterEffect">
                                  <p:stCondLst>
                                    <p:cond delay="50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P spid="12" grpId="0"/>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5D90BA-3DD0-2040-9CFA-8CF045ECEC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90616" y="-1"/>
            <a:ext cx="8601384" cy="6857999"/>
          </a:xfrm>
          <a:prstGeom prst="rect">
            <a:avLst/>
          </a:prstGeom>
        </p:spPr>
      </p:pic>
      <p:sp>
        <p:nvSpPr>
          <p:cNvPr id="3" name="Rectangle 2">
            <a:extLst>
              <a:ext uri="{FF2B5EF4-FFF2-40B4-BE49-F238E27FC236}">
                <a16:creationId xmlns:a16="http://schemas.microsoft.com/office/drawing/2014/main" id="{B589A109-64C3-D542-B71E-EDC54C0FEEF2}"/>
              </a:ext>
            </a:extLst>
          </p:cNvPr>
          <p:cNvSpPr/>
          <p:nvPr/>
        </p:nvSpPr>
        <p:spPr>
          <a:xfrm>
            <a:off x="0" y="0"/>
            <a:ext cx="12192000" cy="6857999"/>
          </a:xfrm>
          <a:prstGeom prst="rect">
            <a:avLst/>
          </a:prstGeom>
          <a:gradFill>
            <a:gsLst>
              <a:gs pos="41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5" name="TextBox 34">
            <a:extLst>
              <a:ext uri="{FF2B5EF4-FFF2-40B4-BE49-F238E27FC236}">
                <a16:creationId xmlns:a16="http://schemas.microsoft.com/office/drawing/2014/main" id="{72D04A5E-1ECF-4B44-8FC1-2E1E6192D7E7}"/>
              </a:ext>
            </a:extLst>
          </p:cNvPr>
          <p:cNvSpPr txBox="1"/>
          <p:nvPr/>
        </p:nvSpPr>
        <p:spPr>
          <a:xfrm>
            <a:off x="190500" y="178119"/>
            <a:ext cx="5346700" cy="5447645"/>
          </a:xfrm>
          <a:prstGeom prst="rect">
            <a:avLst/>
          </a:prstGeom>
          <a:noFill/>
        </p:spPr>
        <p:txBody>
          <a:bodyPr wrap="square" rtlCol="0">
            <a:spAutoFit/>
          </a:bodyPr>
          <a:lstStyle/>
          <a:p>
            <a:r>
              <a:rPr lang="en-US" sz="3600" dirty="0">
                <a:solidFill>
                  <a:schemeClr val="tx2"/>
                </a:solidFill>
              </a:rPr>
              <a:t>Website</a:t>
            </a:r>
            <a:endParaRPr lang="en-US" sz="2800" dirty="0">
              <a:solidFill>
                <a:schemeClr val="tx2"/>
              </a:solidFill>
            </a:endParaRPr>
          </a:p>
          <a:p>
            <a:r>
              <a:rPr lang="en-US" sz="2000" dirty="0">
                <a:solidFill>
                  <a:schemeClr val="tx2"/>
                </a:solidFill>
                <a:hlinkClick r:id="rId4"/>
              </a:rPr>
              <a:t>www.ACEforWildlife.org</a:t>
            </a:r>
            <a:endParaRPr lang="en-US" sz="2000" dirty="0">
              <a:solidFill>
                <a:schemeClr val="tx2"/>
              </a:solidFill>
            </a:endParaRPr>
          </a:p>
          <a:p>
            <a:endParaRPr lang="en-US" sz="2800" dirty="0">
              <a:solidFill>
                <a:schemeClr val="tx2"/>
              </a:solidFill>
            </a:endParaRPr>
          </a:p>
          <a:p>
            <a:endParaRPr lang="en-US" sz="2800" dirty="0">
              <a:solidFill>
                <a:schemeClr val="tx2"/>
              </a:solidFill>
            </a:endParaRPr>
          </a:p>
          <a:p>
            <a:endParaRPr lang="en-US" sz="2800" dirty="0">
              <a:solidFill>
                <a:schemeClr val="tx2"/>
              </a:solidFill>
            </a:endParaRPr>
          </a:p>
          <a:p>
            <a:r>
              <a:rPr lang="en-US" sz="3600" dirty="0">
                <a:solidFill>
                  <a:schemeClr val="tx2"/>
                </a:solidFill>
              </a:rPr>
              <a:t>Discussion Forum</a:t>
            </a:r>
          </a:p>
          <a:p>
            <a:r>
              <a:rPr lang="en-US" sz="2000" dirty="0">
                <a:solidFill>
                  <a:schemeClr val="tx2"/>
                </a:solidFill>
                <a:hlinkClick r:id="rId5"/>
              </a:rPr>
              <a:t>discussion.AceforWildlife.org</a:t>
            </a:r>
            <a:endParaRPr lang="en-US" sz="2000" dirty="0">
              <a:solidFill>
                <a:schemeClr val="tx2"/>
              </a:solidFill>
            </a:endParaRPr>
          </a:p>
          <a:p>
            <a:endParaRPr lang="en-US" sz="2000" dirty="0">
              <a:solidFill>
                <a:schemeClr val="tx2"/>
              </a:solidFill>
            </a:endParaRPr>
          </a:p>
          <a:p>
            <a:pPr marL="457200" indent="-457200">
              <a:buFont typeface="+mj-lt"/>
              <a:buAutoNum type="arabicPeriod"/>
            </a:pPr>
            <a:r>
              <a:rPr lang="en-US" sz="1600" dirty="0">
                <a:solidFill>
                  <a:schemeClr val="tx2"/>
                </a:solidFill>
              </a:rPr>
              <a:t>Introduce yourself by replying to the announcement</a:t>
            </a:r>
          </a:p>
          <a:p>
            <a:pPr marL="457200" indent="-457200">
              <a:buFont typeface="+mj-lt"/>
              <a:buAutoNum type="arabicPeriod"/>
            </a:pPr>
            <a:endParaRPr lang="en-US" sz="1600" dirty="0">
              <a:solidFill>
                <a:schemeClr val="tx2"/>
              </a:solidFill>
            </a:endParaRPr>
          </a:p>
          <a:p>
            <a:pPr marL="457200" indent="-457200">
              <a:buFont typeface="+mj-lt"/>
              <a:buAutoNum type="arabicPeriod"/>
            </a:pPr>
            <a:endParaRPr lang="en-US" sz="1600" dirty="0">
              <a:solidFill>
                <a:schemeClr val="tx2"/>
              </a:solidFill>
            </a:endParaRPr>
          </a:p>
          <a:p>
            <a:pPr marL="457200" indent="-457200">
              <a:buFont typeface="+mj-lt"/>
              <a:buAutoNum type="arabicPeriod"/>
            </a:pPr>
            <a:endParaRPr lang="en-US" sz="1600" dirty="0">
              <a:solidFill>
                <a:schemeClr val="tx2"/>
              </a:solidFill>
            </a:endParaRPr>
          </a:p>
          <a:p>
            <a:r>
              <a:rPr lang="en-US" sz="3600" dirty="0">
                <a:solidFill>
                  <a:schemeClr val="tx2"/>
                </a:solidFill>
              </a:rPr>
              <a:t>Tech Support</a:t>
            </a:r>
          </a:p>
          <a:p>
            <a:r>
              <a:rPr lang="en-US" sz="1600" dirty="0">
                <a:solidFill>
                  <a:schemeClr val="tx2"/>
                </a:solidFill>
              </a:rPr>
              <a:t>Times for Zoom calls on the calendar on the member webpage home (Scroll Down). Email Daniel if you need more.</a:t>
            </a:r>
          </a:p>
        </p:txBody>
      </p:sp>
      <p:pic>
        <p:nvPicPr>
          <p:cNvPr id="13" name="Content Placeholder 12" descr="Logo, icon, company name&#10;&#10;Description automatically generated">
            <a:extLst>
              <a:ext uri="{FF2B5EF4-FFF2-40B4-BE49-F238E27FC236}">
                <a16:creationId xmlns:a16="http://schemas.microsoft.com/office/drawing/2014/main" id="{ABDA4106-8F21-7648-A727-0B0EF9CD4E78}"/>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10820397" y="152559"/>
            <a:ext cx="1066803" cy="1066803"/>
          </a:xfrm>
          <a:prstGeom prst="ellipse">
            <a:avLst/>
          </a:prstGeom>
        </p:spPr>
      </p:pic>
    </p:spTree>
    <p:extLst>
      <p:ext uri="{BB962C8B-B14F-4D97-AF65-F5344CB8AC3E}">
        <p14:creationId xmlns:p14="http://schemas.microsoft.com/office/powerpoint/2010/main" val="90927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5D90BA-3DD0-2040-9CFA-8CF045ECEC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20560" y="0"/>
            <a:ext cx="8671439" cy="6858000"/>
          </a:xfrm>
          <a:prstGeom prst="rect">
            <a:avLst/>
          </a:prstGeom>
        </p:spPr>
      </p:pic>
      <p:sp>
        <p:nvSpPr>
          <p:cNvPr id="3" name="Rectangle 2">
            <a:extLst>
              <a:ext uri="{FF2B5EF4-FFF2-40B4-BE49-F238E27FC236}">
                <a16:creationId xmlns:a16="http://schemas.microsoft.com/office/drawing/2014/main" id="{B589A109-64C3-D542-B71E-EDC54C0FEEF2}"/>
              </a:ext>
            </a:extLst>
          </p:cNvPr>
          <p:cNvSpPr/>
          <p:nvPr/>
        </p:nvSpPr>
        <p:spPr>
          <a:xfrm>
            <a:off x="0" y="0"/>
            <a:ext cx="10264877" cy="6858000"/>
          </a:xfrm>
          <a:prstGeom prst="rect">
            <a:avLst/>
          </a:prstGeom>
          <a:gradFill>
            <a:gsLst>
              <a:gs pos="41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5" name="TextBox 34">
            <a:extLst>
              <a:ext uri="{FF2B5EF4-FFF2-40B4-BE49-F238E27FC236}">
                <a16:creationId xmlns:a16="http://schemas.microsoft.com/office/drawing/2014/main" id="{72D04A5E-1ECF-4B44-8FC1-2E1E6192D7E7}"/>
              </a:ext>
            </a:extLst>
          </p:cNvPr>
          <p:cNvSpPr txBox="1"/>
          <p:nvPr/>
        </p:nvSpPr>
        <p:spPr>
          <a:xfrm>
            <a:off x="194791" y="2903346"/>
            <a:ext cx="8282447" cy="4647426"/>
          </a:xfrm>
          <a:prstGeom prst="rect">
            <a:avLst/>
          </a:prstGeom>
          <a:noFill/>
        </p:spPr>
        <p:txBody>
          <a:bodyPr wrap="square" rtlCol="0">
            <a:spAutoFit/>
          </a:bodyPr>
          <a:lstStyle/>
          <a:p>
            <a:r>
              <a:rPr lang="en-US" sz="3200" dirty="0">
                <a:solidFill>
                  <a:schemeClr val="tx2"/>
                </a:solidFill>
                <a:latin typeface="Gill Sans Nova" panose="020B0602020104020203" pitchFamily="34" charset="0"/>
              </a:rPr>
              <a:t>To those earlier actions, comment :</a:t>
            </a:r>
          </a:p>
          <a:p>
            <a:endParaRPr lang="en-US" sz="3200" dirty="0">
              <a:solidFill>
                <a:schemeClr val="tx2"/>
              </a:solidFill>
              <a:latin typeface="Gill Sans Nova" panose="020B0602020104020203" pitchFamily="34" charset="0"/>
            </a:endParaRPr>
          </a:p>
          <a:p>
            <a:pPr marL="457200" indent="-457200">
              <a:spcAft>
                <a:spcPts val="2400"/>
              </a:spcAft>
              <a:buFont typeface="Arial" panose="020B0604020202020204" pitchFamily="34" charset="0"/>
              <a:buChar char="•"/>
            </a:pPr>
            <a:r>
              <a:rPr lang="en-US" sz="2800" u="sng" dirty="0">
                <a:solidFill>
                  <a:schemeClr val="tx2"/>
                </a:solidFill>
                <a:latin typeface="Gill Sans Nova" panose="020B0602020104020203" pitchFamily="34" charset="0"/>
              </a:rPr>
              <a:t>“Interest” </a:t>
            </a:r>
            <a:r>
              <a:rPr lang="en-US" sz="2800" dirty="0">
                <a:solidFill>
                  <a:schemeClr val="tx2"/>
                </a:solidFill>
                <a:latin typeface="Gill Sans Nova" panose="020B0602020104020203" pitchFamily="34" charset="0"/>
              </a:rPr>
              <a:t>on 2 that interest you personally </a:t>
            </a:r>
          </a:p>
          <a:p>
            <a:pPr marL="457200" indent="-457200">
              <a:spcAft>
                <a:spcPts val="2400"/>
              </a:spcAft>
              <a:buFont typeface="Arial" panose="020B0604020202020204" pitchFamily="34" charset="0"/>
              <a:buChar char="•"/>
            </a:pPr>
            <a:r>
              <a:rPr lang="en-US" sz="2800" u="sng" dirty="0">
                <a:solidFill>
                  <a:schemeClr val="tx2"/>
                </a:solidFill>
                <a:latin typeface="Gill Sans Nova" panose="020B0602020104020203" pitchFamily="34" charset="0"/>
              </a:rPr>
              <a:t>“Together” </a:t>
            </a:r>
            <a:r>
              <a:rPr lang="en-US" sz="2800" dirty="0">
                <a:solidFill>
                  <a:schemeClr val="tx2"/>
                </a:solidFill>
                <a:latin typeface="Gill Sans Nova" panose="020B0602020104020203" pitchFamily="34" charset="0"/>
              </a:rPr>
              <a:t>on 2 you feel your organization could participate in, but could not do alone </a:t>
            </a:r>
          </a:p>
          <a:p>
            <a:pPr marL="457200" indent="-457200">
              <a:spcAft>
                <a:spcPts val="2400"/>
              </a:spcAft>
              <a:buFont typeface="Arial" panose="020B0604020202020204" pitchFamily="34" charset="0"/>
              <a:buChar char="•"/>
            </a:pPr>
            <a:r>
              <a:rPr lang="en-US" sz="2800" u="sng" dirty="0">
                <a:solidFill>
                  <a:schemeClr val="tx2"/>
                </a:solidFill>
                <a:latin typeface="Gill Sans Nova" panose="020B0602020104020203" pitchFamily="34" charset="0"/>
              </a:rPr>
              <a:t>“Forward” </a:t>
            </a:r>
            <a:r>
              <a:rPr lang="en-US" sz="2800" dirty="0">
                <a:solidFill>
                  <a:schemeClr val="tx2"/>
                </a:solidFill>
                <a:latin typeface="Gill Sans Nova" panose="020B0602020104020203" pitchFamily="34" charset="0"/>
              </a:rPr>
              <a:t>on 2 you feel like would push your organizations empathy work forward</a:t>
            </a:r>
          </a:p>
          <a:p>
            <a:endParaRPr lang="en-US" sz="3200" dirty="0">
              <a:solidFill>
                <a:schemeClr val="tx2"/>
              </a:solidFill>
              <a:latin typeface="Gill Sans Nova" panose="020B0602020104020203" pitchFamily="34" charset="0"/>
            </a:endParaRPr>
          </a:p>
        </p:txBody>
      </p:sp>
      <p:pic>
        <p:nvPicPr>
          <p:cNvPr id="13" name="Content Placeholder 12" descr="Logo, icon, company name&#10;&#10;Description automatically generated">
            <a:extLst>
              <a:ext uri="{FF2B5EF4-FFF2-40B4-BE49-F238E27FC236}">
                <a16:creationId xmlns:a16="http://schemas.microsoft.com/office/drawing/2014/main" id="{ABDA4106-8F21-7648-A727-0B0EF9CD4E78}"/>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820397" y="152559"/>
            <a:ext cx="1066803" cy="1066803"/>
          </a:xfrm>
          <a:prstGeom prst="ellipse">
            <a:avLst/>
          </a:prstGeom>
        </p:spPr>
      </p:pic>
      <p:sp>
        <p:nvSpPr>
          <p:cNvPr id="9" name="Google Shape;155;p33">
            <a:extLst>
              <a:ext uri="{FF2B5EF4-FFF2-40B4-BE49-F238E27FC236}">
                <a16:creationId xmlns:a16="http://schemas.microsoft.com/office/drawing/2014/main" id="{0AFCD445-F850-2F42-A09A-B68653C7277E}"/>
              </a:ext>
            </a:extLst>
          </p:cNvPr>
          <p:cNvSpPr txBox="1"/>
          <p:nvPr/>
        </p:nvSpPr>
        <p:spPr>
          <a:xfrm flipH="1">
            <a:off x="194791" y="152558"/>
            <a:ext cx="2120701" cy="2384165"/>
          </a:xfrm>
          <a:prstGeom prst="rect">
            <a:avLst/>
          </a:prstGeom>
          <a:solidFill>
            <a:schemeClr val="bg1">
              <a:lumMod val="75000"/>
              <a:lumOff val="25000"/>
            </a:schemeClr>
          </a:solidFill>
          <a:ln w="9525" cap="flat" cmpd="sng">
            <a:solidFill>
              <a:srgbClr val="4D4D4D"/>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Padlet</a:t>
            </a:r>
            <a:r>
              <a:rPr lang="en" dirty="0"/>
              <a:t>:</a:t>
            </a:r>
            <a:endParaRPr dirty="0"/>
          </a:p>
          <a:p>
            <a:pPr marL="152400" lvl="0" algn="l" rtl="0">
              <a:spcBef>
                <a:spcPts val="0"/>
              </a:spcBef>
              <a:spcAft>
                <a:spcPts val="0"/>
              </a:spcAft>
              <a:buSzPts val="1200"/>
            </a:pPr>
            <a:r>
              <a:rPr lang="en" sz="1200" dirty="0"/>
              <a:t>Go to </a:t>
            </a:r>
            <a:r>
              <a:rPr lang="en" sz="1200" b="1" dirty="0">
                <a:solidFill>
                  <a:schemeClr val="accent1"/>
                </a:solidFill>
              </a:rPr>
              <a:t>Padlet </a:t>
            </a:r>
            <a:r>
              <a:rPr lang="en" sz="1200" dirty="0"/>
              <a:t>(link in chat or QR Code)</a:t>
            </a:r>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dirty="0"/>
          </a:p>
          <a:p>
            <a:pPr marL="152400" lvl="0" algn="l" rtl="0">
              <a:spcBef>
                <a:spcPts val="0"/>
              </a:spcBef>
              <a:spcAft>
                <a:spcPts val="0"/>
              </a:spcAft>
              <a:buSzPts val="1200"/>
            </a:pPr>
            <a:endParaRPr lang="en" sz="1200" i="1" dirty="0"/>
          </a:p>
        </p:txBody>
      </p:sp>
      <p:pic>
        <p:nvPicPr>
          <p:cNvPr id="10" name="Picture 9">
            <a:extLst>
              <a:ext uri="{FF2B5EF4-FFF2-40B4-BE49-F238E27FC236}">
                <a16:creationId xmlns:a16="http://schemas.microsoft.com/office/drawing/2014/main" id="{BD93F359-BF7A-684C-BE35-FCCA78AD7F5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50438" y="967974"/>
            <a:ext cx="1143000" cy="1143000"/>
          </a:xfrm>
          <a:prstGeom prst="rect">
            <a:avLst/>
          </a:prstGeom>
        </p:spPr>
      </p:pic>
      <p:sp>
        <p:nvSpPr>
          <p:cNvPr id="2" name="Rectangle 1">
            <a:extLst>
              <a:ext uri="{FF2B5EF4-FFF2-40B4-BE49-F238E27FC236}">
                <a16:creationId xmlns:a16="http://schemas.microsoft.com/office/drawing/2014/main" id="{25C7847C-3FE9-ED49-9C9E-60B894728A19}"/>
              </a:ext>
            </a:extLst>
          </p:cNvPr>
          <p:cNvSpPr/>
          <p:nvPr/>
        </p:nvSpPr>
        <p:spPr>
          <a:xfrm>
            <a:off x="2534562" y="299561"/>
            <a:ext cx="5571213" cy="1938992"/>
          </a:xfrm>
          <a:prstGeom prst="rect">
            <a:avLst/>
          </a:prstGeom>
        </p:spPr>
        <p:txBody>
          <a:bodyPr wrap="square">
            <a:spAutoFit/>
          </a:bodyPr>
          <a:lstStyle/>
          <a:p>
            <a:r>
              <a:rPr lang="en-US" sz="2400" dirty="0">
                <a:solidFill>
                  <a:schemeClr val="tx2"/>
                </a:solidFill>
                <a:latin typeface="Gill Sans Nova Light" panose="020B0302020104020203" pitchFamily="34" charset="0"/>
              </a:rPr>
              <a:t>At your institution, if there were no barriers, ideally how would you see empathy being integrated?</a:t>
            </a:r>
          </a:p>
          <a:p>
            <a:r>
              <a:rPr lang="en-US" sz="2400" dirty="0">
                <a:solidFill>
                  <a:schemeClr val="tx2"/>
                </a:solidFill>
                <a:latin typeface="Gill Sans Nova Light" panose="020B0302020104020203" pitchFamily="34" charset="0"/>
              </a:rPr>
              <a:t>What actions would you want to see to make that vision tangible?</a:t>
            </a:r>
            <a:endParaRPr lang="en-US" sz="2400" dirty="0">
              <a:latin typeface="Gill Sans Nova Light" panose="020B0302020104020203" pitchFamily="34" charset="0"/>
            </a:endParaRPr>
          </a:p>
        </p:txBody>
      </p:sp>
    </p:spTree>
    <p:extLst>
      <p:ext uri="{BB962C8B-B14F-4D97-AF65-F5344CB8AC3E}">
        <p14:creationId xmlns:p14="http://schemas.microsoft.com/office/powerpoint/2010/main" val="98142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9" grpId="0" animBg="1"/>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D2CE14-C2A4-6A4C-A497-468FF27A65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417"/>
            <a:ext cx="7810500" cy="6851567"/>
          </a:xfrm>
          <a:prstGeom prst="rect">
            <a:avLst/>
          </a:prstGeom>
        </p:spPr>
      </p:pic>
      <p:sp>
        <p:nvSpPr>
          <p:cNvPr id="3" name="Rectangle 2">
            <a:extLst>
              <a:ext uri="{FF2B5EF4-FFF2-40B4-BE49-F238E27FC236}">
                <a16:creationId xmlns:a16="http://schemas.microsoft.com/office/drawing/2014/main" id="{B589A109-64C3-D542-B71E-EDC54C0FEEF2}"/>
              </a:ext>
            </a:extLst>
          </p:cNvPr>
          <p:cNvSpPr/>
          <p:nvPr/>
        </p:nvSpPr>
        <p:spPr>
          <a:xfrm rot="10800000">
            <a:off x="2414286" y="-3417"/>
            <a:ext cx="9777714" cy="6875773"/>
          </a:xfrm>
          <a:prstGeom prst="rect">
            <a:avLst/>
          </a:prstGeom>
          <a:gradFill>
            <a:gsLst>
              <a:gs pos="52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a:xfrm>
            <a:off x="6019800" y="233363"/>
            <a:ext cx="5257800" cy="1325563"/>
          </a:xfrm>
        </p:spPr>
        <p:txBody>
          <a:bodyPr/>
          <a:lstStyle/>
          <a:p>
            <a:r>
              <a:rPr lang="en-US" dirty="0"/>
              <a:t>Learning Groups</a:t>
            </a:r>
          </a:p>
        </p:txBody>
      </p:sp>
      <p:sp>
        <p:nvSpPr>
          <p:cNvPr id="6" name="TextBox 5">
            <a:extLst>
              <a:ext uri="{FF2B5EF4-FFF2-40B4-BE49-F238E27FC236}">
                <a16:creationId xmlns:a16="http://schemas.microsoft.com/office/drawing/2014/main" id="{0C29CB24-DD1E-4148-855D-7420974D4357}"/>
              </a:ext>
            </a:extLst>
          </p:cNvPr>
          <p:cNvSpPr txBox="1"/>
          <p:nvPr/>
        </p:nvSpPr>
        <p:spPr>
          <a:xfrm>
            <a:off x="5902255" y="2506037"/>
            <a:ext cx="2783958"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Gauge Interest</a:t>
            </a:r>
          </a:p>
        </p:txBody>
      </p:sp>
      <p:pic>
        <p:nvPicPr>
          <p:cNvPr id="9" name="Content Placeholder 18" descr="A picture containing clipart&#10;&#10;Description automatically generated">
            <a:extLst>
              <a:ext uri="{FF2B5EF4-FFF2-40B4-BE49-F238E27FC236}">
                <a16:creationId xmlns:a16="http://schemas.microsoft.com/office/drawing/2014/main" id="{3E16A5CD-C6D0-CA4E-95BB-C1C4797958A0}"/>
              </a:ext>
            </a:extLst>
          </p:cNvPr>
          <p:cNvPicPr>
            <a:picLocks noGrp="1" noChangeAspect="1"/>
          </p:cNvPicPr>
          <p:nvPr>
            <p:ph idx="1"/>
          </p:nvPr>
        </p:nvPicPr>
        <p:blipFill>
          <a:blip r:embed="rId4"/>
          <a:stretch>
            <a:fillRect/>
          </a:stretch>
        </p:blipFill>
        <p:spPr>
          <a:xfrm>
            <a:off x="10820400" y="233362"/>
            <a:ext cx="1066800" cy="1066800"/>
          </a:xfrm>
          <a:prstGeom prst="ellipse">
            <a:avLst/>
          </a:prstGeom>
        </p:spPr>
      </p:pic>
      <p:pic>
        <p:nvPicPr>
          <p:cNvPr id="10" name="Graphic 9" descr="Gauge with solid fill">
            <a:extLst>
              <a:ext uri="{FF2B5EF4-FFF2-40B4-BE49-F238E27FC236}">
                <a16:creationId xmlns:a16="http://schemas.microsoft.com/office/drawing/2014/main" id="{AEF03EC8-0F91-5A43-BA78-E31A4200669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02259" y="2767647"/>
            <a:ext cx="1351419" cy="1351419"/>
          </a:xfrm>
          <a:prstGeom prst="rect">
            <a:avLst/>
          </a:prstGeom>
        </p:spPr>
      </p:pic>
      <p:sp>
        <p:nvSpPr>
          <p:cNvPr id="11" name="Explosion 2 10">
            <a:extLst>
              <a:ext uri="{FF2B5EF4-FFF2-40B4-BE49-F238E27FC236}">
                <a16:creationId xmlns:a16="http://schemas.microsoft.com/office/drawing/2014/main" id="{55526696-0DDB-FF4D-B7A0-82BCDEE555FF}"/>
              </a:ext>
            </a:extLst>
          </p:cNvPr>
          <p:cNvSpPr/>
          <p:nvPr/>
        </p:nvSpPr>
        <p:spPr>
          <a:xfrm rot="1905032">
            <a:off x="9303462" y="1456548"/>
            <a:ext cx="1851172" cy="1283428"/>
          </a:xfrm>
          <a:prstGeom prst="irregularSeal2">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a:t>
            </a:r>
          </a:p>
        </p:txBody>
      </p:sp>
      <p:pic>
        <p:nvPicPr>
          <p:cNvPr id="13" name="Graphic 12" descr="Checkmark with solid fill">
            <a:extLst>
              <a:ext uri="{FF2B5EF4-FFF2-40B4-BE49-F238E27FC236}">
                <a16:creationId xmlns:a16="http://schemas.microsoft.com/office/drawing/2014/main" id="{FED79463-1145-A64D-A3C9-34E9174F21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09485" y="5189825"/>
            <a:ext cx="914400" cy="914400"/>
          </a:xfrm>
          <a:prstGeom prst="rect">
            <a:avLst/>
          </a:prstGeom>
        </p:spPr>
      </p:pic>
      <p:sp>
        <p:nvSpPr>
          <p:cNvPr id="4" name="Rectangle 3">
            <a:extLst>
              <a:ext uri="{FF2B5EF4-FFF2-40B4-BE49-F238E27FC236}">
                <a16:creationId xmlns:a16="http://schemas.microsoft.com/office/drawing/2014/main" id="{5F031952-77BC-A743-B066-55C726EA5BAC}"/>
              </a:ext>
            </a:extLst>
          </p:cNvPr>
          <p:cNvSpPr/>
          <p:nvPr/>
        </p:nvSpPr>
        <p:spPr>
          <a:xfrm>
            <a:off x="5805975" y="4750057"/>
            <a:ext cx="3567708" cy="523220"/>
          </a:xfrm>
          <a:prstGeom prst="rect">
            <a:avLst/>
          </a:prstGeom>
        </p:spPr>
        <p:txBody>
          <a:bodyPr wrap="none">
            <a:spAutoFit/>
          </a:bodyPr>
          <a:lstStyle/>
          <a:p>
            <a:pPr marL="285750" indent="-285750">
              <a:buFont typeface="Arial" panose="020B0604020202020204" pitchFamily="34" charset="0"/>
              <a:buChar char="•"/>
            </a:pPr>
            <a:r>
              <a:rPr lang="en-US" sz="2800" dirty="0"/>
              <a:t>Choose a pilot group</a:t>
            </a:r>
          </a:p>
        </p:txBody>
      </p:sp>
      <p:sp>
        <p:nvSpPr>
          <p:cNvPr id="12" name="TextBox 11">
            <a:extLst>
              <a:ext uri="{FF2B5EF4-FFF2-40B4-BE49-F238E27FC236}">
                <a16:creationId xmlns:a16="http://schemas.microsoft.com/office/drawing/2014/main" id="{657E7E16-5361-EB4F-A560-D51F71AC42D0}"/>
              </a:ext>
            </a:extLst>
          </p:cNvPr>
          <p:cNvSpPr txBox="1"/>
          <p:nvPr/>
        </p:nvSpPr>
        <p:spPr>
          <a:xfrm>
            <a:off x="420319" y="6566646"/>
            <a:ext cx="3970116" cy="276999"/>
          </a:xfrm>
          <a:prstGeom prst="rect">
            <a:avLst/>
          </a:prstGeom>
          <a:noFill/>
        </p:spPr>
        <p:txBody>
          <a:bodyPr wrap="square" rtlCol="0">
            <a:spAutoFit/>
          </a:bodyPr>
          <a:lstStyle/>
          <a:p>
            <a:r>
              <a:rPr lang="en-US" sz="1200" dirty="0">
                <a:solidFill>
                  <a:schemeClr val="tx2"/>
                </a:solidFill>
              </a:rPr>
              <a:t>Photo Courtesy: Alaska </a:t>
            </a:r>
            <a:r>
              <a:rPr lang="en-US" sz="1200" dirty="0" err="1">
                <a:solidFill>
                  <a:schemeClr val="tx2"/>
                </a:solidFill>
              </a:rPr>
              <a:t>SeaLife</a:t>
            </a:r>
            <a:r>
              <a:rPr lang="en-US" sz="1200" dirty="0">
                <a:solidFill>
                  <a:schemeClr val="tx2"/>
                </a:solidFill>
              </a:rPr>
              <a:t> Center</a:t>
            </a:r>
          </a:p>
        </p:txBody>
      </p:sp>
    </p:spTree>
    <p:extLst>
      <p:ext uri="{BB962C8B-B14F-4D97-AF65-F5344CB8AC3E}">
        <p14:creationId xmlns:p14="http://schemas.microsoft.com/office/powerpoint/2010/main" val="21980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3">
            <a:extLst>
              <a:ext uri="{FF2B5EF4-FFF2-40B4-BE49-F238E27FC236}">
                <a16:creationId xmlns:a16="http://schemas.microsoft.com/office/drawing/2014/main" id="{E335E22B-C701-E949-BE9D-EADD473EEACB}"/>
              </a:ext>
            </a:extLst>
          </p:cNvPr>
          <p:cNvGraphicFramePr>
            <a:graphicFrameLocks noGrp="1"/>
          </p:cNvGraphicFramePr>
          <p:nvPr>
            <p:extLst>
              <p:ext uri="{D42A27DB-BD31-4B8C-83A1-F6EECF244321}">
                <p14:modId xmlns:p14="http://schemas.microsoft.com/office/powerpoint/2010/main" val="4153704662"/>
              </p:ext>
            </p:extLst>
          </p:nvPr>
        </p:nvGraphicFramePr>
        <p:xfrm>
          <a:off x="0" y="-1"/>
          <a:ext cx="12192000" cy="685799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42486281"/>
                    </a:ext>
                  </a:extLst>
                </a:gridCol>
                <a:gridCol w="4064000">
                  <a:extLst>
                    <a:ext uri="{9D8B030D-6E8A-4147-A177-3AD203B41FA5}">
                      <a16:colId xmlns:a16="http://schemas.microsoft.com/office/drawing/2014/main" val="689335056"/>
                    </a:ext>
                  </a:extLst>
                </a:gridCol>
                <a:gridCol w="4064000">
                  <a:extLst>
                    <a:ext uri="{9D8B030D-6E8A-4147-A177-3AD203B41FA5}">
                      <a16:colId xmlns:a16="http://schemas.microsoft.com/office/drawing/2014/main" val="863344326"/>
                    </a:ext>
                  </a:extLst>
                </a:gridCol>
              </a:tblGrid>
              <a:tr h="1728749">
                <a:tc>
                  <a:txBody>
                    <a:bodyPr/>
                    <a:lstStyle/>
                    <a:p>
                      <a:pPr algn="ctr"/>
                      <a:endParaRPr lang="en-US" dirty="0"/>
                    </a:p>
                  </a:txBody>
                  <a:tcPr anchor="ctr">
                    <a:solidFill>
                      <a:schemeClr val="bg1"/>
                    </a:solidFill>
                  </a:tcPr>
                </a:tc>
                <a:tc>
                  <a:txBody>
                    <a:bodyPr/>
                    <a:lstStyle/>
                    <a:p>
                      <a:pPr algn="l"/>
                      <a:r>
                        <a:rPr lang="en-US" sz="2400" dirty="0"/>
                        <a:t>I would want to </a:t>
                      </a:r>
                      <a:r>
                        <a:rPr lang="en-US" sz="2400" u="sng" dirty="0"/>
                        <a:t>come to a conversation about</a:t>
                      </a:r>
                      <a:r>
                        <a:rPr lang="en-US" sz="2400" dirty="0"/>
                        <a:t>…</a:t>
                      </a:r>
                    </a:p>
                  </a:txBody>
                  <a:tcPr anchor="ctr">
                    <a:solidFill>
                      <a:schemeClr val="bg2"/>
                    </a:solidFill>
                  </a:tcPr>
                </a:tc>
                <a:tc>
                  <a:txBody>
                    <a:bodyPr/>
                    <a:lstStyle/>
                    <a:p>
                      <a:pPr algn="l"/>
                      <a:r>
                        <a:rPr lang="en-US" sz="2400" dirty="0"/>
                        <a:t>I feel I could</a:t>
                      </a:r>
                    </a:p>
                    <a:p>
                      <a:pPr algn="l"/>
                      <a:r>
                        <a:rPr lang="en-US" sz="2400" u="sng" dirty="0"/>
                        <a:t>talk about</a:t>
                      </a:r>
                      <a:r>
                        <a:rPr lang="en-US" sz="2400" dirty="0"/>
                        <a:t>….</a:t>
                      </a:r>
                    </a:p>
                  </a:txBody>
                  <a:tcPr anchor="ctr">
                    <a:solidFill>
                      <a:schemeClr val="bg2"/>
                    </a:solidFill>
                  </a:tcPr>
                </a:tc>
                <a:extLst>
                  <a:ext uri="{0D108BD9-81ED-4DB2-BD59-A6C34878D82A}">
                    <a16:rowId xmlns:a16="http://schemas.microsoft.com/office/drawing/2014/main" val="2401869772"/>
                  </a:ext>
                </a:extLst>
              </a:tr>
              <a:tr h="854875">
                <a:tc>
                  <a:txBody>
                    <a:bodyPr/>
                    <a:lstStyle/>
                    <a:p>
                      <a:r>
                        <a:rPr lang="en-US" sz="2400" dirty="0"/>
                        <a:t>Animal Welfare</a:t>
                      </a:r>
                    </a:p>
                    <a:p>
                      <a:endParaRPr lang="en-US" sz="2400" dirty="0"/>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58918535"/>
                  </a:ext>
                </a:extLst>
              </a:tr>
              <a:tr h="854875">
                <a:tc>
                  <a:txBody>
                    <a:bodyPr/>
                    <a:lstStyle/>
                    <a:p>
                      <a:r>
                        <a:rPr lang="en-US" sz="2400" dirty="0"/>
                        <a:t>School Education</a:t>
                      </a:r>
                    </a:p>
                    <a:p>
                      <a:endParaRPr lang="en-US" sz="24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755620094"/>
                  </a:ext>
                </a:extLst>
              </a:tr>
              <a:tr h="854875">
                <a:tc>
                  <a:txBody>
                    <a:bodyPr/>
                    <a:lstStyle/>
                    <a:p>
                      <a:r>
                        <a:rPr lang="en-US" sz="2400" dirty="0"/>
                        <a:t>Marketing</a:t>
                      </a:r>
                    </a:p>
                    <a:p>
                      <a:endParaRPr lang="en-US" sz="24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40036712"/>
                  </a:ext>
                </a:extLst>
              </a:tr>
              <a:tr h="854875">
                <a:tc>
                  <a:txBody>
                    <a:bodyPr/>
                    <a:lstStyle/>
                    <a:p>
                      <a:r>
                        <a:rPr lang="en-US" sz="2400" dirty="0"/>
                        <a:t>Volunteering</a:t>
                      </a:r>
                    </a:p>
                    <a:p>
                      <a:endParaRPr lang="en-US" sz="24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643842413"/>
                  </a:ext>
                </a:extLst>
              </a:tr>
              <a:tr h="854875">
                <a:tc>
                  <a:txBody>
                    <a:bodyPr/>
                    <a:lstStyle/>
                    <a:p>
                      <a:r>
                        <a:rPr lang="en-US" sz="2400" dirty="0"/>
                        <a:t>Development</a:t>
                      </a:r>
                    </a:p>
                    <a:p>
                      <a:endParaRPr lang="en-US" sz="24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113380701"/>
                  </a:ext>
                </a:extLst>
              </a:tr>
              <a:tr h="854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Distance Learning</a:t>
                      </a:r>
                    </a:p>
                    <a:p>
                      <a:endParaRPr lang="en-US" sz="24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extLst>
                  <a:ext uri="{0D108BD9-81ED-4DB2-BD59-A6C34878D82A}">
                    <a16:rowId xmlns:a16="http://schemas.microsoft.com/office/drawing/2014/main" val="4294550622"/>
                  </a:ext>
                </a:extLst>
              </a:tr>
            </a:tbl>
          </a:graphicData>
        </a:graphic>
      </p:graphicFrame>
      <p:sp>
        <p:nvSpPr>
          <p:cNvPr id="41" name="Title 1">
            <a:extLst>
              <a:ext uri="{FF2B5EF4-FFF2-40B4-BE49-F238E27FC236}">
                <a16:creationId xmlns:a16="http://schemas.microsoft.com/office/drawing/2014/main" id="{E1942ABD-9F39-EE45-BDBE-076C5564A700}"/>
              </a:ext>
            </a:extLst>
          </p:cNvPr>
          <p:cNvSpPr>
            <a:spLocks noGrp="1"/>
          </p:cNvSpPr>
          <p:nvPr>
            <p:ph type="title"/>
          </p:nvPr>
        </p:nvSpPr>
        <p:spPr>
          <a:xfrm>
            <a:off x="0" y="152559"/>
            <a:ext cx="4561741" cy="1280190"/>
          </a:xfrm>
        </p:spPr>
        <p:txBody>
          <a:bodyPr/>
          <a:lstStyle/>
          <a:p>
            <a:r>
              <a:rPr lang="en-US" dirty="0">
                <a:solidFill>
                  <a:schemeClr val="tx2"/>
                </a:solidFill>
              </a:rPr>
              <a:t>Learning Groups</a:t>
            </a:r>
          </a:p>
        </p:txBody>
      </p:sp>
      <p:sp>
        <p:nvSpPr>
          <p:cNvPr id="3" name="Content Placeholder 2">
            <a:extLst>
              <a:ext uri="{FF2B5EF4-FFF2-40B4-BE49-F238E27FC236}">
                <a16:creationId xmlns:a16="http://schemas.microsoft.com/office/drawing/2014/main" id="{8B31A548-C934-E448-B106-EB2460542350}"/>
              </a:ext>
            </a:extLst>
          </p:cNvPr>
          <p:cNvSpPr>
            <a:spLocks noGrp="1"/>
          </p:cNvSpPr>
          <p:nvPr>
            <p:ph idx="1"/>
          </p:nvPr>
        </p:nvSpPr>
        <p:spPr/>
        <p:txBody>
          <a:bodyPr/>
          <a:lstStyle/>
          <a:p>
            <a:endParaRPr lang="en-US"/>
          </a:p>
        </p:txBody>
      </p:sp>
      <p:pic>
        <p:nvPicPr>
          <p:cNvPr id="7" name="Content Placeholder 12" descr="Logo, icon, company name&#10;&#10;Description automatically generated">
            <a:extLst>
              <a:ext uri="{FF2B5EF4-FFF2-40B4-BE49-F238E27FC236}">
                <a16:creationId xmlns:a16="http://schemas.microsoft.com/office/drawing/2014/main" id="{2B124BB5-5747-F94F-B2E8-CA97B524E6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2546" y="152559"/>
            <a:ext cx="1066803" cy="1066803"/>
          </a:xfrm>
          <a:prstGeom prst="ellipse">
            <a:avLst/>
          </a:prstGeom>
        </p:spPr>
      </p:pic>
    </p:spTree>
    <p:extLst>
      <p:ext uri="{BB962C8B-B14F-4D97-AF65-F5344CB8AC3E}">
        <p14:creationId xmlns:p14="http://schemas.microsoft.com/office/powerpoint/2010/main" val="113591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3">
            <a:extLst>
              <a:ext uri="{FF2B5EF4-FFF2-40B4-BE49-F238E27FC236}">
                <a16:creationId xmlns:a16="http://schemas.microsoft.com/office/drawing/2014/main" id="{E335E22B-C701-E949-BE9D-EADD473EEACB}"/>
              </a:ext>
            </a:extLst>
          </p:cNvPr>
          <p:cNvGraphicFramePr>
            <a:graphicFrameLocks noGrp="1"/>
          </p:cNvGraphicFramePr>
          <p:nvPr>
            <p:extLst>
              <p:ext uri="{D42A27DB-BD31-4B8C-83A1-F6EECF244321}">
                <p14:modId xmlns:p14="http://schemas.microsoft.com/office/powerpoint/2010/main" val="1880043783"/>
              </p:ext>
            </p:extLst>
          </p:nvPr>
        </p:nvGraphicFramePr>
        <p:xfrm>
          <a:off x="0" y="-1"/>
          <a:ext cx="12192000" cy="6857999"/>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42486281"/>
                    </a:ext>
                  </a:extLst>
                </a:gridCol>
                <a:gridCol w="4064000">
                  <a:extLst>
                    <a:ext uri="{9D8B030D-6E8A-4147-A177-3AD203B41FA5}">
                      <a16:colId xmlns:a16="http://schemas.microsoft.com/office/drawing/2014/main" val="689335056"/>
                    </a:ext>
                  </a:extLst>
                </a:gridCol>
                <a:gridCol w="4064000">
                  <a:extLst>
                    <a:ext uri="{9D8B030D-6E8A-4147-A177-3AD203B41FA5}">
                      <a16:colId xmlns:a16="http://schemas.microsoft.com/office/drawing/2014/main" val="863344326"/>
                    </a:ext>
                  </a:extLst>
                </a:gridCol>
              </a:tblGrid>
              <a:tr h="1728749">
                <a:tc>
                  <a:txBody>
                    <a:bodyPr/>
                    <a:lstStyle/>
                    <a:p>
                      <a:pPr algn="ctr"/>
                      <a:endParaRPr lang="en-US" dirty="0"/>
                    </a:p>
                  </a:txBody>
                  <a:tcPr anchor="ctr">
                    <a:solidFill>
                      <a:schemeClr val="bg1"/>
                    </a:solidFill>
                  </a:tcPr>
                </a:tc>
                <a:tc>
                  <a:txBody>
                    <a:bodyPr/>
                    <a:lstStyle/>
                    <a:p>
                      <a:pPr algn="l"/>
                      <a:r>
                        <a:rPr lang="en-US" sz="2400" dirty="0"/>
                        <a:t>My institution has people that may want to </a:t>
                      </a:r>
                    </a:p>
                    <a:p>
                      <a:pPr algn="l"/>
                      <a:r>
                        <a:rPr lang="en-US" sz="2400" u="sng" dirty="0"/>
                        <a:t>come to a conversation about</a:t>
                      </a:r>
                      <a:r>
                        <a:rPr lang="en-US" sz="2400" dirty="0"/>
                        <a:t>…</a:t>
                      </a:r>
                    </a:p>
                  </a:txBody>
                  <a:tcPr anchor="ctr">
                    <a:solidFill>
                      <a:schemeClr val="bg2"/>
                    </a:solidFill>
                  </a:tcPr>
                </a:tc>
                <a:tc>
                  <a:txBody>
                    <a:bodyPr/>
                    <a:lstStyle/>
                    <a:p>
                      <a:pPr algn="l"/>
                      <a:r>
                        <a:rPr lang="en-US" sz="2400" dirty="0"/>
                        <a:t>My institution has </a:t>
                      </a:r>
                    </a:p>
                    <a:p>
                      <a:pPr algn="l"/>
                      <a:r>
                        <a:rPr lang="en-US" sz="2400" dirty="0"/>
                        <a:t>people that might</a:t>
                      </a:r>
                    </a:p>
                    <a:p>
                      <a:pPr algn="l"/>
                      <a:r>
                        <a:rPr lang="en-US" sz="2400" dirty="0"/>
                        <a:t>want to </a:t>
                      </a:r>
                      <a:r>
                        <a:rPr lang="en-US" sz="2400" u="sng" dirty="0"/>
                        <a:t>talk about</a:t>
                      </a:r>
                      <a:r>
                        <a:rPr lang="en-US" sz="2400" dirty="0"/>
                        <a:t>….</a:t>
                      </a:r>
                    </a:p>
                  </a:txBody>
                  <a:tcPr anchor="ctr">
                    <a:solidFill>
                      <a:schemeClr val="bg2"/>
                    </a:solidFill>
                  </a:tcPr>
                </a:tc>
                <a:extLst>
                  <a:ext uri="{0D108BD9-81ED-4DB2-BD59-A6C34878D82A}">
                    <a16:rowId xmlns:a16="http://schemas.microsoft.com/office/drawing/2014/main" val="2401869772"/>
                  </a:ext>
                </a:extLst>
              </a:tr>
              <a:tr h="854875">
                <a:tc>
                  <a:txBody>
                    <a:bodyPr/>
                    <a:lstStyle/>
                    <a:p>
                      <a:r>
                        <a:rPr lang="en-US" sz="2400" dirty="0"/>
                        <a:t>Animal Welfare</a:t>
                      </a:r>
                    </a:p>
                    <a:p>
                      <a:endParaRPr lang="en-US" sz="2400" dirty="0"/>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58918535"/>
                  </a:ext>
                </a:extLst>
              </a:tr>
              <a:tr h="854875">
                <a:tc>
                  <a:txBody>
                    <a:bodyPr/>
                    <a:lstStyle/>
                    <a:p>
                      <a:r>
                        <a:rPr lang="en-US" sz="2400" dirty="0"/>
                        <a:t>School Education</a:t>
                      </a:r>
                    </a:p>
                    <a:p>
                      <a:endParaRPr lang="en-US" sz="24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755620094"/>
                  </a:ext>
                </a:extLst>
              </a:tr>
              <a:tr h="854875">
                <a:tc>
                  <a:txBody>
                    <a:bodyPr/>
                    <a:lstStyle/>
                    <a:p>
                      <a:r>
                        <a:rPr lang="en-US" sz="2400" dirty="0"/>
                        <a:t>Marketing</a:t>
                      </a:r>
                    </a:p>
                    <a:p>
                      <a:endParaRPr lang="en-US" sz="24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40036712"/>
                  </a:ext>
                </a:extLst>
              </a:tr>
              <a:tr h="854875">
                <a:tc>
                  <a:txBody>
                    <a:bodyPr/>
                    <a:lstStyle/>
                    <a:p>
                      <a:r>
                        <a:rPr lang="en-US" sz="2400" dirty="0"/>
                        <a:t>Volunteering</a:t>
                      </a:r>
                    </a:p>
                    <a:p>
                      <a:endParaRPr lang="en-US" sz="24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643842413"/>
                  </a:ext>
                </a:extLst>
              </a:tr>
              <a:tr h="854875">
                <a:tc>
                  <a:txBody>
                    <a:bodyPr/>
                    <a:lstStyle/>
                    <a:p>
                      <a:r>
                        <a:rPr lang="en-US" sz="2400" dirty="0"/>
                        <a:t>Development</a:t>
                      </a:r>
                    </a:p>
                    <a:p>
                      <a:endParaRPr lang="en-US" sz="24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113380701"/>
                  </a:ext>
                </a:extLst>
              </a:tr>
              <a:tr h="8548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Distance Learning</a:t>
                      </a:r>
                    </a:p>
                    <a:p>
                      <a:endParaRPr lang="en-US" sz="2400" dirty="0"/>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1"/>
                    </a:solidFill>
                  </a:tcPr>
                </a:tc>
                <a:extLst>
                  <a:ext uri="{0D108BD9-81ED-4DB2-BD59-A6C34878D82A}">
                    <a16:rowId xmlns:a16="http://schemas.microsoft.com/office/drawing/2014/main" val="4294550622"/>
                  </a:ext>
                </a:extLst>
              </a:tr>
            </a:tbl>
          </a:graphicData>
        </a:graphic>
      </p:graphicFrame>
      <p:sp>
        <p:nvSpPr>
          <p:cNvPr id="41" name="Title 1">
            <a:extLst>
              <a:ext uri="{FF2B5EF4-FFF2-40B4-BE49-F238E27FC236}">
                <a16:creationId xmlns:a16="http://schemas.microsoft.com/office/drawing/2014/main" id="{E1942ABD-9F39-EE45-BDBE-076C5564A700}"/>
              </a:ext>
            </a:extLst>
          </p:cNvPr>
          <p:cNvSpPr>
            <a:spLocks noGrp="1"/>
          </p:cNvSpPr>
          <p:nvPr>
            <p:ph type="title"/>
          </p:nvPr>
        </p:nvSpPr>
        <p:spPr>
          <a:xfrm>
            <a:off x="0" y="152559"/>
            <a:ext cx="4561741" cy="1280190"/>
          </a:xfrm>
        </p:spPr>
        <p:txBody>
          <a:bodyPr/>
          <a:lstStyle/>
          <a:p>
            <a:r>
              <a:rPr lang="en-US" dirty="0">
                <a:solidFill>
                  <a:schemeClr val="tx2"/>
                </a:solidFill>
              </a:rPr>
              <a:t>Learning Groups</a:t>
            </a:r>
          </a:p>
        </p:txBody>
      </p:sp>
      <p:pic>
        <p:nvPicPr>
          <p:cNvPr id="43" name="Content Placeholder 12" descr="Logo, icon, company name&#10;&#10;Description automatically generated">
            <a:extLst>
              <a:ext uri="{FF2B5EF4-FFF2-40B4-BE49-F238E27FC236}">
                <a16:creationId xmlns:a16="http://schemas.microsoft.com/office/drawing/2014/main" id="{9CEA2B6A-33EF-B64A-91BC-86E00BF7812E}"/>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912546" y="152559"/>
            <a:ext cx="1066803" cy="1066803"/>
          </a:xfrm>
          <a:prstGeom prst="ellipse">
            <a:avLst/>
          </a:prstGeom>
        </p:spPr>
      </p:pic>
    </p:spTree>
    <p:extLst>
      <p:ext uri="{BB962C8B-B14F-4D97-AF65-F5344CB8AC3E}">
        <p14:creationId xmlns:p14="http://schemas.microsoft.com/office/powerpoint/2010/main" val="73486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8" descr="A picture containing clipart&#10;&#10;Description automatically generated">
            <a:extLst>
              <a:ext uri="{FF2B5EF4-FFF2-40B4-BE49-F238E27FC236}">
                <a16:creationId xmlns:a16="http://schemas.microsoft.com/office/drawing/2014/main" id="{94FB2696-BF47-D148-A698-54114BC11BF6}"/>
              </a:ext>
            </a:extLst>
          </p:cNvPr>
          <p:cNvPicPr>
            <a:picLocks noChangeAspect="1"/>
          </p:cNvPicPr>
          <p:nvPr/>
        </p:nvPicPr>
        <p:blipFill>
          <a:blip r:embed="rId3"/>
          <a:stretch>
            <a:fillRect/>
          </a:stretch>
        </p:blipFill>
        <p:spPr>
          <a:xfrm>
            <a:off x="10820400" y="233362"/>
            <a:ext cx="1066800" cy="1066800"/>
          </a:xfrm>
          <a:prstGeom prst="ellipse">
            <a:avLst/>
          </a:prstGeom>
        </p:spPr>
      </p:pic>
      <p:pic>
        <p:nvPicPr>
          <p:cNvPr id="32" name="Graphic 31" descr="Idea outline">
            <a:extLst>
              <a:ext uri="{FF2B5EF4-FFF2-40B4-BE49-F238E27FC236}">
                <a16:creationId xmlns:a16="http://schemas.microsoft.com/office/drawing/2014/main" id="{FFAF90C5-B09E-2747-A10E-3700268C64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1407187"/>
            <a:ext cx="2021813" cy="2021813"/>
          </a:xfrm>
          <a:prstGeom prst="rect">
            <a:avLst/>
          </a:prstGeom>
        </p:spPr>
      </p:pic>
      <p:pic>
        <p:nvPicPr>
          <p:cNvPr id="33" name="Graphic 32" descr="Head with gears outline">
            <a:extLst>
              <a:ext uri="{FF2B5EF4-FFF2-40B4-BE49-F238E27FC236}">
                <a16:creationId xmlns:a16="http://schemas.microsoft.com/office/drawing/2014/main" id="{25A46045-3B8C-0E40-AC72-C8E03169E4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743073" y="1407187"/>
            <a:ext cx="2040345" cy="2040344"/>
          </a:xfrm>
          <a:prstGeom prst="rect">
            <a:avLst/>
          </a:prstGeom>
        </p:spPr>
      </p:pic>
      <p:pic>
        <p:nvPicPr>
          <p:cNvPr id="34" name="Graphic 33" descr="Chat outline">
            <a:extLst>
              <a:ext uri="{FF2B5EF4-FFF2-40B4-BE49-F238E27FC236}">
                <a16:creationId xmlns:a16="http://schemas.microsoft.com/office/drawing/2014/main" id="{3FF20CF3-35BF-E148-8158-7CAC9DE9D1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92082" y="1480122"/>
            <a:ext cx="1834978" cy="1834978"/>
          </a:xfrm>
          <a:prstGeom prst="rect">
            <a:avLst/>
          </a:prstGeom>
        </p:spPr>
      </p:pic>
      <p:sp>
        <p:nvSpPr>
          <p:cNvPr id="35" name="TextBox 34">
            <a:extLst>
              <a:ext uri="{FF2B5EF4-FFF2-40B4-BE49-F238E27FC236}">
                <a16:creationId xmlns:a16="http://schemas.microsoft.com/office/drawing/2014/main" id="{B43D2798-7A75-884E-AE79-42F0A932CC11}"/>
              </a:ext>
            </a:extLst>
          </p:cNvPr>
          <p:cNvSpPr txBox="1"/>
          <p:nvPr/>
        </p:nvSpPr>
        <p:spPr>
          <a:xfrm>
            <a:off x="277097" y="3429000"/>
            <a:ext cx="2857500" cy="646331"/>
          </a:xfrm>
          <a:prstGeom prst="rect">
            <a:avLst/>
          </a:prstGeom>
          <a:noFill/>
        </p:spPr>
        <p:txBody>
          <a:bodyPr wrap="square" rtlCol="0">
            <a:spAutoFit/>
          </a:bodyPr>
          <a:lstStyle/>
          <a:p>
            <a:pPr algn="ctr"/>
            <a:r>
              <a:rPr lang="en-US" dirty="0">
                <a:solidFill>
                  <a:schemeClr val="accent1"/>
                </a:solidFill>
              </a:rPr>
              <a:t>Strategic Learning</a:t>
            </a:r>
          </a:p>
          <a:p>
            <a:pPr algn="ctr"/>
            <a:r>
              <a:rPr lang="en-US" b="1" dirty="0">
                <a:solidFill>
                  <a:schemeClr val="accent1"/>
                </a:solidFill>
              </a:rPr>
              <a:t>Working Group</a:t>
            </a:r>
          </a:p>
        </p:txBody>
      </p:sp>
      <p:sp>
        <p:nvSpPr>
          <p:cNvPr id="36" name="TextBox 35">
            <a:extLst>
              <a:ext uri="{FF2B5EF4-FFF2-40B4-BE49-F238E27FC236}">
                <a16:creationId xmlns:a16="http://schemas.microsoft.com/office/drawing/2014/main" id="{8FA978F0-03A6-B646-ABDC-A2EB6EAF8204}"/>
              </a:ext>
            </a:extLst>
          </p:cNvPr>
          <p:cNvSpPr txBox="1"/>
          <p:nvPr/>
        </p:nvSpPr>
        <p:spPr>
          <a:xfrm>
            <a:off x="4552226" y="3427053"/>
            <a:ext cx="2857500" cy="646331"/>
          </a:xfrm>
          <a:prstGeom prst="rect">
            <a:avLst/>
          </a:prstGeom>
          <a:noFill/>
        </p:spPr>
        <p:txBody>
          <a:bodyPr wrap="square" rtlCol="0">
            <a:spAutoFit/>
          </a:bodyPr>
          <a:lstStyle/>
          <a:p>
            <a:pPr algn="ctr"/>
            <a:r>
              <a:rPr lang="en-US" dirty="0">
                <a:solidFill>
                  <a:schemeClr val="accent3"/>
                </a:solidFill>
              </a:rPr>
              <a:t>Communications</a:t>
            </a:r>
          </a:p>
          <a:p>
            <a:pPr algn="ctr"/>
            <a:r>
              <a:rPr lang="en-US" b="1" dirty="0">
                <a:solidFill>
                  <a:schemeClr val="accent3"/>
                </a:solidFill>
              </a:rPr>
              <a:t>Working Group</a:t>
            </a:r>
          </a:p>
        </p:txBody>
      </p:sp>
      <p:sp>
        <p:nvSpPr>
          <p:cNvPr id="37" name="TextBox 36">
            <a:extLst>
              <a:ext uri="{FF2B5EF4-FFF2-40B4-BE49-F238E27FC236}">
                <a16:creationId xmlns:a16="http://schemas.microsoft.com/office/drawing/2014/main" id="{D9A4C1B7-C89E-6342-AFD7-CCBABD8933A8}"/>
              </a:ext>
            </a:extLst>
          </p:cNvPr>
          <p:cNvSpPr txBox="1"/>
          <p:nvPr/>
        </p:nvSpPr>
        <p:spPr>
          <a:xfrm>
            <a:off x="8334495" y="3385920"/>
            <a:ext cx="2857500" cy="646331"/>
          </a:xfrm>
          <a:prstGeom prst="rect">
            <a:avLst/>
          </a:prstGeom>
          <a:noFill/>
        </p:spPr>
        <p:txBody>
          <a:bodyPr wrap="square" rtlCol="0">
            <a:spAutoFit/>
          </a:bodyPr>
          <a:lstStyle/>
          <a:p>
            <a:pPr algn="ctr"/>
            <a:r>
              <a:rPr lang="en-US" dirty="0">
                <a:solidFill>
                  <a:schemeClr val="accent4"/>
                </a:solidFill>
              </a:rPr>
              <a:t>Operations</a:t>
            </a:r>
          </a:p>
          <a:p>
            <a:pPr algn="ctr"/>
            <a:r>
              <a:rPr lang="en-US" dirty="0">
                <a:solidFill>
                  <a:schemeClr val="accent4"/>
                </a:solidFill>
              </a:rPr>
              <a:t>Working Group</a:t>
            </a:r>
          </a:p>
        </p:txBody>
      </p:sp>
      <p:sp>
        <p:nvSpPr>
          <p:cNvPr id="41" name="Title 1">
            <a:extLst>
              <a:ext uri="{FF2B5EF4-FFF2-40B4-BE49-F238E27FC236}">
                <a16:creationId xmlns:a16="http://schemas.microsoft.com/office/drawing/2014/main" id="{E1942ABD-9F39-EE45-BDBE-076C5564A700}"/>
              </a:ext>
            </a:extLst>
          </p:cNvPr>
          <p:cNvSpPr>
            <a:spLocks noGrp="1"/>
          </p:cNvSpPr>
          <p:nvPr>
            <p:ph type="title"/>
          </p:nvPr>
        </p:nvSpPr>
        <p:spPr>
          <a:xfrm>
            <a:off x="267818" y="89866"/>
            <a:ext cx="10515600" cy="1325563"/>
          </a:xfrm>
        </p:spPr>
        <p:txBody>
          <a:bodyPr/>
          <a:lstStyle/>
          <a:p>
            <a:r>
              <a:rPr lang="en-US" dirty="0">
                <a:solidFill>
                  <a:schemeClr val="tx2"/>
                </a:solidFill>
              </a:rPr>
              <a:t>Working Groups</a:t>
            </a:r>
          </a:p>
        </p:txBody>
      </p:sp>
    </p:spTree>
    <p:extLst>
      <p:ext uri="{BB962C8B-B14F-4D97-AF65-F5344CB8AC3E}">
        <p14:creationId xmlns:p14="http://schemas.microsoft.com/office/powerpoint/2010/main" val="145445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water, outdoor, swimming, fish&#10;&#10;Description automatically generated">
            <a:extLst>
              <a:ext uri="{FF2B5EF4-FFF2-40B4-BE49-F238E27FC236}">
                <a16:creationId xmlns:a16="http://schemas.microsoft.com/office/drawing/2014/main" id="{DE8D1462-1818-1A43-904D-EA8387044930}"/>
              </a:ext>
            </a:extLst>
          </p:cNvPr>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838200" y="1943100"/>
            <a:ext cx="10515600" cy="857973"/>
          </a:xfrm>
          <a:prstGeom prst="rect">
            <a:avLst/>
          </a:prstGeom>
        </p:spPr>
      </p:pic>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p:txBody>
          <a:bodyPr/>
          <a:lstStyle/>
          <a:p>
            <a:r>
              <a:rPr lang="en-US" dirty="0">
                <a:solidFill>
                  <a:schemeClr val="tx2"/>
                </a:solidFill>
              </a:rPr>
              <a:t>Agenda</a:t>
            </a:r>
          </a:p>
        </p:txBody>
      </p:sp>
      <p:pic>
        <p:nvPicPr>
          <p:cNvPr id="27" name="Picture 26" descr="A group of penguins sitting on a rock&#10;&#10;Description automatically generated with low confidence">
            <a:extLst>
              <a:ext uri="{FF2B5EF4-FFF2-40B4-BE49-F238E27FC236}">
                <a16:creationId xmlns:a16="http://schemas.microsoft.com/office/drawing/2014/main" id="{5B7C609B-BFA6-FE45-934D-1EFBC2452D8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286"/>
          <a:stretch/>
        </p:blipFill>
        <p:spPr>
          <a:xfrm>
            <a:off x="838200" y="2801074"/>
            <a:ext cx="10515600" cy="857974"/>
          </a:xfrm>
          <a:prstGeom prst="rect">
            <a:avLst/>
          </a:prstGeom>
        </p:spPr>
      </p:pic>
      <p:pic>
        <p:nvPicPr>
          <p:cNvPr id="30" name="Picture 29" descr="A picture containing reptile, turtle, meal&#10;&#10;Description automatically generated">
            <a:extLst>
              <a:ext uri="{FF2B5EF4-FFF2-40B4-BE49-F238E27FC236}">
                <a16:creationId xmlns:a16="http://schemas.microsoft.com/office/drawing/2014/main" id="{57F30827-63A7-A64F-92D0-70D01ABD39C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38200" y="3659048"/>
            <a:ext cx="10515600" cy="857975"/>
          </a:xfrm>
          <a:prstGeom prst="rect">
            <a:avLst/>
          </a:prstGeom>
        </p:spPr>
      </p:pic>
      <p:sp>
        <p:nvSpPr>
          <p:cNvPr id="31" name="TextBox 30">
            <a:extLst>
              <a:ext uri="{FF2B5EF4-FFF2-40B4-BE49-F238E27FC236}">
                <a16:creationId xmlns:a16="http://schemas.microsoft.com/office/drawing/2014/main" id="{C443B0A1-BF52-A64E-988D-66D1C90A74E2}"/>
              </a:ext>
            </a:extLst>
          </p:cNvPr>
          <p:cNvSpPr txBox="1"/>
          <p:nvPr/>
        </p:nvSpPr>
        <p:spPr>
          <a:xfrm>
            <a:off x="4591050" y="5040412"/>
            <a:ext cx="2857500" cy="369332"/>
          </a:xfrm>
          <a:prstGeom prst="rect">
            <a:avLst/>
          </a:prstGeom>
          <a:noFill/>
        </p:spPr>
        <p:txBody>
          <a:bodyPr wrap="square" rtlCol="0">
            <a:spAutoFit/>
          </a:bodyPr>
          <a:lstStyle/>
          <a:p>
            <a:pPr algn="ctr"/>
            <a:r>
              <a:rPr lang="en-US" dirty="0">
                <a:solidFill>
                  <a:schemeClr val="tx2"/>
                </a:solidFill>
              </a:rPr>
              <a:t>Share Updates</a:t>
            </a:r>
          </a:p>
        </p:txBody>
      </p:sp>
      <p:sp>
        <p:nvSpPr>
          <p:cNvPr id="32" name="TextBox 31">
            <a:extLst>
              <a:ext uri="{FF2B5EF4-FFF2-40B4-BE49-F238E27FC236}">
                <a16:creationId xmlns:a16="http://schemas.microsoft.com/office/drawing/2014/main" id="{78C7B460-7501-3043-B2E4-DCEC408245F7}"/>
              </a:ext>
            </a:extLst>
          </p:cNvPr>
          <p:cNvSpPr txBox="1"/>
          <p:nvPr/>
        </p:nvSpPr>
        <p:spPr>
          <a:xfrm>
            <a:off x="4591050" y="5043487"/>
            <a:ext cx="2857500" cy="369332"/>
          </a:xfrm>
          <a:prstGeom prst="rect">
            <a:avLst/>
          </a:prstGeom>
          <a:noFill/>
        </p:spPr>
        <p:txBody>
          <a:bodyPr wrap="square" rtlCol="0">
            <a:spAutoFit/>
          </a:bodyPr>
          <a:lstStyle/>
          <a:p>
            <a:pPr algn="ctr"/>
            <a:r>
              <a:rPr lang="en-US" dirty="0">
                <a:solidFill>
                  <a:schemeClr val="tx2"/>
                </a:solidFill>
              </a:rPr>
              <a:t>Work Together</a:t>
            </a:r>
          </a:p>
        </p:txBody>
      </p:sp>
      <p:sp>
        <p:nvSpPr>
          <p:cNvPr id="33" name="TextBox 32">
            <a:extLst>
              <a:ext uri="{FF2B5EF4-FFF2-40B4-BE49-F238E27FC236}">
                <a16:creationId xmlns:a16="http://schemas.microsoft.com/office/drawing/2014/main" id="{16D24A96-541F-C541-8F6A-66D554E492E6}"/>
              </a:ext>
            </a:extLst>
          </p:cNvPr>
          <p:cNvSpPr txBox="1"/>
          <p:nvPr/>
        </p:nvSpPr>
        <p:spPr>
          <a:xfrm>
            <a:off x="4591050" y="5040412"/>
            <a:ext cx="2857500" cy="369332"/>
          </a:xfrm>
          <a:prstGeom prst="rect">
            <a:avLst/>
          </a:prstGeom>
          <a:noFill/>
        </p:spPr>
        <p:txBody>
          <a:bodyPr wrap="square" rtlCol="0">
            <a:spAutoFit/>
          </a:bodyPr>
          <a:lstStyle/>
          <a:p>
            <a:pPr algn="ctr"/>
            <a:r>
              <a:rPr lang="en-US" dirty="0">
                <a:solidFill>
                  <a:schemeClr val="tx2"/>
                </a:solidFill>
              </a:rPr>
              <a:t>Look Ahead</a:t>
            </a:r>
          </a:p>
        </p:txBody>
      </p:sp>
    </p:spTree>
    <p:extLst>
      <p:ext uri="{BB962C8B-B14F-4D97-AF65-F5344CB8AC3E}">
        <p14:creationId xmlns:p14="http://schemas.microsoft.com/office/powerpoint/2010/main" val="2175875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18" descr="A picture containing clipart&#10;&#10;Description automatically generated">
            <a:extLst>
              <a:ext uri="{FF2B5EF4-FFF2-40B4-BE49-F238E27FC236}">
                <a16:creationId xmlns:a16="http://schemas.microsoft.com/office/drawing/2014/main" id="{94FB2696-BF47-D148-A698-54114BC11BF6}"/>
              </a:ext>
            </a:extLst>
          </p:cNvPr>
          <p:cNvPicPr>
            <a:picLocks noChangeAspect="1"/>
          </p:cNvPicPr>
          <p:nvPr/>
        </p:nvPicPr>
        <p:blipFill>
          <a:blip r:embed="rId3"/>
          <a:stretch>
            <a:fillRect/>
          </a:stretch>
        </p:blipFill>
        <p:spPr>
          <a:xfrm>
            <a:off x="10820400" y="233362"/>
            <a:ext cx="1066800" cy="1066800"/>
          </a:xfrm>
          <a:prstGeom prst="ellipse">
            <a:avLst/>
          </a:prstGeom>
        </p:spPr>
      </p:pic>
      <p:pic>
        <p:nvPicPr>
          <p:cNvPr id="32" name="Graphic 31" descr="Idea outline">
            <a:extLst>
              <a:ext uri="{FF2B5EF4-FFF2-40B4-BE49-F238E27FC236}">
                <a16:creationId xmlns:a16="http://schemas.microsoft.com/office/drawing/2014/main" id="{FFAF90C5-B09E-2747-A10E-3700268C64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200" y="1407187"/>
            <a:ext cx="2021813" cy="2021813"/>
          </a:xfrm>
          <a:prstGeom prst="rect">
            <a:avLst/>
          </a:prstGeom>
        </p:spPr>
      </p:pic>
      <p:pic>
        <p:nvPicPr>
          <p:cNvPr id="33" name="Graphic 32" descr="Head with gears outline">
            <a:extLst>
              <a:ext uri="{FF2B5EF4-FFF2-40B4-BE49-F238E27FC236}">
                <a16:creationId xmlns:a16="http://schemas.microsoft.com/office/drawing/2014/main" id="{25A46045-3B8C-0E40-AC72-C8E03169E4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743073" y="1407187"/>
            <a:ext cx="2040345" cy="2040344"/>
          </a:xfrm>
          <a:prstGeom prst="rect">
            <a:avLst/>
          </a:prstGeom>
        </p:spPr>
      </p:pic>
      <p:pic>
        <p:nvPicPr>
          <p:cNvPr id="34" name="Graphic 33" descr="Chat outline">
            <a:extLst>
              <a:ext uri="{FF2B5EF4-FFF2-40B4-BE49-F238E27FC236}">
                <a16:creationId xmlns:a16="http://schemas.microsoft.com/office/drawing/2014/main" id="{3FF20CF3-35BF-E148-8158-7CAC9DE9D1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92082" y="1480122"/>
            <a:ext cx="1834978" cy="1834978"/>
          </a:xfrm>
          <a:prstGeom prst="rect">
            <a:avLst/>
          </a:prstGeom>
        </p:spPr>
      </p:pic>
      <p:sp>
        <p:nvSpPr>
          <p:cNvPr id="35" name="TextBox 34">
            <a:extLst>
              <a:ext uri="{FF2B5EF4-FFF2-40B4-BE49-F238E27FC236}">
                <a16:creationId xmlns:a16="http://schemas.microsoft.com/office/drawing/2014/main" id="{B43D2798-7A75-884E-AE79-42F0A932CC11}"/>
              </a:ext>
            </a:extLst>
          </p:cNvPr>
          <p:cNvSpPr txBox="1"/>
          <p:nvPr/>
        </p:nvSpPr>
        <p:spPr>
          <a:xfrm>
            <a:off x="277097" y="3429000"/>
            <a:ext cx="2857500" cy="646331"/>
          </a:xfrm>
          <a:prstGeom prst="rect">
            <a:avLst/>
          </a:prstGeom>
          <a:noFill/>
        </p:spPr>
        <p:txBody>
          <a:bodyPr wrap="square" rtlCol="0">
            <a:spAutoFit/>
          </a:bodyPr>
          <a:lstStyle/>
          <a:p>
            <a:pPr algn="ctr"/>
            <a:r>
              <a:rPr lang="en-US" dirty="0">
                <a:solidFill>
                  <a:schemeClr val="accent1"/>
                </a:solidFill>
              </a:rPr>
              <a:t>Strategic Learning</a:t>
            </a:r>
          </a:p>
          <a:p>
            <a:pPr algn="ctr"/>
            <a:r>
              <a:rPr lang="en-US" b="1" dirty="0">
                <a:solidFill>
                  <a:schemeClr val="accent1"/>
                </a:solidFill>
              </a:rPr>
              <a:t>Committee</a:t>
            </a:r>
          </a:p>
        </p:txBody>
      </p:sp>
      <p:sp>
        <p:nvSpPr>
          <p:cNvPr id="36" name="TextBox 35">
            <a:extLst>
              <a:ext uri="{FF2B5EF4-FFF2-40B4-BE49-F238E27FC236}">
                <a16:creationId xmlns:a16="http://schemas.microsoft.com/office/drawing/2014/main" id="{8FA978F0-03A6-B646-ABDC-A2EB6EAF8204}"/>
              </a:ext>
            </a:extLst>
          </p:cNvPr>
          <p:cNvSpPr txBox="1"/>
          <p:nvPr/>
        </p:nvSpPr>
        <p:spPr>
          <a:xfrm>
            <a:off x="4552226" y="3427053"/>
            <a:ext cx="2857500" cy="646331"/>
          </a:xfrm>
          <a:prstGeom prst="rect">
            <a:avLst/>
          </a:prstGeom>
          <a:noFill/>
        </p:spPr>
        <p:txBody>
          <a:bodyPr wrap="square" rtlCol="0">
            <a:spAutoFit/>
          </a:bodyPr>
          <a:lstStyle/>
          <a:p>
            <a:pPr algn="ctr"/>
            <a:r>
              <a:rPr lang="en-US" dirty="0">
                <a:solidFill>
                  <a:schemeClr val="accent3"/>
                </a:solidFill>
              </a:rPr>
              <a:t>Communications</a:t>
            </a:r>
          </a:p>
          <a:p>
            <a:pPr algn="ctr"/>
            <a:r>
              <a:rPr lang="en-US" b="1" dirty="0">
                <a:solidFill>
                  <a:schemeClr val="accent3"/>
                </a:solidFill>
              </a:rPr>
              <a:t>Committee</a:t>
            </a:r>
          </a:p>
        </p:txBody>
      </p:sp>
      <p:sp>
        <p:nvSpPr>
          <p:cNvPr id="37" name="TextBox 36">
            <a:extLst>
              <a:ext uri="{FF2B5EF4-FFF2-40B4-BE49-F238E27FC236}">
                <a16:creationId xmlns:a16="http://schemas.microsoft.com/office/drawing/2014/main" id="{D9A4C1B7-C89E-6342-AFD7-CCBABD8933A8}"/>
              </a:ext>
            </a:extLst>
          </p:cNvPr>
          <p:cNvSpPr txBox="1"/>
          <p:nvPr/>
        </p:nvSpPr>
        <p:spPr>
          <a:xfrm>
            <a:off x="8334495" y="3385920"/>
            <a:ext cx="2857500" cy="646331"/>
          </a:xfrm>
          <a:prstGeom prst="rect">
            <a:avLst/>
          </a:prstGeom>
          <a:noFill/>
        </p:spPr>
        <p:txBody>
          <a:bodyPr wrap="square" rtlCol="0">
            <a:spAutoFit/>
          </a:bodyPr>
          <a:lstStyle/>
          <a:p>
            <a:pPr algn="ctr"/>
            <a:r>
              <a:rPr lang="en-US" dirty="0">
                <a:solidFill>
                  <a:schemeClr val="accent4"/>
                </a:solidFill>
              </a:rPr>
              <a:t>Operations</a:t>
            </a:r>
          </a:p>
          <a:p>
            <a:pPr algn="ctr"/>
            <a:r>
              <a:rPr lang="en-US" dirty="0">
                <a:solidFill>
                  <a:schemeClr val="accent4"/>
                </a:solidFill>
              </a:rPr>
              <a:t>Working Group</a:t>
            </a:r>
          </a:p>
        </p:txBody>
      </p:sp>
      <p:sp>
        <p:nvSpPr>
          <p:cNvPr id="41" name="Title 1">
            <a:extLst>
              <a:ext uri="{FF2B5EF4-FFF2-40B4-BE49-F238E27FC236}">
                <a16:creationId xmlns:a16="http://schemas.microsoft.com/office/drawing/2014/main" id="{E1942ABD-9F39-EE45-BDBE-076C5564A700}"/>
              </a:ext>
            </a:extLst>
          </p:cNvPr>
          <p:cNvSpPr>
            <a:spLocks noGrp="1"/>
          </p:cNvSpPr>
          <p:nvPr>
            <p:ph type="title"/>
          </p:nvPr>
        </p:nvSpPr>
        <p:spPr>
          <a:xfrm>
            <a:off x="267818" y="89866"/>
            <a:ext cx="10515600" cy="1325563"/>
          </a:xfrm>
        </p:spPr>
        <p:txBody>
          <a:bodyPr/>
          <a:lstStyle/>
          <a:p>
            <a:r>
              <a:rPr lang="en-US" dirty="0">
                <a:solidFill>
                  <a:schemeClr val="tx2"/>
                </a:solidFill>
              </a:rPr>
              <a:t>Working Groups</a:t>
            </a:r>
          </a:p>
        </p:txBody>
      </p:sp>
      <p:pic>
        <p:nvPicPr>
          <p:cNvPr id="26" name="Graphic 25" descr="Graduation cap with solid fill">
            <a:extLst>
              <a:ext uri="{FF2B5EF4-FFF2-40B4-BE49-F238E27FC236}">
                <a16:creationId xmlns:a16="http://schemas.microsoft.com/office/drawing/2014/main" id="{82951FB8-AD39-4840-A065-0A6B7801975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8968991">
            <a:off x="529492" y="905517"/>
            <a:ext cx="1443031" cy="1443031"/>
          </a:xfrm>
          <a:prstGeom prst="rect">
            <a:avLst/>
          </a:prstGeom>
        </p:spPr>
      </p:pic>
      <p:pic>
        <p:nvPicPr>
          <p:cNvPr id="27" name="Graphic 26" descr="Graduation cap with solid fill">
            <a:extLst>
              <a:ext uri="{FF2B5EF4-FFF2-40B4-BE49-F238E27FC236}">
                <a16:creationId xmlns:a16="http://schemas.microsoft.com/office/drawing/2014/main" id="{20F39DC1-A5F8-9A48-A2B9-77FFC36714A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8968991">
            <a:off x="4362219" y="965881"/>
            <a:ext cx="1443031" cy="1443031"/>
          </a:xfrm>
          <a:prstGeom prst="rect">
            <a:avLst/>
          </a:prstGeom>
        </p:spPr>
      </p:pic>
    </p:spTree>
    <p:extLst>
      <p:ext uri="{BB962C8B-B14F-4D97-AF65-F5344CB8AC3E}">
        <p14:creationId xmlns:p14="http://schemas.microsoft.com/office/powerpoint/2010/main" val="2012871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descr="User with solid fill">
            <a:extLst>
              <a:ext uri="{FF2B5EF4-FFF2-40B4-BE49-F238E27FC236}">
                <a16:creationId xmlns:a16="http://schemas.microsoft.com/office/drawing/2014/main" id="{5BF53C2A-0F16-E046-90BB-65F156C0CA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80944" y="5380000"/>
            <a:ext cx="1325563" cy="1325563"/>
          </a:xfrm>
          <a:prstGeom prst="rect">
            <a:avLst/>
          </a:prstGeom>
        </p:spPr>
      </p:pic>
      <p:pic>
        <p:nvPicPr>
          <p:cNvPr id="23" name="Graphic 22" descr="User with solid fill">
            <a:extLst>
              <a:ext uri="{FF2B5EF4-FFF2-40B4-BE49-F238E27FC236}">
                <a16:creationId xmlns:a16="http://schemas.microsoft.com/office/drawing/2014/main" id="{49353FDD-250C-2D42-A75D-A0F390CDF8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920" y="5359054"/>
            <a:ext cx="1325563" cy="1325563"/>
          </a:xfrm>
          <a:prstGeom prst="rect">
            <a:avLst/>
          </a:prstGeom>
        </p:spPr>
      </p:pic>
      <p:pic>
        <p:nvPicPr>
          <p:cNvPr id="24" name="Graphic 23" descr="User with solid fill">
            <a:extLst>
              <a:ext uri="{FF2B5EF4-FFF2-40B4-BE49-F238E27FC236}">
                <a16:creationId xmlns:a16="http://schemas.microsoft.com/office/drawing/2014/main" id="{9829C5F7-12B2-314D-B2ED-7D19054866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34450" y="4053261"/>
            <a:ext cx="1325563" cy="1325563"/>
          </a:xfrm>
          <a:prstGeom prst="rect">
            <a:avLst/>
          </a:prstGeom>
        </p:spPr>
      </p:pic>
      <p:pic>
        <p:nvPicPr>
          <p:cNvPr id="20" name="Graphic 19" descr="User with solid fill">
            <a:extLst>
              <a:ext uri="{FF2B5EF4-FFF2-40B4-BE49-F238E27FC236}">
                <a16:creationId xmlns:a16="http://schemas.microsoft.com/office/drawing/2014/main" id="{F8271CF2-B03C-284E-80CC-FD657FB2DD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76791" y="5377356"/>
            <a:ext cx="1325563" cy="1325563"/>
          </a:xfrm>
          <a:prstGeom prst="rect">
            <a:avLst/>
          </a:prstGeom>
        </p:spPr>
      </p:pic>
      <p:pic>
        <p:nvPicPr>
          <p:cNvPr id="19" name="Graphic 18" descr="User with solid fill">
            <a:extLst>
              <a:ext uri="{FF2B5EF4-FFF2-40B4-BE49-F238E27FC236}">
                <a16:creationId xmlns:a16="http://schemas.microsoft.com/office/drawing/2014/main" id="{11D65954-AA16-7E44-96AD-7D11755FAD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8921" y="4070095"/>
            <a:ext cx="1325563" cy="1325563"/>
          </a:xfrm>
          <a:prstGeom prst="rect">
            <a:avLst/>
          </a:prstGeom>
        </p:spPr>
      </p:pic>
      <p:pic>
        <p:nvPicPr>
          <p:cNvPr id="9" name="Content Placeholder 18" descr="A picture containing clipart&#10;&#10;Description automatically generated">
            <a:extLst>
              <a:ext uri="{FF2B5EF4-FFF2-40B4-BE49-F238E27FC236}">
                <a16:creationId xmlns:a16="http://schemas.microsoft.com/office/drawing/2014/main" id="{94FB2696-BF47-D148-A698-54114BC11BF6}"/>
              </a:ext>
            </a:extLst>
          </p:cNvPr>
          <p:cNvPicPr>
            <a:picLocks noChangeAspect="1"/>
          </p:cNvPicPr>
          <p:nvPr/>
        </p:nvPicPr>
        <p:blipFill>
          <a:blip r:embed="rId7"/>
          <a:stretch>
            <a:fillRect/>
          </a:stretch>
        </p:blipFill>
        <p:spPr>
          <a:xfrm>
            <a:off x="10820400" y="233362"/>
            <a:ext cx="1066800" cy="1066800"/>
          </a:xfrm>
          <a:prstGeom prst="ellipse">
            <a:avLst/>
          </a:prstGeom>
        </p:spPr>
      </p:pic>
      <p:pic>
        <p:nvPicPr>
          <p:cNvPr id="10" name="Graphic 9" descr="User with solid fill">
            <a:extLst>
              <a:ext uri="{FF2B5EF4-FFF2-40B4-BE49-F238E27FC236}">
                <a16:creationId xmlns:a16="http://schemas.microsoft.com/office/drawing/2014/main" id="{DF19E304-D78A-2D41-B6C0-8EB568BA161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45594" y="5285486"/>
            <a:ext cx="1325563" cy="1325563"/>
          </a:xfrm>
          <a:prstGeom prst="rect">
            <a:avLst/>
          </a:prstGeom>
        </p:spPr>
      </p:pic>
      <p:pic>
        <p:nvPicPr>
          <p:cNvPr id="11" name="Graphic 10" descr="User with solid fill">
            <a:extLst>
              <a:ext uri="{FF2B5EF4-FFF2-40B4-BE49-F238E27FC236}">
                <a16:creationId xmlns:a16="http://schemas.microsoft.com/office/drawing/2014/main" id="{B6229F86-08EC-7E43-ABA0-05141589436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41124" y="3979693"/>
            <a:ext cx="1325563" cy="1325563"/>
          </a:xfrm>
          <a:prstGeom prst="rect">
            <a:avLst/>
          </a:prstGeom>
        </p:spPr>
      </p:pic>
      <p:pic>
        <p:nvPicPr>
          <p:cNvPr id="12" name="Graphic 11" descr="User with solid fill">
            <a:extLst>
              <a:ext uri="{FF2B5EF4-FFF2-40B4-BE49-F238E27FC236}">
                <a16:creationId xmlns:a16="http://schemas.microsoft.com/office/drawing/2014/main" id="{DB49AA0C-285F-A349-BB73-642687893D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83465" y="5303788"/>
            <a:ext cx="1325563" cy="1325563"/>
          </a:xfrm>
          <a:prstGeom prst="rect">
            <a:avLst/>
          </a:prstGeom>
        </p:spPr>
      </p:pic>
      <p:pic>
        <p:nvPicPr>
          <p:cNvPr id="13" name="Graphic 12" descr="User with solid fill">
            <a:extLst>
              <a:ext uri="{FF2B5EF4-FFF2-40B4-BE49-F238E27FC236}">
                <a16:creationId xmlns:a16="http://schemas.microsoft.com/office/drawing/2014/main" id="{C4C85EBE-B45E-2647-8ACC-A1A24ABDEB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45595" y="3996527"/>
            <a:ext cx="1325563" cy="1325563"/>
          </a:xfrm>
          <a:prstGeom prst="rect">
            <a:avLst/>
          </a:prstGeom>
        </p:spPr>
      </p:pic>
      <p:pic>
        <p:nvPicPr>
          <p:cNvPr id="16" name="Graphic 15" descr="User with solid fill">
            <a:extLst>
              <a:ext uri="{FF2B5EF4-FFF2-40B4-BE49-F238E27FC236}">
                <a16:creationId xmlns:a16="http://schemas.microsoft.com/office/drawing/2014/main" id="{489F7A64-4479-DF42-8B45-5B0C296A20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3074" y="5389151"/>
            <a:ext cx="1325563" cy="1325563"/>
          </a:xfrm>
          <a:prstGeom prst="rect">
            <a:avLst/>
          </a:prstGeom>
        </p:spPr>
      </p:pic>
      <p:pic>
        <p:nvPicPr>
          <p:cNvPr id="21" name="Graphic 20" descr="User with solid fill">
            <a:extLst>
              <a:ext uri="{FF2B5EF4-FFF2-40B4-BE49-F238E27FC236}">
                <a16:creationId xmlns:a16="http://schemas.microsoft.com/office/drawing/2014/main" id="{C0C76026-EA3D-AA49-8EC8-F2CAECD2A2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38603" y="4055905"/>
            <a:ext cx="1325563" cy="1325563"/>
          </a:xfrm>
          <a:prstGeom prst="rect">
            <a:avLst/>
          </a:prstGeom>
        </p:spPr>
      </p:pic>
      <p:pic>
        <p:nvPicPr>
          <p:cNvPr id="25" name="Graphic 24" descr="User with solid fill">
            <a:extLst>
              <a:ext uri="{FF2B5EF4-FFF2-40B4-BE49-F238E27FC236}">
                <a16:creationId xmlns:a16="http://schemas.microsoft.com/office/drawing/2014/main" id="{898CCA8A-F50A-FE44-A600-A5DCCA316D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43074" y="4072739"/>
            <a:ext cx="1325563" cy="1325563"/>
          </a:xfrm>
          <a:prstGeom prst="rect">
            <a:avLst/>
          </a:prstGeom>
        </p:spPr>
      </p:pic>
      <p:pic>
        <p:nvPicPr>
          <p:cNvPr id="14" name="Graphic 13" descr="User with solid fill">
            <a:extLst>
              <a:ext uri="{FF2B5EF4-FFF2-40B4-BE49-F238E27FC236}">
                <a16:creationId xmlns:a16="http://schemas.microsoft.com/office/drawing/2014/main" id="{6B583DBA-7C39-914A-8B7F-63FFEB59AA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14530" y="4204584"/>
            <a:ext cx="1325563" cy="1325563"/>
          </a:xfrm>
          <a:prstGeom prst="rect">
            <a:avLst/>
          </a:prstGeom>
        </p:spPr>
      </p:pic>
      <p:pic>
        <p:nvPicPr>
          <p:cNvPr id="18" name="Graphic 17" descr="User with solid fill">
            <a:extLst>
              <a:ext uri="{FF2B5EF4-FFF2-40B4-BE49-F238E27FC236}">
                <a16:creationId xmlns:a16="http://schemas.microsoft.com/office/drawing/2014/main" id="{D6F3BB66-2393-9041-9E8C-1070AC8DEF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7856" y="4278152"/>
            <a:ext cx="1325563" cy="1325563"/>
          </a:xfrm>
          <a:prstGeom prst="rect">
            <a:avLst/>
          </a:prstGeom>
        </p:spPr>
      </p:pic>
      <p:pic>
        <p:nvPicPr>
          <p:cNvPr id="17" name="Graphic 16" descr="User with solid fill">
            <a:extLst>
              <a:ext uri="{FF2B5EF4-FFF2-40B4-BE49-F238E27FC236}">
                <a16:creationId xmlns:a16="http://schemas.microsoft.com/office/drawing/2014/main" id="{55D44974-192C-B44F-9D96-3178CDEB72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18222" y="5467279"/>
            <a:ext cx="1325563" cy="1325563"/>
          </a:xfrm>
          <a:prstGeom prst="rect">
            <a:avLst/>
          </a:prstGeom>
        </p:spPr>
      </p:pic>
      <p:pic>
        <p:nvPicPr>
          <p:cNvPr id="15" name="Graphic 14" descr="User with solid fill">
            <a:extLst>
              <a:ext uri="{FF2B5EF4-FFF2-40B4-BE49-F238E27FC236}">
                <a16:creationId xmlns:a16="http://schemas.microsoft.com/office/drawing/2014/main" id="{52EED25D-B68D-8246-A154-16B295C37E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24896" y="5393711"/>
            <a:ext cx="1325563" cy="1325563"/>
          </a:xfrm>
          <a:prstGeom prst="rect">
            <a:avLst/>
          </a:prstGeom>
        </p:spPr>
      </p:pic>
      <p:pic>
        <p:nvPicPr>
          <p:cNvPr id="32" name="Graphic 31" descr="Idea outline">
            <a:extLst>
              <a:ext uri="{FF2B5EF4-FFF2-40B4-BE49-F238E27FC236}">
                <a16:creationId xmlns:a16="http://schemas.microsoft.com/office/drawing/2014/main" id="{FFAF90C5-B09E-2747-A10E-3700268C64F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8200" y="1407187"/>
            <a:ext cx="2021813" cy="2021813"/>
          </a:xfrm>
          <a:prstGeom prst="rect">
            <a:avLst/>
          </a:prstGeom>
        </p:spPr>
      </p:pic>
      <p:pic>
        <p:nvPicPr>
          <p:cNvPr id="33" name="Graphic 32" descr="Head with gears outline">
            <a:extLst>
              <a:ext uri="{FF2B5EF4-FFF2-40B4-BE49-F238E27FC236}">
                <a16:creationId xmlns:a16="http://schemas.microsoft.com/office/drawing/2014/main" id="{25A46045-3B8C-0E40-AC72-C8E03169E46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8743073" y="1407187"/>
            <a:ext cx="2040345" cy="2040344"/>
          </a:xfrm>
          <a:prstGeom prst="rect">
            <a:avLst/>
          </a:prstGeom>
        </p:spPr>
      </p:pic>
      <p:pic>
        <p:nvPicPr>
          <p:cNvPr id="34" name="Graphic 33" descr="Chat outline">
            <a:extLst>
              <a:ext uri="{FF2B5EF4-FFF2-40B4-BE49-F238E27FC236}">
                <a16:creationId xmlns:a16="http://schemas.microsoft.com/office/drawing/2014/main" id="{3FF20CF3-35BF-E148-8158-7CAC9DE9D15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992082" y="1480122"/>
            <a:ext cx="1834978" cy="1834978"/>
          </a:xfrm>
          <a:prstGeom prst="rect">
            <a:avLst/>
          </a:prstGeom>
        </p:spPr>
      </p:pic>
      <p:sp>
        <p:nvSpPr>
          <p:cNvPr id="35" name="TextBox 34">
            <a:extLst>
              <a:ext uri="{FF2B5EF4-FFF2-40B4-BE49-F238E27FC236}">
                <a16:creationId xmlns:a16="http://schemas.microsoft.com/office/drawing/2014/main" id="{B43D2798-7A75-884E-AE79-42F0A932CC11}"/>
              </a:ext>
            </a:extLst>
          </p:cNvPr>
          <p:cNvSpPr txBox="1"/>
          <p:nvPr/>
        </p:nvSpPr>
        <p:spPr>
          <a:xfrm>
            <a:off x="277097" y="3429000"/>
            <a:ext cx="2857500" cy="646331"/>
          </a:xfrm>
          <a:prstGeom prst="rect">
            <a:avLst/>
          </a:prstGeom>
          <a:noFill/>
        </p:spPr>
        <p:txBody>
          <a:bodyPr wrap="square" rtlCol="0">
            <a:spAutoFit/>
          </a:bodyPr>
          <a:lstStyle/>
          <a:p>
            <a:pPr algn="ctr"/>
            <a:r>
              <a:rPr lang="en-US" dirty="0">
                <a:solidFill>
                  <a:schemeClr val="accent1"/>
                </a:solidFill>
              </a:rPr>
              <a:t>Strategic Learning</a:t>
            </a:r>
          </a:p>
          <a:p>
            <a:pPr algn="ctr"/>
            <a:r>
              <a:rPr lang="en-US" b="1" dirty="0">
                <a:solidFill>
                  <a:schemeClr val="accent1"/>
                </a:solidFill>
              </a:rPr>
              <a:t>Committee</a:t>
            </a:r>
          </a:p>
        </p:txBody>
      </p:sp>
      <p:sp>
        <p:nvSpPr>
          <p:cNvPr id="36" name="TextBox 35">
            <a:extLst>
              <a:ext uri="{FF2B5EF4-FFF2-40B4-BE49-F238E27FC236}">
                <a16:creationId xmlns:a16="http://schemas.microsoft.com/office/drawing/2014/main" id="{8FA978F0-03A6-B646-ABDC-A2EB6EAF8204}"/>
              </a:ext>
            </a:extLst>
          </p:cNvPr>
          <p:cNvSpPr txBox="1"/>
          <p:nvPr/>
        </p:nvSpPr>
        <p:spPr>
          <a:xfrm>
            <a:off x="4552226" y="3427053"/>
            <a:ext cx="2857500" cy="646331"/>
          </a:xfrm>
          <a:prstGeom prst="rect">
            <a:avLst/>
          </a:prstGeom>
          <a:noFill/>
        </p:spPr>
        <p:txBody>
          <a:bodyPr wrap="square" rtlCol="0">
            <a:spAutoFit/>
          </a:bodyPr>
          <a:lstStyle/>
          <a:p>
            <a:pPr algn="ctr"/>
            <a:r>
              <a:rPr lang="en-US" dirty="0">
                <a:solidFill>
                  <a:schemeClr val="accent3"/>
                </a:solidFill>
              </a:rPr>
              <a:t>Communications</a:t>
            </a:r>
          </a:p>
          <a:p>
            <a:pPr algn="ctr"/>
            <a:r>
              <a:rPr lang="en-US" b="1" dirty="0">
                <a:solidFill>
                  <a:schemeClr val="accent3"/>
                </a:solidFill>
              </a:rPr>
              <a:t>Committee</a:t>
            </a:r>
          </a:p>
        </p:txBody>
      </p:sp>
      <p:sp>
        <p:nvSpPr>
          <p:cNvPr id="37" name="TextBox 36">
            <a:extLst>
              <a:ext uri="{FF2B5EF4-FFF2-40B4-BE49-F238E27FC236}">
                <a16:creationId xmlns:a16="http://schemas.microsoft.com/office/drawing/2014/main" id="{D9A4C1B7-C89E-6342-AFD7-CCBABD8933A8}"/>
              </a:ext>
            </a:extLst>
          </p:cNvPr>
          <p:cNvSpPr txBox="1"/>
          <p:nvPr/>
        </p:nvSpPr>
        <p:spPr>
          <a:xfrm>
            <a:off x="8334495" y="3385920"/>
            <a:ext cx="2857500" cy="646331"/>
          </a:xfrm>
          <a:prstGeom prst="rect">
            <a:avLst/>
          </a:prstGeom>
          <a:noFill/>
        </p:spPr>
        <p:txBody>
          <a:bodyPr wrap="square" rtlCol="0">
            <a:spAutoFit/>
          </a:bodyPr>
          <a:lstStyle/>
          <a:p>
            <a:pPr algn="ctr"/>
            <a:r>
              <a:rPr lang="en-US" dirty="0">
                <a:solidFill>
                  <a:schemeClr val="accent4"/>
                </a:solidFill>
              </a:rPr>
              <a:t>Operations</a:t>
            </a:r>
          </a:p>
          <a:p>
            <a:pPr algn="ctr"/>
            <a:r>
              <a:rPr lang="en-US" dirty="0">
                <a:solidFill>
                  <a:schemeClr val="accent4"/>
                </a:solidFill>
              </a:rPr>
              <a:t>Working Group</a:t>
            </a:r>
          </a:p>
        </p:txBody>
      </p:sp>
      <p:sp>
        <p:nvSpPr>
          <p:cNvPr id="41" name="Title 1">
            <a:extLst>
              <a:ext uri="{FF2B5EF4-FFF2-40B4-BE49-F238E27FC236}">
                <a16:creationId xmlns:a16="http://schemas.microsoft.com/office/drawing/2014/main" id="{E1942ABD-9F39-EE45-BDBE-076C5564A700}"/>
              </a:ext>
            </a:extLst>
          </p:cNvPr>
          <p:cNvSpPr>
            <a:spLocks noGrp="1"/>
          </p:cNvSpPr>
          <p:nvPr>
            <p:ph type="title"/>
          </p:nvPr>
        </p:nvSpPr>
        <p:spPr>
          <a:xfrm>
            <a:off x="267818" y="89866"/>
            <a:ext cx="10515600" cy="1325563"/>
          </a:xfrm>
        </p:spPr>
        <p:txBody>
          <a:bodyPr/>
          <a:lstStyle/>
          <a:p>
            <a:r>
              <a:rPr lang="en-US" dirty="0">
                <a:solidFill>
                  <a:schemeClr val="tx2"/>
                </a:solidFill>
              </a:rPr>
              <a:t>Working Groups</a:t>
            </a:r>
          </a:p>
        </p:txBody>
      </p:sp>
    </p:spTree>
    <p:extLst>
      <p:ext uri="{BB962C8B-B14F-4D97-AF65-F5344CB8AC3E}">
        <p14:creationId xmlns:p14="http://schemas.microsoft.com/office/powerpoint/2010/main" val="3153771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573 0.04537 L 0.3401 -0.01041 " pathEditMode="relative" rAng="0" ptsTypes="AA">
                                      <p:cBhvr>
                                        <p:cTn id="6" dur="2000" fill="hold"/>
                                        <p:tgtEl>
                                          <p:spTgt spid="14"/>
                                        </p:tgtEl>
                                        <p:attrNameLst>
                                          <p:attrName>ppt_x</p:attrName>
                                          <p:attrName>ppt_y</p:attrName>
                                        </p:attrNameLst>
                                      </p:cBhvr>
                                      <p:rCtr x="17292" y="-2801"/>
                                    </p:animMotion>
                                  </p:childTnLst>
                                </p:cTn>
                              </p:par>
                              <p:par>
                                <p:cTn id="7" presetID="0" presetClass="path" presetSubtype="0" accel="50000" decel="50000" fill="hold" nodeType="withEffect">
                                  <p:stCondLst>
                                    <p:cond delay="0"/>
                                  </p:stCondLst>
                                  <p:childTnLst>
                                    <p:animMotion origin="layout" path="M 0.00013 0.03357 L 0.66171 0.17176 " pathEditMode="relative" rAng="0" ptsTypes="AA">
                                      <p:cBhvr>
                                        <p:cTn id="8" dur="2000" fill="hold"/>
                                        <p:tgtEl>
                                          <p:spTgt spid="18"/>
                                        </p:tgtEl>
                                        <p:attrNameLst>
                                          <p:attrName>ppt_x</p:attrName>
                                          <p:attrName>ppt_y</p:attrName>
                                        </p:attrNameLst>
                                      </p:cBhvr>
                                      <p:rCtr x="33073" y="68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Table 3">
            <a:extLst>
              <a:ext uri="{FF2B5EF4-FFF2-40B4-BE49-F238E27FC236}">
                <a16:creationId xmlns:a16="http://schemas.microsoft.com/office/drawing/2014/main" id="{489893EF-1DE6-C840-BD48-5A123C22621C}"/>
              </a:ext>
            </a:extLst>
          </p:cNvPr>
          <p:cNvGraphicFramePr>
            <a:graphicFrameLocks noGrp="1"/>
          </p:cNvGraphicFramePr>
          <p:nvPr>
            <p:extLst>
              <p:ext uri="{D42A27DB-BD31-4B8C-83A1-F6EECF244321}">
                <p14:modId xmlns:p14="http://schemas.microsoft.com/office/powerpoint/2010/main" val="3005214673"/>
              </p:ext>
            </p:extLst>
          </p:nvPr>
        </p:nvGraphicFramePr>
        <p:xfrm>
          <a:off x="0" y="-2"/>
          <a:ext cx="12192000" cy="6858002"/>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42486281"/>
                    </a:ext>
                  </a:extLst>
                </a:gridCol>
                <a:gridCol w="4064000">
                  <a:extLst>
                    <a:ext uri="{9D8B030D-6E8A-4147-A177-3AD203B41FA5}">
                      <a16:colId xmlns:a16="http://schemas.microsoft.com/office/drawing/2014/main" val="689335056"/>
                    </a:ext>
                  </a:extLst>
                </a:gridCol>
                <a:gridCol w="4064000">
                  <a:extLst>
                    <a:ext uri="{9D8B030D-6E8A-4147-A177-3AD203B41FA5}">
                      <a16:colId xmlns:a16="http://schemas.microsoft.com/office/drawing/2014/main" val="863344326"/>
                    </a:ext>
                  </a:extLst>
                </a:gridCol>
              </a:tblGrid>
              <a:tr h="2202398">
                <a:tc>
                  <a:txBody>
                    <a:bodyPr/>
                    <a:lstStyle/>
                    <a:p>
                      <a:pPr algn="ctr"/>
                      <a:endParaRPr lang="en-US" dirty="0"/>
                    </a:p>
                  </a:txBody>
                  <a:tcPr anchor="ctr">
                    <a:solidFill>
                      <a:schemeClr val="bg1"/>
                    </a:solidFill>
                  </a:tcPr>
                </a:tc>
                <a:tc>
                  <a:txBody>
                    <a:bodyPr/>
                    <a:lstStyle/>
                    <a:p>
                      <a:pPr algn="ctr"/>
                      <a:r>
                        <a:rPr lang="en-US" sz="2400" dirty="0"/>
                        <a:t>Sign Up</a:t>
                      </a:r>
                    </a:p>
                  </a:txBody>
                  <a:tcPr anchor="ctr">
                    <a:solidFill>
                      <a:schemeClr val="bg2"/>
                    </a:solidFill>
                  </a:tcPr>
                </a:tc>
                <a:tc>
                  <a:txBody>
                    <a:bodyPr/>
                    <a:lstStyle/>
                    <a:p>
                      <a:pPr algn="l"/>
                      <a:r>
                        <a:rPr lang="en-US" sz="2400" dirty="0"/>
                        <a:t>      Interested</a:t>
                      </a:r>
                    </a:p>
                  </a:txBody>
                  <a:tcPr anchor="ctr">
                    <a:solidFill>
                      <a:schemeClr val="bg2"/>
                    </a:solidFill>
                  </a:tcPr>
                </a:tc>
                <a:extLst>
                  <a:ext uri="{0D108BD9-81ED-4DB2-BD59-A6C34878D82A}">
                    <a16:rowId xmlns:a16="http://schemas.microsoft.com/office/drawing/2014/main" val="2401869772"/>
                  </a:ext>
                </a:extLst>
              </a:tr>
              <a:tr h="1551868">
                <a:tc>
                  <a:txBody>
                    <a:bodyPr/>
                    <a:lstStyle/>
                    <a:p>
                      <a:endParaRPr lang="en-US" sz="2400" dirty="0"/>
                    </a:p>
                  </a:txBody>
                  <a:tcPr>
                    <a:lnR w="127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2358918535"/>
                  </a:ext>
                </a:extLst>
              </a:tr>
              <a:tr h="1551868">
                <a:tc>
                  <a:txBody>
                    <a:bodyPr/>
                    <a:lstStyle/>
                    <a:p>
                      <a:endParaRPr lang="en-US" sz="2400" dirty="0"/>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1755620094"/>
                  </a:ext>
                </a:extLst>
              </a:tr>
              <a:tr h="1551868">
                <a:tc>
                  <a:txBody>
                    <a:bodyPr/>
                    <a:lstStyle/>
                    <a:p>
                      <a:endParaRPr lang="en-US" sz="2400" dirty="0"/>
                    </a:p>
                  </a:txBody>
                  <a:tcPr>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endParaRPr lang="en-US" dirty="0"/>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740036712"/>
                  </a:ext>
                </a:extLst>
              </a:tr>
            </a:tbl>
          </a:graphicData>
        </a:graphic>
      </p:graphicFrame>
      <p:grpSp>
        <p:nvGrpSpPr>
          <p:cNvPr id="2" name="Group 1">
            <a:extLst>
              <a:ext uri="{FF2B5EF4-FFF2-40B4-BE49-F238E27FC236}">
                <a16:creationId xmlns:a16="http://schemas.microsoft.com/office/drawing/2014/main" id="{A917EB47-99E2-3C41-84CB-9F82F01E3731}"/>
              </a:ext>
            </a:extLst>
          </p:cNvPr>
          <p:cNvGrpSpPr/>
          <p:nvPr/>
        </p:nvGrpSpPr>
        <p:grpSpPr>
          <a:xfrm>
            <a:off x="525656" y="2417700"/>
            <a:ext cx="2991426" cy="1121428"/>
            <a:chOff x="-2533204" y="1490591"/>
            <a:chExt cx="5393217" cy="2021813"/>
          </a:xfrm>
        </p:grpSpPr>
        <p:pic>
          <p:nvPicPr>
            <p:cNvPr id="32" name="Graphic 31" descr="Idea outline">
              <a:extLst>
                <a:ext uri="{FF2B5EF4-FFF2-40B4-BE49-F238E27FC236}">
                  <a16:creationId xmlns:a16="http://schemas.microsoft.com/office/drawing/2014/main" id="{FFAF90C5-B09E-2747-A10E-3700268C64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490591"/>
              <a:ext cx="2021813" cy="2021813"/>
            </a:xfrm>
            <a:prstGeom prst="rect">
              <a:avLst/>
            </a:prstGeom>
          </p:spPr>
        </p:pic>
        <p:sp>
          <p:nvSpPr>
            <p:cNvPr id="35" name="TextBox 34">
              <a:extLst>
                <a:ext uri="{FF2B5EF4-FFF2-40B4-BE49-F238E27FC236}">
                  <a16:creationId xmlns:a16="http://schemas.microsoft.com/office/drawing/2014/main" id="{B43D2798-7A75-884E-AE79-42F0A932CC11}"/>
                </a:ext>
              </a:extLst>
            </p:cNvPr>
            <p:cNvSpPr txBox="1"/>
            <p:nvPr/>
          </p:nvSpPr>
          <p:spPr>
            <a:xfrm>
              <a:off x="-2533204" y="1695437"/>
              <a:ext cx="2857500" cy="646331"/>
            </a:xfrm>
            <a:prstGeom prst="rect">
              <a:avLst/>
            </a:prstGeom>
            <a:noFill/>
          </p:spPr>
          <p:txBody>
            <a:bodyPr wrap="square" rtlCol="0">
              <a:spAutoFit/>
            </a:bodyPr>
            <a:lstStyle/>
            <a:p>
              <a:pPr algn="ctr"/>
              <a:r>
                <a:rPr lang="en-US" dirty="0">
                  <a:solidFill>
                    <a:schemeClr val="accent1"/>
                  </a:solidFill>
                </a:rPr>
                <a:t>Strategic Learning</a:t>
              </a:r>
            </a:p>
            <a:p>
              <a:pPr algn="ctr"/>
              <a:r>
                <a:rPr lang="en-US" b="1" dirty="0">
                  <a:solidFill>
                    <a:schemeClr val="accent1"/>
                  </a:solidFill>
                </a:rPr>
                <a:t>Committee</a:t>
              </a:r>
            </a:p>
          </p:txBody>
        </p:sp>
      </p:grpSp>
      <p:grpSp>
        <p:nvGrpSpPr>
          <p:cNvPr id="3" name="Group 2">
            <a:extLst>
              <a:ext uri="{FF2B5EF4-FFF2-40B4-BE49-F238E27FC236}">
                <a16:creationId xmlns:a16="http://schemas.microsoft.com/office/drawing/2014/main" id="{2BF46A26-1527-C84C-9ED7-BFADA19674E0}"/>
              </a:ext>
            </a:extLst>
          </p:cNvPr>
          <p:cNvGrpSpPr/>
          <p:nvPr/>
        </p:nvGrpSpPr>
        <p:grpSpPr>
          <a:xfrm>
            <a:off x="-44392" y="3996732"/>
            <a:ext cx="3561474" cy="1121428"/>
            <a:chOff x="-113722" y="3188149"/>
            <a:chExt cx="3561474" cy="1121428"/>
          </a:xfrm>
        </p:grpSpPr>
        <p:pic>
          <p:nvPicPr>
            <p:cNvPr id="34" name="Graphic 33" descr="Chat outline">
              <a:extLst>
                <a:ext uri="{FF2B5EF4-FFF2-40B4-BE49-F238E27FC236}">
                  <a16:creationId xmlns:a16="http://schemas.microsoft.com/office/drawing/2014/main" id="{3FF20CF3-35BF-E148-8158-7CAC9DE9D1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26324" y="3188149"/>
              <a:ext cx="1121428" cy="1121428"/>
            </a:xfrm>
            <a:prstGeom prst="rect">
              <a:avLst/>
            </a:prstGeom>
          </p:spPr>
        </p:pic>
        <p:sp>
          <p:nvSpPr>
            <p:cNvPr id="36" name="TextBox 35">
              <a:extLst>
                <a:ext uri="{FF2B5EF4-FFF2-40B4-BE49-F238E27FC236}">
                  <a16:creationId xmlns:a16="http://schemas.microsoft.com/office/drawing/2014/main" id="{8FA978F0-03A6-B646-ABDC-A2EB6EAF8204}"/>
                </a:ext>
              </a:extLst>
            </p:cNvPr>
            <p:cNvSpPr txBox="1"/>
            <p:nvPr/>
          </p:nvSpPr>
          <p:spPr>
            <a:xfrm>
              <a:off x="-113722" y="3428999"/>
              <a:ext cx="2857500" cy="646331"/>
            </a:xfrm>
            <a:prstGeom prst="rect">
              <a:avLst/>
            </a:prstGeom>
            <a:noFill/>
          </p:spPr>
          <p:txBody>
            <a:bodyPr wrap="square" rtlCol="0">
              <a:spAutoFit/>
            </a:bodyPr>
            <a:lstStyle/>
            <a:p>
              <a:pPr algn="ctr"/>
              <a:r>
                <a:rPr lang="en-US" dirty="0">
                  <a:solidFill>
                    <a:schemeClr val="accent3"/>
                  </a:solidFill>
                </a:rPr>
                <a:t>Communications</a:t>
              </a:r>
            </a:p>
            <a:p>
              <a:pPr algn="ctr"/>
              <a:r>
                <a:rPr lang="en-US" b="1" dirty="0">
                  <a:solidFill>
                    <a:schemeClr val="accent3"/>
                  </a:solidFill>
                </a:rPr>
                <a:t>Committee</a:t>
              </a:r>
            </a:p>
          </p:txBody>
        </p:sp>
      </p:grpSp>
      <p:grpSp>
        <p:nvGrpSpPr>
          <p:cNvPr id="4" name="Group 3">
            <a:extLst>
              <a:ext uri="{FF2B5EF4-FFF2-40B4-BE49-F238E27FC236}">
                <a16:creationId xmlns:a16="http://schemas.microsoft.com/office/drawing/2014/main" id="{04749851-7D52-2042-9994-752BDBEA0004}"/>
              </a:ext>
            </a:extLst>
          </p:cNvPr>
          <p:cNvGrpSpPr/>
          <p:nvPr/>
        </p:nvGrpSpPr>
        <p:grpSpPr>
          <a:xfrm>
            <a:off x="0" y="5561574"/>
            <a:ext cx="3561474" cy="1121426"/>
            <a:chOff x="-113722" y="4377309"/>
            <a:chExt cx="3561474" cy="1121426"/>
          </a:xfrm>
        </p:grpSpPr>
        <p:pic>
          <p:nvPicPr>
            <p:cNvPr id="33" name="Graphic 32" descr="Head with gears outline">
              <a:extLst>
                <a:ext uri="{FF2B5EF4-FFF2-40B4-BE49-F238E27FC236}">
                  <a16:creationId xmlns:a16="http://schemas.microsoft.com/office/drawing/2014/main" id="{25A46045-3B8C-0E40-AC72-C8E03169E46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2326325" y="4377309"/>
              <a:ext cx="1121427" cy="1121426"/>
            </a:xfrm>
            <a:prstGeom prst="rect">
              <a:avLst/>
            </a:prstGeom>
          </p:spPr>
        </p:pic>
        <p:sp>
          <p:nvSpPr>
            <p:cNvPr id="37" name="TextBox 36">
              <a:extLst>
                <a:ext uri="{FF2B5EF4-FFF2-40B4-BE49-F238E27FC236}">
                  <a16:creationId xmlns:a16="http://schemas.microsoft.com/office/drawing/2014/main" id="{D9A4C1B7-C89E-6342-AFD7-CCBABD8933A8}"/>
                </a:ext>
              </a:extLst>
            </p:cNvPr>
            <p:cNvSpPr txBox="1"/>
            <p:nvPr/>
          </p:nvSpPr>
          <p:spPr>
            <a:xfrm>
              <a:off x="-113722" y="4614857"/>
              <a:ext cx="2857500" cy="646331"/>
            </a:xfrm>
            <a:prstGeom prst="rect">
              <a:avLst/>
            </a:prstGeom>
            <a:noFill/>
          </p:spPr>
          <p:txBody>
            <a:bodyPr wrap="square" rtlCol="0">
              <a:spAutoFit/>
            </a:bodyPr>
            <a:lstStyle/>
            <a:p>
              <a:pPr algn="ctr"/>
              <a:r>
                <a:rPr lang="en-US" dirty="0">
                  <a:solidFill>
                    <a:schemeClr val="accent4"/>
                  </a:solidFill>
                </a:rPr>
                <a:t>Operations</a:t>
              </a:r>
            </a:p>
            <a:p>
              <a:pPr algn="ctr"/>
              <a:r>
                <a:rPr lang="en-US" dirty="0">
                  <a:solidFill>
                    <a:schemeClr val="accent4"/>
                  </a:solidFill>
                </a:rPr>
                <a:t>Working Group</a:t>
              </a:r>
            </a:p>
          </p:txBody>
        </p:sp>
      </p:grpSp>
      <p:sp>
        <p:nvSpPr>
          <p:cNvPr id="41" name="Title 1">
            <a:extLst>
              <a:ext uri="{FF2B5EF4-FFF2-40B4-BE49-F238E27FC236}">
                <a16:creationId xmlns:a16="http://schemas.microsoft.com/office/drawing/2014/main" id="{E1942ABD-9F39-EE45-BDBE-076C5564A700}"/>
              </a:ext>
            </a:extLst>
          </p:cNvPr>
          <p:cNvSpPr>
            <a:spLocks noGrp="1"/>
          </p:cNvSpPr>
          <p:nvPr>
            <p:ph type="title"/>
          </p:nvPr>
        </p:nvSpPr>
        <p:spPr>
          <a:xfrm>
            <a:off x="0" y="201971"/>
            <a:ext cx="10515600" cy="1325563"/>
          </a:xfrm>
        </p:spPr>
        <p:txBody>
          <a:bodyPr/>
          <a:lstStyle/>
          <a:p>
            <a:r>
              <a:rPr lang="en-US" dirty="0">
                <a:solidFill>
                  <a:schemeClr val="tx2"/>
                </a:solidFill>
              </a:rPr>
              <a:t>Working Groups</a:t>
            </a:r>
          </a:p>
        </p:txBody>
      </p:sp>
      <p:pic>
        <p:nvPicPr>
          <p:cNvPr id="43" name="Content Placeholder 12" descr="Logo, icon, company name&#10;&#10;Description automatically generated">
            <a:extLst>
              <a:ext uri="{FF2B5EF4-FFF2-40B4-BE49-F238E27FC236}">
                <a16:creationId xmlns:a16="http://schemas.microsoft.com/office/drawing/2014/main" id="{B1AE64C9-7CBF-B642-B5BF-F3B867ECB1FB}"/>
              </a:ext>
            </a:extLst>
          </p:cNvPr>
          <p:cNvPicPr>
            <a:picLocks noGrp="1" noChangeAspect="1"/>
          </p:cNvPicPr>
          <p:nvPr>
            <p:ph idx="1"/>
          </p:nvPr>
        </p:nvPicPr>
        <p:blipFill>
          <a:blip r:embed="rId9" cstate="email">
            <a:extLst>
              <a:ext uri="{28A0092B-C50C-407E-A947-70E740481C1C}">
                <a14:useLocalDpi xmlns:a14="http://schemas.microsoft.com/office/drawing/2010/main"/>
              </a:ext>
            </a:extLst>
          </a:blip>
          <a:stretch>
            <a:fillRect/>
          </a:stretch>
        </p:blipFill>
        <p:spPr>
          <a:xfrm>
            <a:off x="10820397" y="152559"/>
            <a:ext cx="1066803" cy="1066803"/>
          </a:xfrm>
          <a:prstGeom prst="ellipse">
            <a:avLst/>
          </a:prstGeom>
        </p:spPr>
      </p:pic>
    </p:spTree>
    <p:extLst>
      <p:ext uri="{BB962C8B-B14F-4D97-AF65-F5344CB8AC3E}">
        <p14:creationId xmlns:p14="http://schemas.microsoft.com/office/powerpoint/2010/main" val="3505059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ear swimming in water&#10;&#10;Description automatically generated with low confidence">
            <a:extLst>
              <a:ext uri="{FF2B5EF4-FFF2-40B4-BE49-F238E27FC236}">
                <a16:creationId xmlns:a16="http://schemas.microsoft.com/office/drawing/2014/main" id="{1E3669A7-1DF8-E64D-994C-BEFE174C28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6090" cy="6858000"/>
          </a:xfrm>
          <a:prstGeom prst="rect">
            <a:avLst/>
          </a:prstGeom>
        </p:spPr>
      </p:pic>
      <p:sp>
        <p:nvSpPr>
          <p:cNvPr id="6" name="Rectangle 5">
            <a:extLst>
              <a:ext uri="{FF2B5EF4-FFF2-40B4-BE49-F238E27FC236}">
                <a16:creationId xmlns:a16="http://schemas.microsoft.com/office/drawing/2014/main" id="{8F527700-2845-404C-ADE1-61282FDA6883}"/>
              </a:ext>
            </a:extLst>
          </p:cNvPr>
          <p:cNvSpPr/>
          <p:nvPr/>
        </p:nvSpPr>
        <p:spPr>
          <a:xfrm rot="10800000">
            <a:off x="3657599" y="0"/>
            <a:ext cx="8534400" cy="6858000"/>
          </a:xfrm>
          <a:prstGeom prst="rect">
            <a:avLst/>
          </a:prstGeom>
          <a:gradFill>
            <a:gsLst>
              <a:gs pos="52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253D3F-0676-D845-A3ED-222B7AA23EFA}"/>
              </a:ext>
            </a:extLst>
          </p:cNvPr>
          <p:cNvSpPr>
            <a:spLocks noGrp="1"/>
          </p:cNvSpPr>
          <p:nvPr>
            <p:ph type="title"/>
          </p:nvPr>
        </p:nvSpPr>
        <p:spPr>
          <a:xfrm>
            <a:off x="7524520" y="365125"/>
            <a:ext cx="4505898" cy="6399232"/>
          </a:xfrm>
        </p:spPr>
        <p:txBody>
          <a:bodyPr>
            <a:normAutofit/>
          </a:bodyPr>
          <a:lstStyle/>
          <a:p>
            <a:pPr algn="ctr"/>
            <a:r>
              <a:rPr lang="en-US" sz="11500" dirty="0"/>
              <a:t>Thank </a:t>
            </a:r>
            <a:br>
              <a:rPr lang="en-US" sz="11500" dirty="0"/>
            </a:br>
            <a:r>
              <a:rPr lang="en-US" sz="11500" dirty="0"/>
              <a:t>You</a:t>
            </a:r>
          </a:p>
        </p:txBody>
      </p:sp>
      <p:pic>
        <p:nvPicPr>
          <p:cNvPr id="11" name="Content Placeholder 18" descr="A picture containing clipart&#10;&#10;Description automatically generated">
            <a:extLst>
              <a:ext uri="{FF2B5EF4-FFF2-40B4-BE49-F238E27FC236}">
                <a16:creationId xmlns:a16="http://schemas.microsoft.com/office/drawing/2014/main" id="{D4629DBE-1F08-5040-A9F7-B9D2C5DC3D96}"/>
              </a:ext>
            </a:extLst>
          </p:cNvPr>
          <p:cNvPicPr>
            <a:picLocks noChangeAspect="1"/>
          </p:cNvPicPr>
          <p:nvPr/>
        </p:nvPicPr>
        <p:blipFill>
          <a:blip r:embed="rId4"/>
          <a:stretch>
            <a:fillRect/>
          </a:stretch>
        </p:blipFill>
        <p:spPr>
          <a:xfrm>
            <a:off x="10820400" y="233362"/>
            <a:ext cx="1066800" cy="1066800"/>
          </a:xfrm>
          <a:prstGeom prst="ellipse">
            <a:avLst/>
          </a:prstGeom>
        </p:spPr>
      </p:pic>
    </p:spTree>
    <p:extLst>
      <p:ext uri="{BB962C8B-B14F-4D97-AF65-F5344CB8AC3E}">
        <p14:creationId xmlns:p14="http://schemas.microsoft.com/office/powerpoint/2010/main" val="133694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667D62-1D25-F84C-8423-C023183C3A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81217" y="-1"/>
            <a:ext cx="7110784" cy="6858001"/>
          </a:xfrm>
          <a:prstGeom prst="rect">
            <a:avLst/>
          </a:prstGeom>
        </p:spPr>
      </p:pic>
      <p:sp>
        <p:nvSpPr>
          <p:cNvPr id="6" name="Rectangle 5">
            <a:extLst>
              <a:ext uri="{FF2B5EF4-FFF2-40B4-BE49-F238E27FC236}">
                <a16:creationId xmlns:a16="http://schemas.microsoft.com/office/drawing/2014/main" id="{B03963C9-365F-D44A-93B0-95440890EC82}"/>
              </a:ext>
            </a:extLst>
          </p:cNvPr>
          <p:cNvSpPr/>
          <p:nvPr/>
        </p:nvSpPr>
        <p:spPr>
          <a:xfrm>
            <a:off x="127321" y="0"/>
            <a:ext cx="12192000" cy="6924329"/>
          </a:xfrm>
          <a:prstGeom prst="rect">
            <a:avLst/>
          </a:prstGeom>
          <a:gradFill>
            <a:gsLst>
              <a:gs pos="41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840B52F3-071D-9546-BEF2-4F6220B08842}"/>
              </a:ext>
            </a:extLst>
          </p:cNvPr>
          <p:cNvSpPr>
            <a:spLocks noGrp="1"/>
          </p:cNvSpPr>
          <p:nvPr>
            <p:ph type="title"/>
          </p:nvPr>
        </p:nvSpPr>
        <p:spPr/>
        <p:txBody>
          <a:bodyPr/>
          <a:lstStyle/>
          <a:p>
            <a:r>
              <a:rPr lang="en-US" dirty="0"/>
              <a:t>ACE Poetry</a:t>
            </a:r>
          </a:p>
        </p:txBody>
      </p:sp>
      <p:graphicFrame>
        <p:nvGraphicFramePr>
          <p:cNvPr id="5" name="Table 4">
            <a:extLst>
              <a:ext uri="{FF2B5EF4-FFF2-40B4-BE49-F238E27FC236}">
                <a16:creationId xmlns:a16="http://schemas.microsoft.com/office/drawing/2014/main" id="{A4F92269-E462-2D48-890E-CE28015C9990}"/>
              </a:ext>
            </a:extLst>
          </p:cNvPr>
          <p:cNvGraphicFramePr>
            <a:graphicFrameLocks noGrp="1"/>
          </p:cNvGraphicFramePr>
          <p:nvPr>
            <p:extLst>
              <p:ext uri="{D42A27DB-BD31-4B8C-83A1-F6EECF244321}">
                <p14:modId xmlns:p14="http://schemas.microsoft.com/office/powerpoint/2010/main" val="1136449681"/>
              </p:ext>
            </p:extLst>
          </p:nvPr>
        </p:nvGraphicFramePr>
        <p:xfrm>
          <a:off x="838201" y="1844828"/>
          <a:ext cx="5736220" cy="1558480"/>
        </p:xfrm>
        <a:graphic>
          <a:graphicData uri="http://schemas.openxmlformats.org/drawingml/2006/table">
            <a:tbl>
              <a:tblPr firstRow="1" bandRow="1">
                <a:tableStyleId>{5C22544A-7EE6-4342-B048-85BDC9FD1C3A}</a:tableStyleId>
              </a:tblPr>
              <a:tblGrid>
                <a:gridCol w="1147244">
                  <a:extLst>
                    <a:ext uri="{9D8B030D-6E8A-4147-A177-3AD203B41FA5}">
                      <a16:colId xmlns:a16="http://schemas.microsoft.com/office/drawing/2014/main" val="1189006908"/>
                    </a:ext>
                  </a:extLst>
                </a:gridCol>
                <a:gridCol w="1147244">
                  <a:extLst>
                    <a:ext uri="{9D8B030D-6E8A-4147-A177-3AD203B41FA5}">
                      <a16:colId xmlns:a16="http://schemas.microsoft.com/office/drawing/2014/main" val="1602628811"/>
                    </a:ext>
                  </a:extLst>
                </a:gridCol>
                <a:gridCol w="1147244">
                  <a:extLst>
                    <a:ext uri="{9D8B030D-6E8A-4147-A177-3AD203B41FA5}">
                      <a16:colId xmlns:a16="http://schemas.microsoft.com/office/drawing/2014/main" val="1493825013"/>
                    </a:ext>
                  </a:extLst>
                </a:gridCol>
                <a:gridCol w="1147244">
                  <a:extLst>
                    <a:ext uri="{9D8B030D-6E8A-4147-A177-3AD203B41FA5}">
                      <a16:colId xmlns:a16="http://schemas.microsoft.com/office/drawing/2014/main" val="3943314141"/>
                    </a:ext>
                  </a:extLst>
                </a:gridCol>
                <a:gridCol w="1147244">
                  <a:extLst>
                    <a:ext uri="{9D8B030D-6E8A-4147-A177-3AD203B41FA5}">
                      <a16:colId xmlns:a16="http://schemas.microsoft.com/office/drawing/2014/main" val="1467759990"/>
                    </a:ext>
                  </a:extLst>
                </a:gridCol>
              </a:tblGrid>
              <a:tr h="707338">
                <a:tc>
                  <a:txBody>
                    <a:bodyPr/>
                    <a:lstStyle/>
                    <a:p>
                      <a:endParaRPr lang="en-US" sz="1500" dirty="0"/>
                    </a:p>
                  </a:txBody>
                  <a:tcPr marL="78199" marR="78199" marT="39100" marB="3910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endParaRPr lang="en-US" sz="1500" dirty="0"/>
                    </a:p>
                  </a:txBody>
                  <a:tcPr marL="78199" marR="78199" marT="39100" marB="3910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endParaRPr lang="en-US" sz="1500" dirty="0"/>
                    </a:p>
                  </a:txBody>
                  <a:tcPr marL="78199" marR="78199" marT="39100" marB="3910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endParaRPr lang="en-US" sz="1500" dirty="0"/>
                    </a:p>
                  </a:txBody>
                  <a:tcPr marL="78199" marR="78199" marT="39100" marB="3910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sz="4600" b="1" dirty="0">
                          <a:solidFill>
                            <a:schemeClr val="bg1"/>
                          </a:solidFill>
                        </a:rPr>
                        <a:t>A</a:t>
                      </a:r>
                    </a:p>
                  </a:txBody>
                  <a:tcPr marL="78199" marR="78199" marT="39100" marB="391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367405902"/>
                  </a:ext>
                </a:extLst>
              </a:tr>
              <a:tr h="707338">
                <a:tc>
                  <a:txBody>
                    <a:bodyPr/>
                    <a:lstStyle/>
                    <a:p>
                      <a:endParaRPr lang="en-US" sz="1500" dirty="0"/>
                    </a:p>
                  </a:txBody>
                  <a:tcPr marL="78199" marR="78199" marT="39100" marB="39100">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endParaRPr lang="en-US" sz="1500" dirty="0"/>
                    </a:p>
                  </a:txBody>
                  <a:tcPr marL="78199" marR="78199" marT="39100" marB="3910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endParaRPr lang="en-US" sz="1500" dirty="0"/>
                    </a:p>
                  </a:txBody>
                  <a:tcPr marL="78199" marR="78199" marT="39100" marB="3910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endParaRPr lang="en-US" sz="1500" dirty="0"/>
                    </a:p>
                  </a:txBody>
                  <a:tcPr marL="78199" marR="78199" marT="39100" marB="3910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sz="4600" b="1" dirty="0">
                          <a:solidFill>
                            <a:schemeClr val="bg1"/>
                          </a:solidFill>
                        </a:rPr>
                        <a:t>A</a:t>
                      </a:r>
                    </a:p>
                  </a:txBody>
                  <a:tcPr marL="78199" marR="78199" marT="39100" marB="391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740895774"/>
                  </a:ext>
                </a:extLst>
              </a:tr>
            </a:tbl>
          </a:graphicData>
        </a:graphic>
      </p:graphicFrame>
      <p:graphicFrame>
        <p:nvGraphicFramePr>
          <p:cNvPr id="7" name="Table 6">
            <a:extLst>
              <a:ext uri="{FF2B5EF4-FFF2-40B4-BE49-F238E27FC236}">
                <a16:creationId xmlns:a16="http://schemas.microsoft.com/office/drawing/2014/main" id="{8BE5889F-2A04-394C-975C-8E6388970BAB}"/>
              </a:ext>
            </a:extLst>
          </p:cNvPr>
          <p:cNvGraphicFramePr>
            <a:graphicFrameLocks noGrp="1"/>
          </p:cNvGraphicFramePr>
          <p:nvPr>
            <p:extLst>
              <p:ext uri="{D42A27DB-BD31-4B8C-83A1-F6EECF244321}">
                <p14:modId xmlns:p14="http://schemas.microsoft.com/office/powerpoint/2010/main" val="3810710799"/>
              </p:ext>
            </p:extLst>
          </p:nvPr>
        </p:nvGraphicFramePr>
        <p:xfrm>
          <a:off x="838200" y="4109001"/>
          <a:ext cx="5736220" cy="1828800"/>
        </p:xfrm>
        <a:graphic>
          <a:graphicData uri="http://schemas.openxmlformats.org/drawingml/2006/table">
            <a:tbl>
              <a:tblPr firstRow="1" bandRow="1">
                <a:tableStyleId>{5C22544A-7EE6-4342-B048-85BDC9FD1C3A}</a:tableStyleId>
              </a:tblPr>
              <a:tblGrid>
                <a:gridCol w="1147244">
                  <a:extLst>
                    <a:ext uri="{9D8B030D-6E8A-4147-A177-3AD203B41FA5}">
                      <a16:colId xmlns:a16="http://schemas.microsoft.com/office/drawing/2014/main" val="1189006908"/>
                    </a:ext>
                  </a:extLst>
                </a:gridCol>
                <a:gridCol w="1147244">
                  <a:extLst>
                    <a:ext uri="{9D8B030D-6E8A-4147-A177-3AD203B41FA5}">
                      <a16:colId xmlns:a16="http://schemas.microsoft.com/office/drawing/2014/main" val="1602628811"/>
                    </a:ext>
                  </a:extLst>
                </a:gridCol>
                <a:gridCol w="1147244">
                  <a:extLst>
                    <a:ext uri="{9D8B030D-6E8A-4147-A177-3AD203B41FA5}">
                      <a16:colId xmlns:a16="http://schemas.microsoft.com/office/drawing/2014/main" val="1493825013"/>
                    </a:ext>
                  </a:extLst>
                </a:gridCol>
                <a:gridCol w="1147244">
                  <a:extLst>
                    <a:ext uri="{9D8B030D-6E8A-4147-A177-3AD203B41FA5}">
                      <a16:colId xmlns:a16="http://schemas.microsoft.com/office/drawing/2014/main" val="3943314141"/>
                    </a:ext>
                  </a:extLst>
                </a:gridCol>
                <a:gridCol w="1147244">
                  <a:extLst>
                    <a:ext uri="{9D8B030D-6E8A-4147-A177-3AD203B41FA5}">
                      <a16:colId xmlns:a16="http://schemas.microsoft.com/office/drawing/2014/main" val="1467759990"/>
                    </a:ext>
                  </a:extLst>
                </a:gridCol>
              </a:tblGrid>
              <a:tr h="816565">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endParaRPr lang="en-US"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endParaRPr lang="en-US"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endParaRPr lang="en-US"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sz="5400" b="1" dirty="0">
                          <a:solidFill>
                            <a:schemeClr val="bg1"/>
                          </a:solidFill>
                        </a:rPr>
                        <a:t>B</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367405902"/>
                  </a:ext>
                </a:extLst>
              </a:tr>
              <a:tr h="816565">
                <a:tc>
                  <a:txBody>
                    <a:bodyPr/>
                    <a:lstStyle/>
                    <a:p>
                      <a:endParaRPr lang="en-US" dirty="0"/>
                    </a:p>
                  </a:txBody>
                  <a:tcP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endParaRPr lang="en-US"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endParaRPr lang="en-US"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endParaRPr lang="en-US" dirty="0"/>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4"/>
                    </a:solidFill>
                  </a:tcPr>
                </a:tc>
                <a:tc>
                  <a:txBody>
                    <a:bodyPr/>
                    <a:lstStyle/>
                    <a:p>
                      <a:pPr algn="ctr"/>
                      <a:r>
                        <a:rPr lang="en-US" sz="5400" b="1" dirty="0">
                          <a:solidFill>
                            <a:schemeClr val="bg1"/>
                          </a:solidFill>
                        </a:rPr>
                        <a:t>B</a:t>
                      </a:r>
                    </a:p>
                  </a:txBody>
                  <a:tcPr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10722674"/>
                  </a:ext>
                </a:extLst>
              </a:tr>
            </a:tbl>
          </a:graphicData>
        </a:graphic>
      </p:graphicFrame>
      <p:sp>
        <p:nvSpPr>
          <p:cNvPr id="3" name="TextBox 2">
            <a:extLst>
              <a:ext uri="{FF2B5EF4-FFF2-40B4-BE49-F238E27FC236}">
                <a16:creationId xmlns:a16="http://schemas.microsoft.com/office/drawing/2014/main" id="{61FAA6AF-FF3D-DC43-9F7B-973053980E84}"/>
              </a:ext>
            </a:extLst>
          </p:cNvPr>
          <p:cNvSpPr txBox="1"/>
          <p:nvPr/>
        </p:nvSpPr>
        <p:spPr>
          <a:xfrm>
            <a:off x="7072133" y="6632067"/>
            <a:ext cx="3970116" cy="276999"/>
          </a:xfrm>
          <a:prstGeom prst="rect">
            <a:avLst/>
          </a:prstGeom>
          <a:noFill/>
        </p:spPr>
        <p:txBody>
          <a:bodyPr wrap="square" rtlCol="0">
            <a:spAutoFit/>
          </a:bodyPr>
          <a:lstStyle/>
          <a:p>
            <a:r>
              <a:rPr lang="en-US" sz="1200" dirty="0">
                <a:solidFill>
                  <a:schemeClr val="tx2"/>
                </a:solidFill>
              </a:rPr>
              <a:t>Photo Courtesy: Alaska </a:t>
            </a:r>
            <a:r>
              <a:rPr lang="en-US" sz="1200" dirty="0" err="1">
                <a:solidFill>
                  <a:schemeClr val="tx2"/>
                </a:solidFill>
              </a:rPr>
              <a:t>SeaLife</a:t>
            </a:r>
            <a:r>
              <a:rPr lang="en-US" sz="1200" dirty="0">
                <a:solidFill>
                  <a:schemeClr val="tx2"/>
                </a:solidFill>
              </a:rPr>
              <a:t> Center</a:t>
            </a:r>
          </a:p>
        </p:txBody>
      </p:sp>
    </p:spTree>
    <p:extLst>
      <p:ext uri="{BB962C8B-B14F-4D97-AF65-F5344CB8AC3E}">
        <p14:creationId xmlns:p14="http://schemas.microsoft.com/office/powerpoint/2010/main" val="225721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741074-748F-0D45-9D29-D8C0EA2C2B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94032" y="-1"/>
            <a:ext cx="9297968" cy="6924329"/>
          </a:xfrm>
          <a:prstGeom prst="rect">
            <a:avLst/>
          </a:prstGeom>
        </p:spPr>
      </p:pic>
      <p:sp>
        <p:nvSpPr>
          <p:cNvPr id="3" name="Rectangle 2">
            <a:extLst>
              <a:ext uri="{FF2B5EF4-FFF2-40B4-BE49-F238E27FC236}">
                <a16:creationId xmlns:a16="http://schemas.microsoft.com/office/drawing/2014/main" id="{FF60C037-39FF-064C-B04B-9416C68E3CEF}"/>
              </a:ext>
            </a:extLst>
          </p:cNvPr>
          <p:cNvSpPr/>
          <p:nvPr/>
        </p:nvSpPr>
        <p:spPr>
          <a:xfrm>
            <a:off x="0" y="0"/>
            <a:ext cx="12192000" cy="6924329"/>
          </a:xfrm>
          <a:prstGeom prst="rect">
            <a:avLst/>
          </a:prstGeom>
          <a:gradFill>
            <a:gsLst>
              <a:gs pos="41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a:xfrm>
            <a:off x="838200" y="2766218"/>
            <a:ext cx="10515600" cy="1325563"/>
          </a:xfrm>
        </p:spPr>
        <p:txBody>
          <a:bodyPr/>
          <a:lstStyle/>
          <a:p>
            <a:r>
              <a:rPr lang="en-US" dirty="0">
                <a:solidFill>
                  <a:schemeClr val="tx2"/>
                </a:solidFill>
              </a:rPr>
              <a:t>Institutional </a:t>
            </a:r>
            <a:br>
              <a:rPr lang="en-US" dirty="0">
                <a:solidFill>
                  <a:schemeClr val="tx2"/>
                </a:solidFill>
              </a:rPr>
            </a:br>
            <a:r>
              <a:rPr lang="en-US" dirty="0">
                <a:solidFill>
                  <a:schemeClr val="tx2"/>
                </a:solidFill>
              </a:rPr>
              <a:t>Updates</a:t>
            </a:r>
          </a:p>
        </p:txBody>
      </p:sp>
      <p:sp>
        <p:nvSpPr>
          <p:cNvPr id="5" name="TextBox 4">
            <a:extLst>
              <a:ext uri="{FF2B5EF4-FFF2-40B4-BE49-F238E27FC236}">
                <a16:creationId xmlns:a16="http://schemas.microsoft.com/office/drawing/2014/main" id="{6F3BB660-2142-364E-A0CF-F306B4E1CE85}"/>
              </a:ext>
            </a:extLst>
          </p:cNvPr>
          <p:cNvSpPr txBox="1"/>
          <p:nvPr/>
        </p:nvSpPr>
        <p:spPr>
          <a:xfrm>
            <a:off x="7072133" y="6632067"/>
            <a:ext cx="3970116" cy="276999"/>
          </a:xfrm>
          <a:prstGeom prst="rect">
            <a:avLst/>
          </a:prstGeom>
          <a:noFill/>
        </p:spPr>
        <p:txBody>
          <a:bodyPr wrap="square" rtlCol="0">
            <a:spAutoFit/>
          </a:bodyPr>
          <a:lstStyle/>
          <a:p>
            <a:r>
              <a:rPr lang="en-US" sz="1200" dirty="0">
                <a:solidFill>
                  <a:schemeClr val="tx2"/>
                </a:solidFill>
              </a:rPr>
              <a:t>Photo Courtesy: Zoological Society of Milwaukee</a:t>
            </a:r>
          </a:p>
        </p:txBody>
      </p:sp>
    </p:spTree>
    <p:extLst>
      <p:ext uri="{BB962C8B-B14F-4D97-AF65-F5344CB8AC3E}">
        <p14:creationId xmlns:p14="http://schemas.microsoft.com/office/powerpoint/2010/main" val="2323350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utdoor, person, green&#10;&#10;Description automatically generated">
            <a:extLst>
              <a:ext uri="{FF2B5EF4-FFF2-40B4-BE49-F238E27FC236}">
                <a16:creationId xmlns:a16="http://schemas.microsoft.com/office/drawing/2014/main" id="{8C80B8A1-8504-3447-A326-CA415157B7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1081" y="0"/>
            <a:ext cx="10290919" cy="6858000"/>
          </a:xfrm>
          <a:prstGeom prst="rect">
            <a:avLst/>
          </a:prstGeom>
        </p:spPr>
      </p:pic>
      <p:sp>
        <p:nvSpPr>
          <p:cNvPr id="5" name="Rectangle 4">
            <a:extLst>
              <a:ext uri="{FF2B5EF4-FFF2-40B4-BE49-F238E27FC236}">
                <a16:creationId xmlns:a16="http://schemas.microsoft.com/office/drawing/2014/main" id="{9BA6D882-278B-4D4C-846C-B665624622D1}"/>
              </a:ext>
            </a:extLst>
          </p:cNvPr>
          <p:cNvSpPr/>
          <p:nvPr/>
        </p:nvSpPr>
        <p:spPr>
          <a:xfrm>
            <a:off x="0" y="0"/>
            <a:ext cx="12192000" cy="6924329"/>
          </a:xfrm>
          <a:prstGeom prst="rect">
            <a:avLst/>
          </a:prstGeom>
          <a:gradFill>
            <a:gsLst>
              <a:gs pos="4100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a:xfrm>
            <a:off x="479385" y="492124"/>
            <a:ext cx="5030165" cy="1325563"/>
          </a:xfrm>
        </p:spPr>
        <p:txBody>
          <a:bodyPr/>
          <a:lstStyle/>
          <a:p>
            <a:pPr algn="ctr"/>
            <a:r>
              <a:rPr lang="en-US" dirty="0">
                <a:solidFill>
                  <a:schemeClr val="tx2"/>
                </a:solidFill>
              </a:rPr>
              <a:t>Woodland Park Zoo </a:t>
            </a:r>
            <a:br>
              <a:rPr lang="en-US" dirty="0">
                <a:solidFill>
                  <a:schemeClr val="tx2"/>
                </a:solidFill>
              </a:rPr>
            </a:br>
            <a:r>
              <a:rPr lang="en-US" dirty="0">
                <a:solidFill>
                  <a:schemeClr val="tx2"/>
                </a:solidFill>
              </a:rPr>
              <a:t>Updates</a:t>
            </a:r>
          </a:p>
        </p:txBody>
      </p:sp>
      <p:pic>
        <p:nvPicPr>
          <p:cNvPr id="4" name="Picture 3" descr="Logo, company name&#10;&#10;Description automatically generated">
            <a:extLst>
              <a:ext uri="{FF2B5EF4-FFF2-40B4-BE49-F238E27FC236}">
                <a16:creationId xmlns:a16="http://schemas.microsoft.com/office/drawing/2014/main" id="{CAA05046-132E-BE4F-A706-D4D6644EB6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92715" y="2182814"/>
            <a:ext cx="3003504" cy="2857500"/>
          </a:xfrm>
          <a:prstGeom prst="rect">
            <a:avLst/>
          </a:prstGeom>
        </p:spPr>
      </p:pic>
    </p:spTree>
    <p:extLst>
      <p:ext uri="{BB962C8B-B14F-4D97-AF65-F5344CB8AC3E}">
        <p14:creationId xmlns:p14="http://schemas.microsoft.com/office/powerpoint/2010/main" val="1684180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241E0-6F34-9E4C-86FA-3D30D60D0A94}"/>
              </a:ext>
            </a:extLst>
          </p:cNvPr>
          <p:cNvSpPr>
            <a:spLocks noGrp="1"/>
          </p:cNvSpPr>
          <p:nvPr>
            <p:ph type="title"/>
          </p:nvPr>
        </p:nvSpPr>
        <p:spPr/>
        <p:txBody>
          <a:bodyPr/>
          <a:lstStyle/>
          <a:p>
            <a:r>
              <a:rPr lang="en-US" dirty="0">
                <a:solidFill>
                  <a:schemeClr val="tx2"/>
                </a:solidFill>
              </a:rPr>
              <a:t>Staff Updates</a:t>
            </a:r>
          </a:p>
        </p:txBody>
      </p:sp>
      <p:grpSp>
        <p:nvGrpSpPr>
          <p:cNvPr id="20" name="Google Shape;186;p37">
            <a:extLst>
              <a:ext uri="{FF2B5EF4-FFF2-40B4-BE49-F238E27FC236}">
                <a16:creationId xmlns:a16="http://schemas.microsoft.com/office/drawing/2014/main" id="{BC158CD5-630A-CE4A-9F79-B97CA269895F}"/>
              </a:ext>
            </a:extLst>
          </p:cNvPr>
          <p:cNvGrpSpPr/>
          <p:nvPr/>
        </p:nvGrpSpPr>
        <p:grpSpPr>
          <a:xfrm>
            <a:off x="136328" y="1690688"/>
            <a:ext cx="9194320" cy="2833133"/>
            <a:chOff x="825000" y="1207770"/>
            <a:chExt cx="7703100" cy="2373630"/>
          </a:xfrm>
        </p:grpSpPr>
        <p:pic>
          <p:nvPicPr>
            <p:cNvPr id="22" name="Google Shape;187;p37" descr="A group of people posing for the camera&#10;&#10;Description automatically generated">
              <a:extLst>
                <a:ext uri="{FF2B5EF4-FFF2-40B4-BE49-F238E27FC236}">
                  <a16:creationId xmlns:a16="http://schemas.microsoft.com/office/drawing/2014/main" id="{38A2CC81-74C8-3044-BE33-88538F272CF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25000" y="1207775"/>
              <a:ext cx="1925775" cy="2373625"/>
            </a:xfrm>
            <a:prstGeom prst="rect">
              <a:avLst/>
            </a:prstGeom>
            <a:noFill/>
            <a:ln>
              <a:noFill/>
            </a:ln>
          </p:spPr>
        </p:pic>
        <p:pic>
          <p:nvPicPr>
            <p:cNvPr id="23" name="Google Shape;188;p37">
              <a:extLst>
                <a:ext uri="{FF2B5EF4-FFF2-40B4-BE49-F238E27FC236}">
                  <a16:creationId xmlns:a16="http://schemas.microsoft.com/office/drawing/2014/main" id="{7ABC87C4-A866-B240-AC9F-F72F66C5CCD4}"/>
                </a:ext>
              </a:extLst>
            </p:cNvPr>
            <p:cNvPicPr preferRelativeResize="0"/>
            <p:nvPr/>
          </p:nvPicPr>
          <p:blipFill>
            <a:blip r:embed="rId4">
              <a:alphaModFix/>
            </a:blip>
            <a:stretch>
              <a:fillRect/>
            </a:stretch>
          </p:blipFill>
          <p:spPr>
            <a:xfrm>
              <a:off x="2750775" y="1207770"/>
              <a:ext cx="1925775" cy="2373630"/>
            </a:xfrm>
            <a:prstGeom prst="rect">
              <a:avLst/>
            </a:prstGeom>
            <a:noFill/>
            <a:ln>
              <a:noFill/>
            </a:ln>
          </p:spPr>
        </p:pic>
        <p:pic>
          <p:nvPicPr>
            <p:cNvPr id="24" name="Google Shape;189;p37">
              <a:extLst>
                <a:ext uri="{FF2B5EF4-FFF2-40B4-BE49-F238E27FC236}">
                  <a16:creationId xmlns:a16="http://schemas.microsoft.com/office/drawing/2014/main" id="{055D86D9-1F92-D148-AEDB-4A6D148EEABA}"/>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76550" y="1207775"/>
              <a:ext cx="1925775" cy="2373625"/>
            </a:xfrm>
            <a:prstGeom prst="rect">
              <a:avLst/>
            </a:prstGeom>
            <a:noFill/>
            <a:ln>
              <a:noFill/>
            </a:ln>
          </p:spPr>
        </p:pic>
        <p:pic>
          <p:nvPicPr>
            <p:cNvPr id="25" name="Google Shape;190;p37" descr="change profile picture">
              <a:extLst>
                <a:ext uri="{FF2B5EF4-FFF2-40B4-BE49-F238E27FC236}">
                  <a16:creationId xmlns:a16="http://schemas.microsoft.com/office/drawing/2014/main" id="{FF4D6250-A6BE-9640-9C00-5A91ACE2FE30}"/>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602325" y="1207775"/>
              <a:ext cx="1925775" cy="2373625"/>
            </a:xfrm>
            <a:prstGeom prst="rect">
              <a:avLst/>
            </a:prstGeom>
            <a:noFill/>
            <a:ln>
              <a:noFill/>
            </a:ln>
          </p:spPr>
        </p:pic>
      </p:grpSp>
      <p:graphicFrame>
        <p:nvGraphicFramePr>
          <p:cNvPr id="26" name="Google Shape;191;p37">
            <a:extLst>
              <a:ext uri="{FF2B5EF4-FFF2-40B4-BE49-F238E27FC236}">
                <a16:creationId xmlns:a16="http://schemas.microsoft.com/office/drawing/2014/main" id="{3C11F6D2-7F85-0143-A4BA-BBBB7D1354AE}"/>
              </a:ext>
            </a:extLst>
          </p:cNvPr>
          <p:cNvGraphicFramePr/>
          <p:nvPr>
            <p:extLst>
              <p:ext uri="{D42A27DB-BD31-4B8C-83A1-F6EECF244321}">
                <p14:modId xmlns:p14="http://schemas.microsoft.com/office/powerpoint/2010/main" val="1076308115"/>
              </p:ext>
            </p:extLst>
          </p:nvPr>
        </p:nvGraphicFramePr>
        <p:xfrm>
          <a:off x="0" y="4708920"/>
          <a:ext cx="9330604" cy="1501380"/>
        </p:xfrm>
        <a:graphic>
          <a:graphicData uri="http://schemas.openxmlformats.org/drawingml/2006/table">
            <a:tbl>
              <a:tblPr firstRow="1" firstCol="1">
                <a:noFill/>
              </a:tblPr>
              <a:tblGrid>
                <a:gridCol w="2332651">
                  <a:extLst>
                    <a:ext uri="{9D8B030D-6E8A-4147-A177-3AD203B41FA5}">
                      <a16:colId xmlns:a16="http://schemas.microsoft.com/office/drawing/2014/main" val="20000"/>
                    </a:ext>
                  </a:extLst>
                </a:gridCol>
                <a:gridCol w="2332651">
                  <a:extLst>
                    <a:ext uri="{9D8B030D-6E8A-4147-A177-3AD203B41FA5}">
                      <a16:colId xmlns:a16="http://schemas.microsoft.com/office/drawing/2014/main" val="20001"/>
                    </a:ext>
                  </a:extLst>
                </a:gridCol>
                <a:gridCol w="2332651">
                  <a:extLst>
                    <a:ext uri="{9D8B030D-6E8A-4147-A177-3AD203B41FA5}">
                      <a16:colId xmlns:a16="http://schemas.microsoft.com/office/drawing/2014/main" val="20002"/>
                    </a:ext>
                  </a:extLst>
                </a:gridCol>
                <a:gridCol w="2332651">
                  <a:extLst>
                    <a:ext uri="{9D8B030D-6E8A-4147-A177-3AD203B41FA5}">
                      <a16:colId xmlns:a16="http://schemas.microsoft.com/office/drawing/2014/main" val="20003"/>
                    </a:ext>
                  </a:extLst>
                </a:gridCol>
              </a:tblGrid>
              <a:tr h="1501380">
                <a:tc>
                  <a:txBody>
                    <a:bodyPr/>
                    <a:lstStyle/>
                    <a:p>
                      <a:pPr marL="0" lvl="0" indent="0" algn="ctr" rtl="0">
                        <a:spcBef>
                          <a:spcPts val="0"/>
                        </a:spcBef>
                        <a:spcAft>
                          <a:spcPts val="0"/>
                        </a:spcAft>
                        <a:buNone/>
                      </a:pPr>
                      <a:r>
                        <a:rPr lang="en" sz="2400" b="1">
                          <a:latin typeface="Calibri"/>
                          <a:ea typeface="Calibri"/>
                          <a:cs typeface="Calibri"/>
                          <a:sym typeface="Calibri"/>
                        </a:rPr>
                        <a:t>Laurie Stuart</a:t>
                      </a:r>
                      <a:endParaRPr sz="2400" b="1">
                        <a:latin typeface="Calibri"/>
                        <a:ea typeface="Calibri"/>
                        <a:cs typeface="Calibri"/>
                        <a:sym typeface="Calibri"/>
                      </a:endParaRPr>
                    </a:p>
                    <a:p>
                      <a:pPr marL="0" lvl="0" indent="0" algn="ctr" rtl="0">
                        <a:spcBef>
                          <a:spcPts val="0"/>
                        </a:spcBef>
                        <a:spcAft>
                          <a:spcPts val="0"/>
                        </a:spcAft>
                        <a:buNone/>
                      </a:pPr>
                      <a:r>
                        <a:rPr lang="en" sz="1600" b="0" i="1">
                          <a:latin typeface="Calibri"/>
                          <a:ea typeface="Calibri"/>
                          <a:cs typeface="Calibri"/>
                          <a:sym typeface="Calibri"/>
                        </a:rPr>
                        <a:t>Director of Impact</a:t>
                      </a:r>
                      <a:endParaRPr sz="1600" b="0" i="1">
                        <a:latin typeface="Calibri"/>
                        <a:ea typeface="Calibri"/>
                        <a:cs typeface="Calibri"/>
                        <a:sym typeface="Calibri"/>
                      </a:endParaRPr>
                    </a:p>
                    <a:p>
                      <a:pPr marL="0" lvl="0" indent="0" algn="ctr" rtl="0">
                        <a:spcBef>
                          <a:spcPts val="0"/>
                        </a:spcBef>
                        <a:spcAft>
                          <a:spcPts val="0"/>
                        </a:spcAft>
                        <a:buNone/>
                      </a:pPr>
                      <a:r>
                        <a:rPr lang="en" sz="1600" b="0">
                          <a:latin typeface="Calibri"/>
                          <a:ea typeface="Calibri"/>
                          <a:cs typeface="Calibri"/>
                          <a:sym typeface="Calibri"/>
                        </a:rPr>
                        <a:t>Laurie.Stuart@zoo.org</a:t>
                      </a:r>
                      <a:endParaRPr sz="1600" b="0">
                        <a:latin typeface="Calibri"/>
                        <a:ea typeface="Calibri"/>
                        <a:cs typeface="Calibri"/>
                        <a:sym typeface="Calibri"/>
                      </a:endParaRPr>
                    </a:p>
                  </a:txBody>
                  <a:tcPr marL="87713" marR="87713" marT="0" marB="0"/>
                </a:tc>
                <a:tc>
                  <a:txBody>
                    <a:bodyPr/>
                    <a:lstStyle/>
                    <a:p>
                      <a:pPr marL="0" lvl="0" indent="0" algn="ctr" rtl="0">
                        <a:spcBef>
                          <a:spcPts val="0"/>
                        </a:spcBef>
                        <a:spcAft>
                          <a:spcPts val="0"/>
                        </a:spcAft>
                        <a:buNone/>
                      </a:pPr>
                      <a:r>
                        <a:rPr lang="en" sz="2400" b="1" dirty="0">
                          <a:latin typeface="Calibri"/>
                          <a:ea typeface="Calibri"/>
                          <a:cs typeface="Calibri"/>
                          <a:sym typeface="Calibri"/>
                        </a:rPr>
                        <a:t>Laurel Abbotts</a:t>
                      </a:r>
                      <a:endParaRPr sz="2400" b="1" dirty="0">
                        <a:latin typeface="Calibri"/>
                        <a:ea typeface="Calibri"/>
                        <a:cs typeface="Calibri"/>
                        <a:sym typeface="Calibri"/>
                      </a:endParaRPr>
                    </a:p>
                    <a:p>
                      <a:pPr marL="0" lvl="0" indent="0" algn="ctr" rtl="0">
                        <a:spcBef>
                          <a:spcPts val="0"/>
                        </a:spcBef>
                        <a:spcAft>
                          <a:spcPts val="0"/>
                        </a:spcAft>
                        <a:buNone/>
                      </a:pPr>
                      <a:r>
                        <a:rPr lang="en" sz="1600" b="0" i="1" dirty="0">
                          <a:latin typeface="Calibri"/>
                          <a:ea typeface="Calibri"/>
                          <a:cs typeface="Calibri"/>
                          <a:sym typeface="Calibri"/>
                        </a:rPr>
                        <a:t>Project Manager</a:t>
                      </a:r>
                      <a:endParaRPr sz="1600" b="0" i="1" dirty="0">
                        <a:latin typeface="Calibri"/>
                        <a:ea typeface="Calibri"/>
                        <a:cs typeface="Calibri"/>
                        <a:sym typeface="Calibri"/>
                      </a:endParaRPr>
                    </a:p>
                    <a:p>
                      <a:pPr marL="0" lvl="0" indent="0" algn="ctr" rtl="0">
                        <a:spcBef>
                          <a:spcPts val="0"/>
                        </a:spcBef>
                        <a:spcAft>
                          <a:spcPts val="0"/>
                        </a:spcAft>
                        <a:buNone/>
                      </a:pPr>
                      <a:r>
                        <a:rPr lang="en" sz="1600" b="0" dirty="0" err="1">
                          <a:latin typeface="Calibri"/>
                          <a:ea typeface="Calibri"/>
                          <a:cs typeface="Calibri"/>
                          <a:sym typeface="Calibri"/>
                        </a:rPr>
                        <a:t>Laurel.Abbotts@zoo.org</a:t>
                      </a:r>
                      <a:endParaRPr sz="1600" b="0" dirty="0">
                        <a:latin typeface="Calibri"/>
                        <a:ea typeface="Calibri"/>
                        <a:cs typeface="Calibri"/>
                        <a:sym typeface="Calibri"/>
                      </a:endParaRPr>
                    </a:p>
                  </a:txBody>
                  <a:tcPr marL="87713" marR="87713" marT="0" marB="0"/>
                </a:tc>
                <a:tc>
                  <a:txBody>
                    <a:bodyPr/>
                    <a:lstStyle/>
                    <a:p>
                      <a:pPr marL="0" lvl="0" indent="0" algn="ctr" rtl="0">
                        <a:spcBef>
                          <a:spcPts val="0"/>
                        </a:spcBef>
                        <a:spcAft>
                          <a:spcPts val="0"/>
                        </a:spcAft>
                        <a:buNone/>
                      </a:pPr>
                      <a:r>
                        <a:rPr lang="en" sz="2400" b="1">
                          <a:latin typeface="Calibri"/>
                          <a:ea typeface="Calibri"/>
                          <a:cs typeface="Calibri"/>
                          <a:sym typeface="Calibri"/>
                        </a:rPr>
                        <a:t>Mary Jackson</a:t>
                      </a:r>
                      <a:endParaRPr sz="2400" b="1">
                        <a:latin typeface="Calibri"/>
                        <a:ea typeface="Calibri"/>
                        <a:cs typeface="Calibri"/>
                        <a:sym typeface="Calibri"/>
                      </a:endParaRPr>
                    </a:p>
                    <a:p>
                      <a:pPr marL="0" lvl="0" indent="0" algn="ctr" rtl="0">
                        <a:spcBef>
                          <a:spcPts val="0"/>
                        </a:spcBef>
                        <a:spcAft>
                          <a:spcPts val="0"/>
                        </a:spcAft>
                        <a:buNone/>
                      </a:pPr>
                      <a:r>
                        <a:rPr lang="en" sz="1600" b="0" i="1">
                          <a:latin typeface="Calibri"/>
                          <a:ea typeface="Calibri"/>
                          <a:cs typeface="Calibri"/>
                          <a:sym typeface="Calibri"/>
                        </a:rPr>
                        <a:t>Audience Research Supervisor</a:t>
                      </a:r>
                      <a:endParaRPr sz="1700" b="0">
                        <a:latin typeface="Calibri"/>
                        <a:ea typeface="Calibri"/>
                        <a:cs typeface="Calibri"/>
                        <a:sym typeface="Calibri"/>
                      </a:endParaRPr>
                    </a:p>
                    <a:p>
                      <a:pPr marL="0" lvl="0" indent="0" algn="ctr" rtl="0">
                        <a:spcBef>
                          <a:spcPts val="0"/>
                        </a:spcBef>
                        <a:spcAft>
                          <a:spcPts val="0"/>
                        </a:spcAft>
                        <a:buNone/>
                      </a:pPr>
                      <a:r>
                        <a:rPr lang="en" sz="1600" b="0">
                          <a:latin typeface="Calibri"/>
                          <a:ea typeface="Calibri"/>
                          <a:cs typeface="Calibri"/>
                          <a:sym typeface="Calibri"/>
                        </a:rPr>
                        <a:t>Mary.Jackson@zoo.org</a:t>
                      </a:r>
                      <a:endParaRPr sz="1600" b="0">
                        <a:latin typeface="Calibri"/>
                        <a:ea typeface="Calibri"/>
                        <a:cs typeface="Calibri"/>
                        <a:sym typeface="Calibri"/>
                      </a:endParaRPr>
                    </a:p>
                  </a:txBody>
                  <a:tcPr marL="87713" marR="87713" marT="0" marB="0"/>
                </a:tc>
                <a:tc>
                  <a:txBody>
                    <a:bodyPr/>
                    <a:lstStyle/>
                    <a:p>
                      <a:pPr marL="0" lvl="0" indent="0" algn="ctr" rtl="0">
                        <a:spcBef>
                          <a:spcPts val="0"/>
                        </a:spcBef>
                        <a:spcAft>
                          <a:spcPts val="0"/>
                        </a:spcAft>
                        <a:buNone/>
                      </a:pPr>
                      <a:r>
                        <a:rPr lang="en" sz="2400" b="1" dirty="0">
                          <a:latin typeface="Calibri"/>
                          <a:ea typeface="Calibri"/>
                          <a:cs typeface="Calibri"/>
                          <a:sym typeface="Calibri"/>
                        </a:rPr>
                        <a:t>Daniel Rother</a:t>
                      </a:r>
                      <a:endParaRPr sz="2400" b="1" dirty="0">
                        <a:latin typeface="Calibri"/>
                        <a:ea typeface="Calibri"/>
                        <a:cs typeface="Calibri"/>
                        <a:sym typeface="Calibri"/>
                      </a:endParaRPr>
                    </a:p>
                    <a:p>
                      <a:pPr marL="0" lvl="0" indent="0" algn="ctr" rtl="0">
                        <a:spcBef>
                          <a:spcPts val="0"/>
                        </a:spcBef>
                        <a:spcAft>
                          <a:spcPts val="0"/>
                        </a:spcAft>
                        <a:buNone/>
                      </a:pPr>
                      <a:r>
                        <a:rPr lang="en" sz="1600" b="0" i="1" dirty="0">
                          <a:latin typeface="Calibri"/>
                          <a:ea typeface="Calibri"/>
                          <a:cs typeface="Calibri"/>
                          <a:sym typeface="Calibri"/>
                        </a:rPr>
                        <a:t>Empathy Network Specialist</a:t>
                      </a:r>
                      <a:endParaRPr sz="1400" b="0" i="1" dirty="0">
                        <a:latin typeface="Calibri"/>
                        <a:ea typeface="Calibri"/>
                        <a:cs typeface="Calibri"/>
                        <a:sym typeface="Calibri"/>
                      </a:endParaRPr>
                    </a:p>
                    <a:p>
                      <a:pPr marL="0" lvl="0" indent="0" algn="ctr" rtl="0">
                        <a:spcBef>
                          <a:spcPts val="0"/>
                        </a:spcBef>
                        <a:spcAft>
                          <a:spcPts val="0"/>
                        </a:spcAft>
                        <a:buNone/>
                      </a:pPr>
                      <a:r>
                        <a:rPr lang="en" sz="1600" b="0" dirty="0" err="1">
                          <a:latin typeface="Calibri"/>
                          <a:ea typeface="Calibri"/>
                          <a:cs typeface="Calibri"/>
                          <a:sym typeface="Calibri"/>
                        </a:rPr>
                        <a:t>Daniel.Rother@zoo.org</a:t>
                      </a:r>
                      <a:endParaRPr sz="1400" b="0" dirty="0">
                        <a:latin typeface="Calibri"/>
                        <a:ea typeface="Calibri"/>
                        <a:cs typeface="Calibri"/>
                        <a:sym typeface="Calibri"/>
                      </a:endParaRPr>
                    </a:p>
                  </a:txBody>
                  <a:tcPr marL="87713" marR="87713" marT="0" marB="0"/>
                </a:tc>
                <a:extLst>
                  <a:ext uri="{0D108BD9-81ED-4DB2-BD59-A6C34878D82A}">
                    <a16:rowId xmlns:a16="http://schemas.microsoft.com/office/drawing/2014/main" val="10000"/>
                  </a:ext>
                </a:extLst>
              </a:tr>
            </a:tbl>
          </a:graphicData>
        </a:graphic>
      </p:graphicFrame>
      <p:pic>
        <p:nvPicPr>
          <p:cNvPr id="4" name="Graphic 3" descr="User with solid fill">
            <a:extLst>
              <a:ext uri="{FF2B5EF4-FFF2-40B4-BE49-F238E27FC236}">
                <a16:creationId xmlns:a16="http://schemas.microsoft.com/office/drawing/2014/main" id="{1225C676-A9D7-9C4D-9B7A-9208FB3F56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2132" y="1737705"/>
            <a:ext cx="1467998" cy="1467998"/>
          </a:xfrm>
          <a:prstGeom prst="rect">
            <a:avLst/>
          </a:prstGeom>
        </p:spPr>
      </p:pic>
      <p:pic>
        <p:nvPicPr>
          <p:cNvPr id="11" name="Graphic 10" descr="User with solid fill">
            <a:extLst>
              <a:ext uri="{FF2B5EF4-FFF2-40B4-BE49-F238E27FC236}">
                <a16:creationId xmlns:a16="http://schemas.microsoft.com/office/drawing/2014/main" id="{F7BF64C3-7030-2242-A255-F033A55FEE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14828" y="1737705"/>
            <a:ext cx="1467998" cy="1467998"/>
          </a:xfrm>
          <a:prstGeom prst="rect">
            <a:avLst/>
          </a:prstGeom>
        </p:spPr>
      </p:pic>
      <p:pic>
        <p:nvPicPr>
          <p:cNvPr id="12" name="Graphic 11" descr="User with solid fill">
            <a:extLst>
              <a:ext uri="{FF2B5EF4-FFF2-40B4-BE49-F238E27FC236}">
                <a16:creationId xmlns:a16="http://schemas.microsoft.com/office/drawing/2014/main" id="{AE20C20E-C995-6D4B-915D-C448F35FC1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2132" y="2971800"/>
            <a:ext cx="1467998" cy="1467998"/>
          </a:xfrm>
          <a:prstGeom prst="rect">
            <a:avLst/>
          </a:prstGeom>
        </p:spPr>
      </p:pic>
      <p:pic>
        <p:nvPicPr>
          <p:cNvPr id="13" name="Graphic 12" descr="User with solid fill">
            <a:extLst>
              <a:ext uri="{FF2B5EF4-FFF2-40B4-BE49-F238E27FC236}">
                <a16:creationId xmlns:a16="http://schemas.microsoft.com/office/drawing/2014/main" id="{02BC417D-3A6A-C54A-84CE-231F8BC568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714828" y="2971800"/>
            <a:ext cx="1467998" cy="1467998"/>
          </a:xfrm>
          <a:prstGeom prst="rect">
            <a:avLst/>
          </a:prstGeom>
        </p:spPr>
      </p:pic>
    </p:spTree>
    <p:extLst>
      <p:ext uri="{BB962C8B-B14F-4D97-AF65-F5344CB8AC3E}">
        <p14:creationId xmlns:p14="http://schemas.microsoft.com/office/powerpoint/2010/main" val="58090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ppt_y</p:attrName>
                                        </p:attrNameLst>
                                      </p:cBhvr>
                                      <p:tavLst>
                                        <p:tav tm="0">
                                          <p:val>
                                            <p:strVal val="#ppt_y+#ppt_h*1.125000"/>
                                          </p:val>
                                        </p:tav>
                                        <p:tav tm="100000">
                                          <p:val>
                                            <p:strVal val="#ppt_y"/>
                                          </p:val>
                                        </p:tav>
                                      </p:tavLst>
                                    </p:anim>
                                    <p:animEffect transition="in" filter="wipe(up)">
                                      <p:cBhvr>
                                        <p:cTn id="8" dur="500"/>
                                        <p:tgtEl>
                                          <p:spTgt spid="12"/>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par>
                                <p:cTn id="14" presetID="1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up)">
                                      <p:cBhvr>
                                        <p:cTn id="17" dur="500"/>
                                        <p:tgtEl>
                                          <p:spTgt spid="11"/>
                                        </p:tgtEl>
                                      </p:cBhvr>
                                    </p:animEffect>
                                  </p:childTnLst>
                                </p:cTn>
                              </p:par>
                            </p:childTnLst>
                          </p:cTn>
                        </p:par>
                        <p:par>
                          <p:cTn id="18" fill="hold">
                            <p:stCondLst>
                              <p:cond delay="1000"/>
                            </p:stCondLst>
                            <p:childTnLst>
                              <p:par>
                                <p:cTn id="19" presetID="12" presetClass="entr" presetSubtype="4"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p:tgtEl>
                                          <p:spTgt spid="13"/>
                                        </p:tgtEl>
                                        <p:attrNameLst>
                                          <p:attrName>ppt_y</p:attrName>
                                        </p:attrNameLst>
                                      </p:cBhvr>
                                      <p:tavLst>
                                        <p:tav tm="0">
                                          <p:val>
                                            <p:strVal val="#ppt_y+#ppt_h*1.125000"/>
                                          </p:val>
                                        </p:tav>
                                        <p:tav tm="100000">
                                          <p:val>
                                            <p:strVal val="#ppt_y"/>
                                          </p:val>
                                        </p:tav>
                                      </p:tavLst>
                                    </p:anim>
                                    <p:animEffect transition="in" filter="wipe(up)">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EEC809"/>
      </a:accent1>
      <a:accent2>
        <a:srgbClr val="F3A161"/>
      </a:accent2>
      <a:accent3>
        <a:srgbClr val="E76F51"/>
      </a:accent3>
      <a:accent4>
        <a:srgbClr val="1CA491"/>
      </a:accent4>
      <a:accent5>
        <a:srgbClr val="5BC7C4"/>
      </a:accent5>
      <a:accent6>
        <a:srgbClr val="7CC04F"/>
      </a:accent6>
      <a:hlink>
        <a:srgbClr val="90B9DC"/>
      </a:hlink>
      <a:folHlink>
        <a:srgbClr val="C16797"/>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ECC1D1ABF9514F8FBADB246F357791" ma:contentTypeVersion="13" ma:contentTypeDescription="Create a new document." ma:contentTypeScope="" ma:versionID="e7e390046072af3de381b5b7af208da8">
  <xsd:schema xmlns:xsd="http://www.w3.org/2001/XMLSchema" xmlns:xs="http://www.w3.org/2001/XMLSchema" xmlns:p="http://schemas.microsoft.com/office/2006/metadata/properties" xmlns:ns2="c75e76d8-fb42-48b8-87bf-4eea0e1e720f" xmlns:ns3="26c04f2e-a569-4772-b955-8012543e8cda" targetNamespace="http://schemas.microsoft.com/office/2006/metadata/properties" ma:root="true" ma:fieldsID="f7c8327e5495a65df17ceb428ffce042" ns2:_="" ns3:_="">
    <xsd:import namespace="c75e76d8-fb42-48b8-87bf-4eea0e1e720f"/>
    <xsd:import namespace="26c04f2e-a569-4772-b955-8012543e8cd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e76d8-fb42-48b8-87bf-4eea0e1e72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c04f2e-a569-4772-b955-8012543e8cd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5ECC00-CA57-434D-8B26-EF9D3D17129A}">
  <ds:schemaRefs>
    <ds:schemaRef ds:uri="http://schemas.microsoft.com/sharepoint/v3/contenttype/forms"/>
  </ds:schemaRefs>
</ds:datastoreItem>
</file>

<file path=customXml/itemProps2.xml><?xml version="1.0" encoding="utf-8"?>
<ds:datastoreItem xmlns:ds="http://schemas.openxmlformats.org/officeDocument/2006/customXml" ds:itemID="{49560744-EE7F-4180-94AF-FA009BCE2928}">
  <ds:schemaRefs>
    <ds:schemaRef ds:uri="http://purl.org/dc/dcmitype/"/>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26c04f2e-a569-4772-b955-8012543e8cda"/>
    <ds:schemaRef ds:uri="c75e76d8-fb42-48b8-87bf-4eea0e1e720f"/>
    <ds:schemaRef ds:uri="http://www.w3.org/XML/1998/namespace"/>
    <ds:schemaRef ds:uri="http://purl.org/dc/elements/1.1/"/>
  </ds:schemaRefs>
</ds:datastoreItem>
</file>

<file path=customXml/itemProps3.xml><?xml version="1.0" encoding="utf-8"?>
<ds:datastoreItem xmlns:ds="http://schemas.openxmlformats.org/officeDocument/2006/customXml" ds:itemID="{4EF48AF7-D573-4FB9-9B92-51591B27C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e76d8-fb42-48b8-87bf-4eea0e1e720f"/>
    <ds:schemaRef ds:uri="26c04f2e-a569-4772-b955-8012543e8c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8113</TotalTime>
  <Words>5165</Words>
  <Application>Microsoft Macintosh PowerPoint</Application>
  <PresentationFormat>Widescreen</PresentationFormat>
  <Paragraphs>776</Paragraphs>
  <Slides>53</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Calibri</vt:lpstr>
      <vt:lpstr>Courier New</vt:lpstr>
      <vt:lpstr>Gill Sans</vt:lpstr>
      <vt:lpstr>Gill Sans MT</vt:lpstr>
      <vt:lpstr>Gill Sans Nova</vt:lpstr>
      <vt:lpstr>Gill Sans Nova Light</vt:lpstr>
      <vt:lpstr>Segoe UI</vt:lpstr>
      <vt:lpstr>Office Theme</vt:lpstr>
      <vt:lpstr>ADVANCING CONSERVATION  THROUGH  EMPATHY FOR WILDLIFE</vt:lpstr>
      <vt:lpstr>Highlight Reel</vt:lpstr>
      <vt:lpstr>PowerPoint Presentation</vt:lpstr>
      <vt:lpstr>Agenda</vt:lpstr>
      <vt:lpstr>Agenda</vt:lpstr>
      <vt:lpstr>ACE Poetry</vt:lpstr>
      <vt:lpstr>Institutional  Updates</vt:lpstr>
      <vt:lpstr>Woodland Park Zoo  Updates</vt:lpstr>
      <vt:lpstr>Staff Updates</vt:lpstr>
      <vt:lpstr>Institutional  Updates</vt:lpstr>
      <vt:lpstr>Working Group Updates</vt:lpstr>
      <vt:lpstr>Communications Working Group</vt:lpstr>
      <vt:lpstr>Logo</vt:lpstr>
      <vt:lpstr>PowerPoint Presentation</vt:lpstr>
      <vt:lpstr>PowerPoint Presentation</vt:lpstr>
      <vt:lpstr>PowerPoint Presentation</vt:lpstr>
      <vt:lpstr>Yellow Title </vt:lpstr>
      <vt:lpstr>Blue title </vt:lpstr>
      <vt:lpstr>Communications Working Group</vt:lpstr>
      <vt:lpstr>PowerPoint Presentation</vt:lpstr>
      <vt:lpstr>PowerPoint Presentation</vt:lpstr>
      <vt:lpstr>Strategic Learning Working Group</vt:lpstr>
      <vt:lpstr>Strategic Learning Framework</vt:lpstr>
      <vt:lpstr>Strategic Learning Framework</vt:lpstr>
      <vt:lpstr>Strategic Learning Framework</vt:lpstr>
      <vt:lpstr>Strategic Learning Framework</vt:lpstr>
      <vt:lpstr>Strategic Learning Framework</vt:lpstr>
      <vt:lpstr>Strategic Learning Framework</vt:lpstr>
      <vt:lpstr>Strategic Learning Framework</vt:lpstr>
      <vt:lpstr>Strategic Learning Framework</vt:lpstr>
      <vt:lpstr>Strategic Learning Framework</vt:lpstr>
      <vt:lpstr>Strategic Learning Framework</vt:lpstr>
      <vt:lpstr>Strategic Learning Framework</vt:lpstr>
      <vt:lpstr>Strategic Learning Working Group</vt:lpstr>
      <vt:lpstr>Strategic Learning Working Group</vt:lpstr>
      <vt:lpstr>Communications Working Group</vt:lpstr>
      <vt:lpstr>Communications Working Group </vt:lpstr>
      <vt:lpstr>PowerPoint Presentation</vt:lpstr>
      <vt:lpstr>Communications Working Group</vt:lpstr>
      <vt:lpstr>Communications Working Group</vt:lpstr>
      <vt:lpstr>Discussion Platform</vt:lpstr>
      <vt:lpstr>Discussion Platform</vt:lpstr>
      <vt:lpstr>PowerPoint Presentation</vt:lpstr>
      <vt:lpstr>PowerPoint Presentation</vt:lpstr>
      <vt:lpstr>PowerPoint Presentation</vt:lpstr>
      <vt:lpstr>Learning Groups</vt:lpstr>
      <vt:lpstr>Learning Groups</vt:lpstr>
      <vt:lpstr>Learning Groups</vt:lpstr>
      <vt:lpstr>Working Groups</vt:lpstr>
      <vt:lpstr>Working Groups</vt:lpstr>
      <vt:lpstr>Working Groups</vt:lpstr>
      <vt:lpstr>Working Groups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Conservation through Empathy for Wildlife Learning Network</dc:title>
  <dc:creator>Daniel Rother</dc:creator>
  <cp:lastModifiedBy>Daniel Rother</cp:lastModifiedBy>
  <cp:revision>7</cp:revision>
  <dcterms:created xsi:type="dcterms:W3CDTF">2021-01-20T18:14:32Z</dcterms:created>
  <dcterms:modified xsi:type="dcterms:W3CDTF">2021-02-24T21:10:32Z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0x010100EDECC1D1ABF9514F8FBADB246F357791</vt:lpwstr>
  </property>
</Properties>
</file>