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5143500" cx="9144000"/>
  <p:notesSz cx="6858000" cy="9144000"/>
  <p:embeddedFontLst>
    <p:embeddedFont>
      <p:font typeface="Lato"/>
      <p:regular r:id="rId46"/>
      <p:bold r:id="rId47"/>
      <p:italic r:id="rId48"/>
      <p:boldItalic r:id="rId49"/>
    </p:embeddedFont>
    <p:embeddedFont>
      <p:font typeface="Montserrat"/>
      <p:regular r:id="rId50"/>
      <p:bold r:id="rId51"/>
      <p:italic r:id="rId52"/>
      <p:boldItalic r:id="rId53"/>
    </p:embeddedFont>
    <p:embeddedFont>
      <p:font typeface="Lato Light"/>
      <p:regular r:id="rId54"/>
      <p:bold r:id="rId55"/>
      <p:italic r:id="rId56"/>
      <p:boldItalic r:id="rId57"/>
    </p:embeddedFont>
    <p:embeddedFont>
      <p:font typeface="Lato Black"/>
      <p:bold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35E4BF0-3677-4C38-BDA8-90775F1AFBF3}">
  <a:tblStyle styleId="{A35E4BF0-3677-4C38-BDA8-90775F1AFB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63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  <a:tcStyle>
        <a:fill>
          <a:solidFill>
            <a:srgbClr val="F2F2F2"/>
          </a:solidFill>
        </a:fill>
      </a:tcStyle>
    </a:band1H>
    <a:band2H>
      <a:tcTxStyle/>
    </a:band2H>
    <a:band1V>
      <a:tcTxStyle/>
      <a:tcStyle>
        <a:fill>
          <a:solidFill>
            <a:srgbClr val="F2F2F2"/>
          </a:solidFill>
        </a:fill>
      </a:tcStyle>
    </a:band1V>
    <a:band2V>
      <a:tcTxStyle/>
    </a:band2V>
    <a:lastCol>
      <a:tcTxStyle b="on"/>
    </a:lastCol>
    <a:firstCol>
      <a:tcTxStyle b="on"/>
    </a:firstCol>
    <a:lastRow>
      <a:tcTxStyle b="on"/>
    </a:lastRow>
    <a:seCell>
      <a:tcTxStyle/>
    </a:seCell>
    <a:swCell>
      <a:tcTxStyle/>
    </a:swCell>
    <a:firstRow>
      <a:tcTxStyle b="on"/>
    </a:firstRow>
    <a:neCell>
      <a:tcTxStyle/>
    </a:neCell>
    <a:nwCell>
      <a:tcTxStyle/>
    </a:nwCell>
  </a:tblStyle>
  <a:tblStyle styleId="{85354BEA-F6B9-44A7-BCCA-678D270351FF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54783458-3F87-4C2E-9CEA-ED6B12528CE0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304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3.xml"/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42" Type="http://schemas.openxmlformats.org/officeDocument/2006/relationships/slide" Target="slides/slide36.xml"/><Relationship Id="rId47" Type="http://schemas.openxmlformats.org/officeDocument/2006/relationships/font" Target="fonts/Lato-bold.fntdata"/><Relationship Id="rId34" Type="http://schemas.openxmlformats.org/officeDocument/2006/relationships/slide" Target="slides/slide28.xml"/><Relationship Id="rId21" Type="http://schemas.openxmlformats.org/officeDocument/2006/relationships/slide" Target="slides/slide15.xml"/><Relationship Id="rId50" Type="http://schemas.openxmlformats.org/officeDocument/2006/relationships/font" Target="fonts/Montserrat-regular.fntdata"/><Relationship Id="rId55" Type="http://schemas.openxmlformats.org/officeDocument/2006/relationships/font" Target="fonts/LatoLight-bold.fntdata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24" Type="http://schemas.openxmlformats.org/officeDocument/2006/relationships/slide" Target="slides/slide18.xml"/><Relationship Id="rId53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58" Type="http://schemas.openxmlformats.org/officeDocument/2006/relationships/font" Target="fonts/LatoBlack-bold.fntdata"/><Relationship Id="rId5" Type="http://schemas.openxmlformats.org/officeDocument/2006/relationships/slideMaster" Target="slideMasters/slideMaster1.xml"/><Relationship Id="rId61" Type="http://schemas.openxmlformats.org/officeDocument/2006/relationships/customXml" Target="../customXml/item2.xml"/><Relationship Id="rId19" Type="http://schemas.openxmlformats.org/officeDocument/2006/relationships/slide" Target="slides/slide13.xml"/><Relationship Id="rId43" Type="http://schemas.openxmlformats.org/officeDocument/2006/relationships/slide" Target="slides/slide37.xml"/><Relationship Id="rId48" Type="http://schemas.openxmlformats.org/officeDocument/2006/relationships/font" Target="fonts/Lato-italic.fntdata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56" Type="http://schemas.openxmlformats.org/officeDocument/2006/relationships/font" Target="fonts/LatoLight-italic.fntdata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51" Type="http://schemas.openxmlformats.org/officeDocument/2006/relationships/font" Target="fonts/Montserrat-bold.fntdata"/><Relationship Id="rId3" Type="http://schemas.openxmlformats.org/officeDocument/2006/relationships/presProps" Target="presProps.xml"/><Relationship Id="rId46" Type="http://schemas.openxmlformats.org/officeDocument/2006/relationships/font" Target="fonts/Lato-regular.fntdata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59" Type="http://schemas.openxmlformats.org/officeDocument/2006/relationships/font" Target="fonts/LatoBlack-boldItalic.fntdata"/><Relationship Id="rId17" Type="http://schemas.openxmlformats.org/officeDocument/2006/relationships/slide" Target="slides/slide11.xml"/><Relationship Id="rId41" Type="http://schemas.openxmlformats.org/officeDocument/2006/relationships/slide" Target="slides/slide35.xml"/><Relationship Id="rId20" Type="http://schemas.openxmlformats.org/officeDocument/2006/relationships/slide" Target="slides/slide14.xml"/><Relationship Id="rId54" Type="http://schemas.openxmlformats.org/officeDocument/2006/relationships/font" Target="fonts/LatoLight-regular.fntdata"/><Relationship Id="rId62" Type="http://schemas.openxmlformats.org/officeDocument/2006/relationships/customXml" Target="../customXml/item3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49" Type="http://schemas.openxmlformats.org/officeDocument/2006/relationships/font" Target="fonts/Lato-boldItalic.fntdata"/><Relationship Id="rId36" Type="http://schemas.openxmlformats.org/officeDocument/2006/relationships/slide" Target="slides/slide30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57" Type="http://schemas.openxmlformats.org/officeDocument/2006/relationships/font" Target="fonts/LatoLight-boldItalic.fntdata"/><Relationship Id="rId15" Type="http://schemas.openxmlformats.org/officeDocument/2006/relationships/slide" Target="slides/slide9.xml"/><Relationship Id="rId44" Type="http://schemas.openxmlformats.org/officeDocument/2006/relationships/slide" Target="slides/slide38.xml"/><Relationship Id="rId31" Type="http://schemas.openxmlformats.org/officeDocument/2006/relationships/slide" Target="slides/slide25.xml"/><Relationship Id="rId52" Type="http://schemas.openxmlformats.org/officeDocument/2006/relationships/font" Target="fonts/Montserrat-italic.fntdata"/><Relationship Id="rId10" Type="http://schemas.openxmlformats.org/officeDocument/2006/relationships/slide" Target="slides/slide4.xml"/><Relationship Id="rId60" Type="http://schemas.openxmlformats.org/officeDocument/2006/relationships/customXml" Target="../customXml/item1.xml"/><Relationship Id="rId4" Type="http://schemas.openxmlformats.org/officeDocument/2006/relationships/tableStyles" Target="tableStyles.xml"/><Relationship Id="rId9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SLIDES_API191530691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SLIDES_API191530691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4a2b90ca0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4a2b90ca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24f475ba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24f475ba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68982d815_2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68982d815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b6fe262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b6fe262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84418dfcd_3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84418dfcd_3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984418dfcd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984418dfcd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68982d815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68982d815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924f475ba4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924f475ba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SLIDES_API197772839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SLIDES_API197772839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968982d815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968982d815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73d3a6bdb_4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973d3a6bdb_4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973d3a6bdb_4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973d3a6bdb_4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8fe08bc4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8fe08bc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973d3a6bdb_4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973d3a6bdb_4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94b6fe262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94b6fe262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68325f0e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968325f0e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968325f0e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968325f0e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973d3a6bd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973d3a6bd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973d3a6bdb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973d3a6bdb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973d3a6bdb_4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973d3a6bdb_4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968982d815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968982d815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973d3a6bdb_4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973d3a6bdb_4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973d3a6bdb_4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973d3a6bdb_4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973d3a6bdb_4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973d3a6bdb_4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973d3a6bdb_4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973d3a6bdb_4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9a14272a3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9a14272a3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973d3a6bdb_4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973d3a6bdb_4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973d3a6bdb_4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973d3a6bdb_4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SLIDES_API38669738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SLIDES_API38669738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968325f0e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968325f0e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924f475ba4_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924f475ba4_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924f475ba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924f475ba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968982d815_2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968982d815_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94a2b90ca0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94a2b90ca0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968982d815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968982d815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73d3a6bdb_4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973d3a6bdb_4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24f475ba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24f475ba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4290734" y="1565896"/>
            <a:ext cx="4473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4292284" y="2397789"/>
            <a:ext cx="44490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11"/>
          <p:cNvSpPr txBox="1"/>
          <p:nvPr>
            <p:ph idx="1" type="body"/>
          </p:nvPr>
        </p:nvSpPr>
        <p:spPr>
          <a:xfrm>
            <a:off x="4648200" y="1323815"/>
            <a:ext cx="40386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11"/>
          <p:cNvSpPr txBox="1"/>
          <p:nvPr>
            <p:ph idx="2" type="body"/>
          </p:nvPr>
        </p:nvSpPr>
        <p:spPr>
          <a:xfrm>
            <a:off x="457200" y="1323815"/>
            <a:ext cx="40386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lank">
  <p:cSld name="4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lank">
  <p:cSld name="5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5"/>
          <p:cNvSpPr txBox="1"/>
          <p:nvPr>
            <p:ph type="ctrTitle"/>
          </p:nvPr>
        </p:nvSpPr>
        <p:spPr>
          <a:xfrm>
            <a:off x="4290734" y="1565896"/>
            <a:ext cx="4473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15"/>
          <p:cNvSpPr txBox="1"/>
          <p:nvPr>
            <p:ph idx="1" type="subTitle"/>
          </p:nvPr>
        </p:nvSpPr>
        <p:spPr>
          <a:xfrm>
            <a:off x="4292284" y="2397789"/>
            <a:ext cx="44490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6"/>
          <p:cNvSpPr txBox="1"/>
          <p:nvPr>
            <p:ph idx="1" type="body"/>
          </p:nvPr>
        </p:nvSpPr>
        <p:spPr>
          <a:xfrm>
            <a:off x="466928" y="1296595"/>
            <a:ext cx="7953300" cy="3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wo Content">
  <p:cSld name="2_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17"/>
          <p:cNvSpPr txBox="1"/>
          <p:nvPr>
            <p:ph idx="1" type="body"/>
          </p:nvPr>
        </p:nvSpPr>
        <p:spPr>
          <a:xfrm>
            <a:off x="4648200" y="1323815"/>
            <a:ext cx="40386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57" name="Google Shape;57;p17"/>
          <p:cNvSpPr txBox="1"/>
          <p:nvPr>
            <p:ph idx="2" type="body"/>
          </p:nvPr>
        </p:nvSpPr>
        <p:spPr>
          <a:xfrm>
            <a:off x="457200" y="1323815"/>
            <a:ext cx="40386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Only">
  <p:cSld name="2_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type="title"/>
          </p:nvPr>
        </p:nvSpPr>
        <p:spPr>
          <a:xfrm>
            <a:off x="261816" y="334960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lank">
  <p:cSld name="6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Blank">
  <p:cSld name="7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idx="1" type="body"/>
          </p:nvPr>
        </p:nvSpPr>
        <p:spPr>
          <a:xfrm>
            <a:off x="466928" y="1296595"/>
            <a:ext cx="7953300" cy="3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" name="Google Shape;13;p3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" showMasterSp="0">
  <p:cSld name="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1"/>
          <p:cNvSpPr txBox="1"/>
          <p:nvPr>
            <p:ph type="ctrTitle"/>
          </p:nvPr>
        </p:nvSpPr>
        <p:spPr>
          <a:xfrm>
            <a:off x="990600" y="1348810"/>
            <a:ext cx="63294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21"/>
          <p:cNvSpPr txBox="1"/>
          <p:nvPr>
            <p:ph idx="1" type="subTitle"/>
          </p:nvPr>
        </p:nvSpPr>
        <p:spPr>
          <a:xfrm>
            <a:off x="991956" y="1919295"/>
            <a:ext cx="635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d Slide" showMasterSp="0">
  <p:cSld name="2_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/>
          <p:nvPr>
            <p:ph type="ctrTitle"/>
          </p:nvPr>
        </p:nvSpPr>
        <p:spPr>
          <a:xfrm>
            <a:off x="990600" y="1348810"/>
            <a:ext cx="63294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22"/>
          <p:cNvSpPr txBox="1"/>
          <p:nvPr>
            <p:ph idx="1" type="subTitle"/>
          </p:nvPr>
        </p:nvSpPr>
        <p:spPr>
          <a:xfrm>
            <a:off x="991956" y="1919295"/>
            <a:ext cx="635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d Slide" showMasterSp="0">
  <p:cSld name="1_End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/>
          <p:nvPr>
            <p:ph type="ctrTitle"/>
          </p:nvPr>
        </p:nvSpPr>
        <p:spPr>
          <a:xfrm>
            <a:off x="990600" y="1348810"/>
            <a:ext cx="63294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23"/>
          <p:cNvSpPr txBox="1"/>
          <p:nvPr>
            <p:ph idx="1" type="subTitle"/>
          </p:nvPr>
        </p:nvSpPr>
        <p:spPr>
          <a:xfrm>
            <a:off x="991956" y="1919295"/>
            <a:ext cx="635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1pPr>
            <a:lvl2pPr indent="-355600" lvl="1" marL="9144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2pPr>
            <a:lvl3pPr indent="-342900" lvl="2" marL="1371600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30200" lvl="3" marL="1828800" rtl="0">
              <a:spcBef>
                <a:spcPts val="320"/>
              </a:spcBef>
              <a:spcAft>
                <a:spcPts val="0"/>
              </a:spcAft>
              <a:buSzPts val="1600"/>
              <a:buChar char="–"/>
              <a:defRPr/>
            </a:lvl4pPr>
            <a:lvl5pPr indent="-330200" lvl="4" marL="2286000" rtl="0">
              <a:spcBef>
                <a:spcPts val="320"/>
              </a:spcBef>
              <a:spcAft>
                <a:spcPts val="0"/>
              </a:spcAft>
              <a:buSzPts val="16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idx="1" type="body"/>
          </p:nvPr>
        </p:nvSpPr>
        <p:spPr>
          <a:xfrm>
            <a:off x="4648200" y="1323815"/>
            <a:ext cx="40386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457200" y="1323815"/>
            <a:ext cx="4038600" cy="3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indent="-3302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175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8" name="Google Shape;18;p4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lank">
  <p:cSld name="3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 showMasterSp="0">
  <p:cSld name="2_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 txBox="1"/>
          <p:nvPr>
            <p:ph type="ctrTitle"/>
          </p:nvPr>
        </p:nvSpPr>
        <p:spPr>
          <a:xfrm>
            <a:off x="4290734" y="1565896"/>
            <a:ext cx="44739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56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9"/>
          <p:cNvSpPr txBox="1"/>
          <p:nvPr>
            <p:ph idx="1" type="subTitle"/>
          </p:nvPr>
        </p:nvSpPr>
        <p:spPr>
          <a:xfrm>
            <a:off x="4292284" y="2397789"/>
            <a:ext cx="44490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  <a:defRPr sz="1800">
                <a:solidFill>
                  <a:srgbClr val="FFFFFF"/>
                </a:solidFill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0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320"/>
              </a:spcBef>
              <a:spcAft>
                <a:spcPts val="0"/>
              </a:spcAft>
              <a:buSzPts val="1400"/>
              <a:buNone/>
              <a:def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10"/>
          <p:cNvSpPr txBox="1"/>
          <p:nvPr>
            <p:ph idx="1" type="body"/>
          </p:nvPr>
        </p:nvSpPr>
        <p:spPr>
          <a:xfrm>
            <a:off x="466928" y="1296595"/>
            <a:ext cx="7953300" cy="3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4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723900" y="1296595"/>
            <a:ext cx="7696200" cy="33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0" type="dt"/>
          </p:nvPr>
        </p:nvSpPr>
        <p:spPr>
          <a:xfrm>
            <a:off x="6577042" y="476727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sli.do/features-google-slides?payload=eyJwcmVzZW50YXRpb25JZCI6IjF5Y0hTYUlleTFmQ0hreTgzOHl0a2ZvblM3RUFoNEV5cGVJZ0Zad2Y3c0QwIiwic2xpZGVJZCI6IlNMSURFU19BUEkxOTE1MzA2OTE1XzAifQ%3D%3D" TargetMode="External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31.png"/><Relationship Id="rId8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g"/><Relationship Id="rId4" Type="http://schemas.openxmlformats.org/officeDocument/2006/relationships/image" Target="../media/image3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jp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jp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7.jp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5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li.do/features-google-slides?payload=eyJwcmVzZW50YXRpb25JZCI6IjF5Y0hTYUlleTFmQ0hreTgzOHl0a2ZvblM3RUFoNEV5cGVJZ0Zad2Y3c0QwIiwic2xpZGVJZCI6IlNMSURFU19BUEkxOTc3NzI4MzkxXzAifQ%3D%3D" TargetMode="External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jpg"/><Relationship Id="rId4" Type="http://schemas.openxmlformats.org/officeDocument/2006/relationships/image" Target="../media/image56.jpg"/><Relationship Id="rId5" Type="http://schemas.openxmlformats.org/officeDocument/2006/relationships/image" Target="../media/image6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9.jpg"/><Relationship Id="rId4" Type="http://schemas.openxmlformats.org/officeDocument/2006/relationships/image" Target="../media/image56.jpg"/><Relationship Id="rId5" Type="http://schemas.openxmlformats.org/officeDocument/2006/relationships/image" Target="../media/image6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jpg"/><Relationship Id="rId4" Type="http://schemas.openxmlformats.org/officeDocument/2006/relationships/image" Target="../media/image56.jpg"/><Relationship Id="rId5" Type="http://schemas.openxmlformats.org/officeDocument/2006/relationships/image" Target="../media/image60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5.png"/><Relationship Id="rId6" Type="http://schemas.openxmlformats.org/officeDocument/2006/relationships/image" Target="../media/image44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5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9.jpg"/><Relationship Id="rId4" Type="http://schemas.openxmlformats.org/officeDocument/2006/relationships/image" Target="../media/image56.jpg"/><Relationship Id="rId5" Type="http://schemas.openxmlformats.org/officeDocument/2006/relationships/image" Target="../media/image6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s://www.sli.do/features-google-slides?payload=eyJwcmVzZW50YXRpb25JZCI6IjF5Y0hTYUlleTFmQ0hreTgzOHl0a2ZvblM3RUFoNEV5cGVJZ0Zad2Y3c0QwIiwic2xpZGVJZCI6IlNMSURFU19BUEkzODY2OTczODNfMCJ9" TargetMode="External"/><Relationship Id="rId4" Type="http://schemas.openxmlformats.org/officeDocument/2006/relationships/image" Target="../media/image2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5" Type="http://schemas.openxmlformats.org/officeDocument/2006/relationships/image" Target="../media/image1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drawphone.tannerkrewson.com/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36.png"/><Relationship Id="rId6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5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jpg"/><Relationship Id="rId4" Type="http://schemas.openxmlformats.org/officeDocument/2006/relationships/image" Target="../media/image33.jpg"/><Relationship Id="rId5" Type="http://schemas.openxmlformats.org/officeDocument/2006/relationships/image" Target="../media/image30.jpg"/><Relationship Id="rId6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g"/><Relationship Id="rId4" Type="http://schemas.openxmlformats.org/officeDocument/2006/relationships/image" Target="../media/image16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g"/><Relationship Id="rId4" Type="http://schemas.openxmlformats.org/officeDocument/2006/relationships/image" Target="../media/image16.png"/><Relationship Id="rId5" Type="http://schemas.openxmlformats.org/officeDocument/2006/relationships/image" Target="../media/image22.png"/><Relationship Id="rId6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jp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6"/>
          <p:cNvSpPr txBox="1"/>
          <p:nvPr>
            <p:ph type="ctrTitle"/>
          </p:nvPr>
        </p:nvSpPr>
        <p:spPr>
          <a:xfrm>
            <a:off x="4290725" y="1214627"/>
            <a:ext cx="4473900" cy="110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3000"/>
              <a:t>Learning from Summer</a:t>
            </a:r>
            <a:endParaRPr sz="30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3000"/>
              <a:t>Jumping into Fall</a:t>
            </a:r>
            <a:endParaRPr sz="3000"/>
          </a:p>
        </p:txBody>
      </p:sp>
      <p:sp>
        <p:nvSpPr>
          <p:cNvPr id="84" name="Google Shape;84;p26"/>
          <p:cNvSpPr txBox="1"/>
          <p:nvPr>
            <p:ph idx="1" type="subTitle"/>
          </p:nvPr>
        </p:nvSpPr>
        <p:spPr>
          <a:xfrm>
            <a:off x="4292275" y="2397800"/>
            <a:ext cx="4650600" cy="55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ACE for Wildlife Network </a:t>
            </a:r>
            <a:r>
              <a:rPr lang="en">
                <a:solidFill>
                  <a:schemeClr val="lt1"/>
                </a:solidFill>
              </a:rPr>
              <a:t>Fall </a:t>
            </a:r>
            <a:r>
              <a:rPr lang="en"/>
              <a:t>Meeting 9/22</a:t>
            </a:r>
            <a:endParaRPr/>
          </a:p>
        </p:txBody>
      </p:sp>
      <p:sp>
        <p:nvSpPr>
          <p:cNvPr id="85" name="Google Shape;85;p26"/>
          <p:cNvSpPr txBox="1"/>
          <p:nvPr/>
        </p:nvSpPr>
        <p:spPr>
          <a:xfrm>
            <a:off x="5145100" y="3562100"/>
            <a:ext cx="16842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Default Zoom Status: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86" name="Google Shape;8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875" y="3871775"/>
            <a:ext cx="675500" cy="67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" name="Google Shape;87;p26"/>
          <p:cNvGrpSpPr/>
          <p:nvPr/>
        </p:nvGrpSpPr>
        <p:grpSpPr>
          <a:xfrm>
            <a:off x="6080033" y="3923851"/>
            <a:ext cx="571360" cy="571360"/>
            <a:chOff x="5769513" y="3757125"/>
            <a:chExt cx="829500" cy="829500"/>
          </a:xfrm>
        </p:grpSpPr>
        <p:pic>
          <p:nvPicPr>
            <p:cNvPr id="88" name="Google Shape;88;p2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88875" y="3876488"/>
              <a:ext cx="590775" cy="590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769513" y="3757125"/>
              <a:ext cx="829500" cy="829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26"/>
          <p:cNvSpPr txBox="1"/>
          <p:nvPr/>
        </p:nvSpPr>
        <p:spPr>
          <a:xfrm>
            <a:off x="6946850" y="3562100"/>
            <a:ext cx="16842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Recording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91" name="Google Shape;9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575" y="3871775"/>
            <a:ext cx="675500" cy="67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id" id="172" name="Google Shape;172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750" y="45164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footer-id" id="173" name="Google Shape;173;p35"/>
          <p:cNvSpPr txBox="1"/>
          <p:nvPr/>
        </p:nvSpPr>
        <p:spPr>
          <a:xfrm>
            <a:off x="0" y="3857625"/>
            <a:ext cx="91440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9AC37"/>
                </a:solidFill>
              </a:rPr>
              <a:t>ⓘ</a:t>
            </a:r>
            <a:r>
              <a:rPr lang="en"/>
              <a:t> Start presenting to display the poll results on this slide.</a:t>
            </a:r>
            <a:endParaRPr/>
          </a:p>
        </p:txBody>
      </p:sp>
      <p:sp>
        <p:nvSpPr>
          <p:cNvPr descr="title-id" id="174" name="Google Shape;174;p35"/>
          <p:cNvSpPr txBox="1"/>
          <p:nvPr/>
        </p:nvSpPr>
        <p:spPr>
          <a:xfrm>
            <a:off x="0" y="1285875"/>
            <a:ext cx="9144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What did you learn this summer?</a:t>
            </a:r>
            <a:endParaRPr sz="3600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825" y="1005225"/>
            <a:ext cx="5420173" cy="41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6"/>
          <p:cNvSpPr txBox="1"/>
          <p:nvPr/>
        </p:nvSpPr>
        <p:spPr>
          <a:xfrm>
            <a:off x="86275" y="1178950"/>
            <a:ext cx="3076800" cy="37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See anything that resonates?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See anything that prompts further questions?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See anything you want to learn more about?</a:t>
            </a:r>
            <a:endParaRPr sz="2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7"/>
          <p:cNvSpPr txBox="1"/>
          <p:nvPr>
            <p:ph type="title"/>
          </p:nvPr>
        </p:nvSpPr>
        <p:spPr>
          <a:xfrm>
            <a:off x="311700" y="238750"/>
            <a:ext cx="671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ACE for Wildlife Network’s summer updates</a:t>
            </a:r>
            <a:endParaRPr sz="2500">
              <a:solidFill>
                <a:srgbClr val="FFFFFF"/>
              </a:solidFill>
            </a:endParaRPr>
          </a:p>
        </p:txBody>
      </p:sp>
      <p:grpSp>
        <p:nvGrpSpPr>
          <p:cNvPr id="186" name="Google Shape;186;p37"/>
          <p:cNvGrpSpPr/>
          <p:nvPr/>
        </p:nvGrpSpPr>
        <p:grpSpPr>
          <a:xfrm>
            <a:off x="260615" y="1498238"/>
            <a:ext cx="7294836" cy="2247827"/>
            <a:chOff x="825000" y="1207770"/>
            <a:chExt cx="7703100" cy="2373630"/>
          </a:xfrm>
        </p:grpSpPr>
        <p:pic>
          <p:nvPicPr>
            <p:cNvPr descr="A group of people posing for the camera&#10;&#10;Description automatically generated" id="187" name="Google Shape;187;p37"/>
            <p:cNvPicPr preferRelativeResize="0"/>
            <p:nvPr/>
          </p:nvPicPr>
          <p:blipFill rotWithShape="1">
            <a:blip r:embed="rId3">
              <a:alphaModFix/>
            </a:blip>
            <a:srcRect b="37871" l="33557" r="35174" t="11027"/>
            <a:stretch/>
          </p:blipFill>
          <p:spPr>
            <a:xfrm>
              <a:off x="825000" y="1207775"/>
              <a:ext cx="1925775" cy="2373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50775" y="1207770"/>
              <a:ext cx="1925775" cy="2373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7"/>
            <p:cNvPicPr preferRelativeResize="0"/>
            <p:nvPr/>
          </p:nvPicPr>
          <p:blipFill rotWithShape="1">
            <a:blip r:embed="rId5">
              <a:alphaModFix/>
            </a:blip>
            <a:srcRect b="0" l="29442" r="20177" t="24482"/>
            <a:stretch/>
          </p:blipFill>
          <p:spPr>
            <a:xfrm>
              <a:off x="4676550" y="1207775"/>
              <a:ext cx="1925775" cy="2373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hange profile picture" id="190" name="Google Shape;190;p37"/>
            <p:cNvPicPr preferRelativeResize="0"/>
            <p:nvPr/>
          </p:nvPicPr>
          <p:blipFill rotWithShape="1">
            <a:blip r:embed="rId6">
              <a:alphaModFix/>
            </a:blip>
            <a:srcRect b="0" l="18870" r="0" t="0"/>
            <a:stretch/>
          </p:blipFill>
          <p:spPr>
            <a:xfrm>
              <a:off x="6602325" y="1207775"/>
              <a:ext cx="1925775" cy="237362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91" name="Google Shape;191;p37"/>
          <p:cNvGraphicFramePr/>
          <p:nvPr/>
        </p:nvGraphicFramePr>
        <p:xfrm>
          <a:off x="260638" y="3799075"/>
          <a:ext cx="3000000" cy="3000000"/>
        </p:xfrm>
        <a:graphic>
          <a:graphicData uri="http://schemas.openxmlformats.org/drawingml/2006/table">
            <a:tbl>
              <a:tblPr firstCol="1" firstRow="1">
                <a:noFill/>
                <a:tableStyleId>{A35E4BF0-3677-4C38-BDA8-90775F1AFBF3}</a:tableStyleId>
              </a:tblPr>
              <a:tblGrid>
                <a:gridCol w="1823700"/>
                <a:gridCol w="1823700"/>
                <a:gridCol w="1823700"/>
                <a:gridCol w="1823700"/>
              </a:tblGrid>
              <a:tr h="1173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Laurie Stuart</a:t>
                      </a:r>
                      <a:endParaRPr b="1"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Director of Impact</a:t>
                      </a:r>
                      <a:endParaRPr b="0"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Laurie.Stuart@zoo.org</a:t>
                      </a:r>
                      <a:endParaRPr b="0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Laurel Abbotts</a:t>
                      </a:r>
                      <a:endParaRPr b="1"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Manager</a:t>
                      </a:r>
                      <a:endParaRPr b="0" i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Laurel.Abbotts@zoo.org</a:t>
                      </a:r>
                      <a:endParaRPr b="0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Mary Jackson</a:t>
                      </a:r>
                      <a:endParaRPr b="1"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Audience Research Supervisor</a:t>
                      </a:r>
                      <a:endParaRPr b="0"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Mary.Jackson@zoo.org</a:t>
                      </a:r>
                      <a:endParaRPr b="0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Daniel Rother</a:t>
                      </a:r>
                      <a:endParaRPr b="1" sz="1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1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Empathy Network Specialist</a:t>
                      </a:r>
                      <a:endParaRPr b="0" i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Daniel.Rother@zoo.org</a:t>
                      </a:r>
                      <a:endParaRPr b="0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  <p:pic>
        <p:nvPicPr>
          <p:cNvPr id="192" name="Google Shape;192;p37"/>
          <p:cNvPicPr preferRelativeResize="0"/>
          <p:nvPr/>
        </p:nvPicPr>
        <p:blipFill rotWithShape="1">
          <a:blip r:embed="rId7">
            <a:alphaModFix/>
          </a:blip>
          <a:srcRect b="5809" l="3353" r="6017" t="5087"/>
          <a:stretch/>
        </p:blipFill>
        <p:spPr>
          <a:xfrm rot="-379173">
            <a:off x="7528861" y="3340296"/>
            <a:ext cx="1668303" cy="106848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37"/>
          <p:cNvPicPr preferRelativeResize="0"/>
          <p:nvPr/>
        </p:nvPicPr>
        <p:blipFill rotWithShape="1">
          <a:blip r:embed="rId8">
            <a:alphaModFix/>
          </a:blip>
          <a:srcRect b="17382" l="0" r="0" t="0"/>
          <a:stretch/>
        </p:blipFill>
        <p:spPr>
          <a:xfrm rot="-401299">
            <a:off x="7356764" y="1223670"/>
            <a:ext cx="1626150" cy="2013785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5715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48451" y="1667626"/>
            <a:ext cx="3979997" cy="298499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8"/>
          <p:cNvSpPr txBox="1"/>
          <p:nvPr>
            <p:ph type="title"/>
          </p:nvPr>
        </p:nvSpPr>
        <p:spPr>
          <a:xfrm>
            <a:off x="311700" y="238750"/>
            <a:ext cx="671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ACE for Wildlife Network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200" name="Google Shape;20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142750" y="1783323"/>
            <a:ext cx="3847778" cy="2885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type="title"/>
          </p:nvPr>
        </p:nvSpPr>
        <p:spPr>
          <a:xfrm>
            <a:off x="311700" y="238750"/>
            <a:ext cx="671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ACE for Wildlife Network</a:t>
            </a:r>
            <a:endParaRPr sz="2500">
              <a:solidFill>
                <a:srgbClr val="FFFFFF"/>
              </a:solidFill>
            </a:endParaRPr>
          </a:p>
        </p:txBody>
      </p:sp>
      <p:grpSp>
        <p:nvGrpSpPr>
          <p:cNvPr id="206" name="Google Shape;206;p39"/>
          <p:cNvGrpSpPr/>
          <p:nvPr/>
        </p:nvGrpSpPr>
        <p:grpSpPr>
          <a:xfrm>
            <a:off x="93622" y="1110386"/>
            <a:ext cx="8957188" cy="3957181"/>
            <a:chOff x="191150" y="1079825"/>
            <a:chExt cx="8761800" cy="3990300"/>
          </a:xfrm>
        </p:grpSpPr>
        <p:pic>
          <p:nvPicPr>
            <p:cNvPr id="207" name="Google Shape;207;p39"/>
            <p:cNvPicPr preferRelativeResize="0"/>
            <p:nvPr/>
          </p:nvPicPr>
          <p:blipFill rotWithShape="1">
            <a:blip r:embed="rId3">
              <a:alphaModFix/>
            </a:blip>
            <a:srcRect b="10002" l="0" r="0" t="21910"/>
            <a:stretch/>
          </p:blipFill>
          <p:spPr>
            <a:xfrm>
              <a:off x="191150" y="1079825"/>
              <a:ext cx="8761698" cy="3977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39"/>
            <p:cNvSpPr/>
            <p:nvPr/>
          </p:nvSpPr>
          <p:spPr>
            <a:xfrm>
              <a:off x="191150" y="1079825"/>
              <a:ext cx="8761800" cy="3990300"/>
            </a:xfrm>
            <a:prstGeom prst="rect">
              <a:avLst/>
            </a:prstGeom>
            <a:solidFill>
              <a:srgbClr val="3C8B38">
                <a:alpha val="89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9" name="Google Shape;20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" name="Google Shape;210;p39"/>
          <p:cNvGraphicFramePr/>
          <p:nvPr/>
        </p:nvGraphicFramePr>
        <p:xfrm>
          <a:off x="311700" y="141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{85354BEA-F6B9-44A7-BCCA-678D270351FF}</a:tableStyleId>
              </a:tblPr>
              <a:tblGrid>
                <a:gridCol w="1891700"/>
                <a:gridCol w="6695375"/>
              </a:tblGrid>
              <a:tr h="950350"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</a:rPr>
                        <a:t>Our Vision </a:t>
                      </a:r>
                      <a:endParaRPr b="1"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FFFF"/>
                          </a:solidFill>
                        </a:rPr>
                        <a:t>A conservation-minded society motivated by empathy towards all life.  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0"/>
          <p:cNvSpPr txBox="1"/>
          <p:nvPr>
            <p:ph type="title"/>
          </p:nvPr>
        </p:nvSpPr>
        <p:spPr>
          <a:xfrm>
            <a:off x="311700" y="238750"/>
            <a:ext cx="671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ACE for Wildlife Network</a:t>
            </a:r>
            <a:endParaRPr sz="2500">
              <a:solidFill>
                <a:srgbClr val="FFFFFF"/>
              </a:solidFill>
            </a:endParaRPr>
          </a:p>
        </p:txBody>
      </p:sp>
      <p:grpSp>
        <p:nvGrpSpPr>
          <p:cNvPr id="216" name="Google Shape;216;p40"/>
          <p:cNvGrpSpPr/>
          <p:nvPr/>
        </p:nvGrpSpPr>
        <p:grpSpPr>
          <a:xfrm>
            <a:off x="93622" y="1110386"/>
            <a:ext cx="8957188" cy="3957181"/>
            <a:chOff x="191150" y="1079825"/>
            <a:chExt cx="8761800" cy="3990300"/>
          </a:xfrm>
        </p:grpSpPr>
        <p:pic>
          <p:nvPicPr>
            <p:cNvPr id="217" name="Google Shape;217;p40"/>
            <p:cNvPicPr preferRelativeResize="0"/>
            <p:nvPr/>
          </p:nvPicPr>
          <p:blipFill rotWithShape="1">
            <a:blip r:embed="rId3">
              <a:alphaModFix/>
            </a:blip>
            <a:srcRect b="10002" l="0" r="0" t="21910"/>
            <a:stretch/>
          </p:blipFill>
          <p:spPr>
            <a:xfrm>
              <a:off x="191150" y="1079825"/>
              <a:ext cx="8761698" cy="3977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8" name="Google Shape;218;p40"/>
            <p:cNvSpPr/>
            <p:nvPr/>
          </p:nvSpPr>
          <p:spPr>
            <a:xfrm>
              <a:off x="191150" y="1079825"/>
              <a:ext cx="8761800" cy="3990300"/>
            </a:xfrm>
            <a:prstGeom prst="rect">
              <a:avLst/>
            </a:prstGeom>
            <a:solidFill>
              <a:srgbClr val="3C8B38">
                <a:alpha val="89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9" name="Google Shape;21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0" name="Google Shape;220;p40"/>
          <p:cNvGraphicFramePr/>
          <p:nvPr/>
        </p:nvGraphicFramePr>
        <p:xfrm>
          <a:off x="311700" y="141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{85354BEA-F6B9-44A7-BCCA-678D270351FF}</a:tableStyleId>
              </a:tblPr>
              <a:tblGrid>
                <a:gridCol w="1891700"/>
                <a:gridCol w="6695375"/>
              </a:tblGrid>
              <a:tr h="950350"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</a:rPr>
                        <a:t>Our Vision </a:t>
                      </a:r>
                      <a:endParaRPr b="1"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FFFF"/>
                          </a:solidFill>
                        </a:rPr>
                        <a:t>A conservation-minded society motivated by empathy towards all life.  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4700"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</a:rPr>
                        <a:t>Our Mission </a:t>
                      </a:r>
                      <a:endParaRPr b="1"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FFFF"/>
                          </a:solidFill>
                        </a:rPr>
                        <a:t>The Advancing Conservation through Empathy (ACE) for Wildlife learning network creates and shares effective practices to foster empathy for animals and people.  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1"/>
          <p:cNvSpPr txBox="1"/>
          <p:nvPr>
            <p:ph type="title"/>
          </p:nvPr>
        </p:nvSpPr>
        <p:spPr>
          <a:xfrm>
            <a:off x="311700" y="238750"/>
            <a:ext cx="671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ACE for Wildlife Network</a:t>
            </a:r>
            <a:endParaRPr sz="2500">
              <a:solidFill>
                <a:srgbClr val="FFFFFF"/>
              </a:solidFill>
            </a:endParaRPr>
          </a:p>
        </p:txBody>
      </p:sp>
      <p:grpSp>
        <p:nvGrpSpPr>
          <p:cNvPr id="226" name="Google Shape;226;p41"/>
          <p:cNvGrpSpPr/>
          <p:nvPr/>
        </p:nvGrpSpPr>
        <p:grpSpPr>
          <a:xfrm>
            <a:off x="93622" y="1110386"/>
            <a:ext cx="8957188" cy="3957181"/>
            <a:chOff x="191150" y="1079825"/>
            <a:chExt cx="8761800" cy="3990300"/>
          </a:xfrm>
        </p:grpSpPr>
        <p:pic>
          <p:nvPicPr>
            <p:cNvPr id="227" name="Google Shape;227;p41"/>
            <p:cNvPicPr preferRelativeResize="0"/>
            <p:nvPr/>
          </p:nvPicPr>
          <p:blipFill rotWithShape="1">
            <a:blip r:embed="rId3">
              <a:alphaModFix/>
            </a:blip>
            <a:srcRect b="10002" l="0" r="0" t="21910"/>
            <a:stretch/>
          </p:blipFill>
          <p:spPr>
            <a:xfrm>
              <a:off x="191150" y="1079825"/>
              <a:ext cx="8761698" cy="39771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8" name="Google Shape;228;p41"/>
            <p:cNvSpPr/>
            <p:nvPr/>
          </p:nvSpPr>
          <p:spPr>
            <a:xfrm>
              <a:off x="191150" y="1079825"/>
              <a:ext cx="8761800" cy="3990300"/>
            </a:xfrm>
            <a:prstGeom prst="rect">
              <a:avLst/>
            </a:prstGeom>
            <a:solidFill>
              <a:srgbClr val="3C8B38">
                <a:alpha val="89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29" name="Google Shape;22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30" name="Google Shape;230;p41"/>
          <p:cNvGraphicFramePr/>
          <p:nvPr/>
        </p:nvGraphicFramePr>
        <p:xfrm>
          <a:off x="311700" y="141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{85354BEA-F6B9-44A7-BCCA-678D270351FF}</a:tableStyleId>
              </a:tblPr>
              <a:tblGrid>
                <a:gridCol w="1891700"/>
                <a:gridCol w="6695375"/>
              </a:tblGrid>
              <a:tr h="950350"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</a:rPr>
                        <a:t>Our Vision </a:t>
                      </a:r>
                      <a:endParaRPr b="1"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FFFF"/>
                          </a:solidFill>
                        </a:rPr>
                        <a:t>A conservation-minded society motivated by empathy towards all life.  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34700"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</a:rPr>
                        <a:t>Our Mission </a:t>
                      </a:r>
                      <a:endParaRPr b="1"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FFFF"/>
                          </a:solidFill>
                        </a:rPr>
                        <a:t>The Advancing Conservation through Empathy (ACE) for Wildlife learning network creates and shares effective practices to foster empathy for animals and people.  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30600">
                <a:tc>
                  <a:txBody>
                    <a:bodyPr/>
                    <a:lstStyle/>
                    <a:p>
                      <a:pPr indent="0" lvl="0" marL="63500" marR="6350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FFFFFF"/>
                          </a:solidFill>
                        </a:rPr>
                        <a:t>Our Purpose </a:t>
                      </a:r>
                      <a:endParaRPr b="1"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635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>
                          <a:solidFill>
                            <a:srgbClr val="FFFFFF"/>
                          </a:solidFill>
                        </a:rPr>
                        <a:t>We bring together like-minded professionals to strengthen how accredited institutions create, use and evaluate practices to foster empathy for wildlife leading to conservation actions.  </a:t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  <a:p>
                      <a:pPr indent="0" lvl="0" marL="457200" marR="63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80808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2"/>
          <p:cNvPicPr preferRelativeResize="0"/>
          <p:nvPr/>
        </p:nvPicPr>
        <p:blipFill rotWithShape="1">
          <a:blip r:embed="rId3">
            <a:alphaModFix/>
          </a:blip>
          <a:srcRect b="0" l="43582" r="8719" t="0"/>
          <a:stretch/>
        </p:blipFill>
        <p:spPr>
          <a:xfrm>
            <a:off x="3231900" y="1069325"/>
            <a:ext cx="2758551" cy="40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2"/>
          <p:cNvSpPr txBox="1"/>
          <p:nvPr>
            <p:ph type="title"/>
          </p:nvPr>
        </p:nvSpPr>
        <p:spPr>
          <a:xfrm>
            <a:off x="311700" y="2581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Agenda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237" name="Google Shape;2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225" y="1069325"/>
            <a:ext cx="2729943" cy="4094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2"/>
          <p:cNvSpPr txBox="1"/>
          <p:nvPr/>
        </p:nvSpPr>
        <p:spPr>
          <a:xfrm>
            <a:off x="115025" y="1193325"/>
            <a:ext cx="3033600" cy="3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Have some fun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Announcements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Check-in on the summer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</a:rPr>
              <a:t>ACE for Wildlife Network updates from the summer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Looking forward to fall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 for Wildlife Network activities for the Fall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Next steps and announcements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3"/>
          <p:cNvSpPr txBox="1"/>
          <p:nvPr>
            <p:ph type="title"/>
          </p:nvPr>
        </p:nvSpPr>
        <p:spPr>
          <a:xfrm>
            <a:off x="311700" y="297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Looking towards the fall</a:t>
            </a:r>
            <a:endParaRPr/>
          </a:p>
        </p:txBody>
      </p:sp>
      <p:pic>
        <p:nvPicPr>
          <p:cNvPr id="245" name="Google Shape;24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1225" y="1193325"/>
            <a:ext cx="2661078" cy="399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3"/>
          <p:cNvSpPr txBox="1"/>
          <p:nvPr>
            <p:ph idx="1" type="body"/>
          </p:nvPr>
        </p:nvSpPr>
        <p:spPr>
          <a:xfrm>
            <a:off x="0" y="1193325"/>
            <a:ext cx="4585200" cy="310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i="1" lang="en" sz="2400"/>
              <a:t>Think</a:t>
            </a:r>
            <a:r>
              <a:rPr lang="en" sz="2400"/>
              <a:t>: </a:t>
            </a:r>
            <a:endParaRPr sz="2400"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1800"/>
              <a:t>What are you hoping to learn this fall?</a:t>
            </a:r>
            <a:endParaRPr sz="1800"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1800"/>
              <a:t>What are your aspirations for the fall?</a:t>
            </a:r>
            <a:endParaRPr sz="18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2"/>
                </a:solidFill>
              </a:rPr>
              <a:t>You = you, team, organization</a:t>
            </a:r>
            <a:endParaRPr sz="1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200"/>
              <a:t>Think and Share: </a:t>
            </a:r>
            <a:endParaRPr b="1" sz="22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1900"/>
              <a:t>What are your big goals for this fall?</a:t>
            </a:r>
            <a:endParaRPr sz="19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grpSp>
        <p:nvGrpSpPr>
          <p:cNvPr id="247" name="Google Shape;247;p43"/>
          <p:cNvGrpSpPr/>
          <p:nvPr/>
        </p:nvGrpSpPr>
        <p:grpSpPr>
          <a:xfrm>
            <a:off x="4466900" y="1193325"/>
            <a:ext cx="1577100" cy="3109200"/>
            <a:chOff x="586675" y="2879000"/>
            <a:chExt cx="1577100" cy="3109200"/>
          </a:xfrm>
        </p:grpSpPr>
        <p:sp>
          <p:nvSpPr>
            <p:cNvPr id="248" name="Google Shape;248;p43"/>
            <p:cNvSpPr txBox="1"/>
            <p:nvPr/>
          </p:nvSpPr>
          <p:spPr>
            <a:xfrm flipH="1">
              <a:off x="586675" y="2879000"/>
              <a:ext cx="1577100" cy="3109200"/>
            </a:xfrm>
            <a:prstGeom prst="rect">
              <a:avLst/>
            </a:prstGeom>
            <a:solidFill>
              <a:srgbClr val="4D4D4D">
                <a:alpha val="12290"/>
              </a:srgbClr>
            </a:solidFill>
            <a:ln cap="flat" cmpd="sng" w="9525">
              <a:solidFill>
                <a:srgbClr val="4D4D4D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How to use Slido:</a:t>
              </a:r>
              <a:endParaRPr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AutoNum type="arabicPeriod"/>
              </a:pPr>
              <a:r>
                <a:rPr lang="en" sz="1200"/>
                <a:t>Go to </a:t>
              </a:r>
              <a:r>
                <a:rPr b="1" lang="en" sz="1200">
                  <a:solidFill>
                    <a:schemeClr val="accent1"/>
                  </a:solidFill>
                </a:rPr>
                <a:t>Sli.do</a:t>
              </a:r>
              <a:endParaRPr b="1" sz="1200"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AutoNum type="arabicPeriod"/>
              </a:pPr>
              <a:r>
                <a:rPr lang="en" sz="1200"/>
                <a:t>Type in Code “</a:t>
              </a:r>
              <a:r>
                <a:rPr b="1" lang="en" sz="1200"/>
                <a:t>ACEfall”</a:t>
              </a:r>
              <a:endParaRPr b="1" sz="1200"/>
            </a:p>
          </p:txBody>
        </p:sp>
        <p:pic>
          <p:nvPicPr>
            <p:cNvPr id="249" name="Google Shape;249;p43"/>
            <p:cNvPicPr preferRelativeResize="0"/>
            <p:nvPr/>
          </p:nvPicPr>
          <p:blipFill rotWithShape="1">
            <a:blip r:embed="rId4">
              <a:alphaModFix/>
            </a:blip>
            <a:srcRect b="7591" l="7591" r="7591" t="7591"/>
            <a:stretch/>
          </p:blipFill>
          <p:spPr>
            <a:xfrm>
              <a:off x="693963" y="4540350"/>
              <a:ext cx="1362525" cy="13625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id" id="254" name="Google Shape;254;p4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750" y="45164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footer-id" id="255" name="Google Shape;255;p44"/>
          <p:cNvSpPr txBox="1"/>
          <p:nvPr/>
        </p:nvSpPr>
        <p:spPr>
          <a:xfrm>
            <a:off x="0" y="3857625"/>
            <a:ext cx="91440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9AC37"/>
                </a:solidFill>
              </a:rPr>
              <a:t>ⓘ</a:t>
            </a:r>
            <a:r>
              <a:rPr lang="en"/>
              <a:t> Start presenting to display the poll results on this slide.</a:t>
            </a:r>
            <a:endParaRPr/>
          </a:p>
        </p:txBody>
      </p:sp>
      <p:sp>
        <p:nvSpPr>
          <p:cNvPr descr="title-id" id="256" name="Google Shape;256;p44"/>
          <p:cNvSpPr txBox="1"/>
          <p:nvPr/>
        </p:nvSpPr>
        <p:spPr>
          <a:xfrm>
            <a:off x="0" y="1285875"/>
            <a:ext cx="9144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What are your big goals for the fall? (Personal, team, Org)</a:t>
            </a:r>
            <a:endParaRPr sz="3600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27"/>
          <p:cNvPicPr preferRelativeResize="0"/>
          <p:nvPr/>
        </p:nvPicPr>
        <p:blipFill rotWithShape="1">
          <a:blip r:embed="rId3">
            <a:alphaModFix/>
          </a:blip>
          <a:srcRect b="13436" l="2046" r="941" t="2586"/>
          <a:stretch/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5"/>
          <p:cNvSpPr txBox="1"/>
          <p:nvPr>
            <p:ph type="title"/>
          </p:nvPr>
        </p:nvSpPr>
        <p:spPr>
          <a:xfrm>
            <a:off x="311700" y="2788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Our Fall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2" name="Google Shape;262;p45"/>
          <p:cNvSpPr txBox="1"/>
          <p:nvPr>
            <p:ph idx="1" type="body"/>
          </p:nvPr>
        </p:nvSpPr>
        <p:spPr>
          <a:xfrm>
            <a:off x="363250" y="1294825"/>
            <a:ext cx="19938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ctr">
              <a:spcBef>
                <a:spcPts val="56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Branding</a:t>
            </a:r>
            <a:endParaRPr sz="2000"/>
          </a:p>
        </p:txBody>
      </p:sp>
      <p:pic>
        <p:nvPicPr>
          <p:cNvPr id="263" name="Google Shape;263;p45"/>
          <p:cNvPicPr preferRelativeResize="0"/>
          <p:nvPr/>
        </p:nvPicPr>
        <p:blipFill rotWithShape="1">
          <a:blip r:embed="rId3">
            <a:alphaModFix/>
          </a:blip>
          <a:srcRect b="0" l="24596" r="24596" t="0"/>
          <a:stretch/>
        </p:blipFill>
        <p:spPr>
          <a:xfrm>
            <a:off x="3300091" y="1718800"/>
            <a:ext cx="2394845" cy="333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5"/>
          <p:cNvPicPr preferRelativeResize="0"/>
          <p:nvPr/>
        </p:nvPicPr>
        <p:blipFill rotWithShape="1">
          <a:blip r:embed="rId4">
            <a:alphaModFix/>
          </a:blip>
          <a:srcRect b="0" l="26049" r="26049" t="0"/>
          <a:stretch/>
        </p:blipFill>
        <p:spPr>
          <a:xfrm>
            <a:off x="162725" y="1718800"/>
            <a:ext cx="2394853" cy="33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5"/>
          <p:cNvPicPr preferRelativeResize="0"/>
          <p:nvPr/>
        </p:nvPicPr>
        <p:blipFill rotWithShape="1">
          <a:blip r:embed="rId5">
            <a:alphaModFix/>
          </a:blip>
          <a:srcRect b="5215" l="41774" r="16662" t="8001"/>
          <a:stretch/>
        </p:blipFill>
        <p:spPr>
          <a:xfrm>
            <a:off x="6437450" y="1718800"/>
            <a:ext cx="2394845" cy="333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5"/>
          <p:cNvSpPr txBox="1"/>
          <p:nvPr>
            <p:ph idx="1" type="body"/>
          </p:nvPr>
        </p:nvSpPr>
        <p:spPr>
          <a:xfrm>
            <a:off x="330010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2. Working Groups</a:t>
            </a:r>
            <a:endParaRPr sz="2000"/>
          </a:p>
        </p:txBody>
      </p:sp>
      <p:sp>
        <p:nvSpPr>
          <p:cNvPr id="267" name="Google Shape;267;p45"/>
          <p:cNvSpPr txBox="1"/>
          <p:nvPr>
            <p:ph idx="1" type="body"/>
          </p:nvPr>
        </p:nvSpPr>
        <p:spPr>
          <a:xfrm>
            <a:off x="643745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3</a:t>
            </a:r>
            <a:r>
              <a:rPr lang="en" sz="2000"/>
              <a:t>. Webinars</a:t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/>
          <p:nvPr>
            <p:ph type="title"/>
          </p:nvPr>
        </p:nvSpPr>
        <p:spPr>
          <a:xfrm>
            <a:off x="311700" y="2788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Our Fall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73" name="Google Shape;273;p46"/>
          <p:cNvSpPr txBox="1"/>
          <p:nvPr>
            <p:ph idx="1" type="body"/>
          </p:nvPr>
        </p:nvSpPr>
        <p:spPr>
          <a:xfrm>
            <a:off x="363250" y="1294825"/>
            <a:ext cx="19938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ctr">
              <a:spcBef>
                <a:spcPts val="56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Branding</a:t>
            </a:r>
            <a:endParaRPr sz="2000"/>
          </a:p>
        </p:txBody>
      </p:sp>
      <p:pic>
        <p:nvPicPr>
          <p:cNvPr id="274" name="Google Shape;274;p46"/>
          <p:cNvPicPr preferRelativeResize="0"/>
          <p:nvPr/>
        </p:nvPicPr>
        <p:blipFill rotWithShape="1">
          <a:blip r:embed="rId3">
            <a:alphaModFix/>
          </a:blip>
          <a:srcRect b="0" l="24596" r="24596" t="0"/>
          <a:stretch/>
        </p:blipFill>
        <p:spPr>
          <a:xfrm>
            <a:off x="3300091" y="1718800"/>
            <a:ext cx="2394845" cy="333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 rotWithShape="1">
          <a:blip r:embed="rId4">
            <a:alphaModFix/>
          </a:blip>
          <a:srcRect b="0" l="26049" r="26049" t="0"/>
          <a:stretch/>
        </p:blipFill>
        <p:spPr>
          <a:xfrm>
            <a:off x="162725" y="1718800"/>
            <a:ext cx="2394853" cy="33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6"/>
          <p:cNvPicPr preferRelativeResize="0"/>
          <p:nvPr/>
        </p:nvPicPr>
        <p:blipFill rotWithShape="1">
          <a:blip r:embed="rId5">
            <a:alphaModFix/>
          </a:blip>
          <a:srcRect b="5215" l="41774" r="16662" t="8001"/>
          <a:stretch/>
        </p:blipFill>
        <p:spPr>
          <a:xfrm>
            <a:off x="6437450" y="1718800"/>
            <a:ext cx="2394845" cy="333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6"/>
          <p:cNvSpPr txBox="1"/>
          <p:nvPr>
            <p:ph idx="1" type="body"/>
          </p:nvPr>
        </p:nvSpPr>
        <p:spPr>
          <a:xfrm>
            <a:off x="330010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2. Working Groups</a:t>
            </a:r>
            <a:endParaRPr sz="2000"/>
          </a:p>
        </p:txBody>
      </p:sp>
      <p:sp>
        <p:nvSpPr>
          <p:cNvPr id="278" name="Google Shape;278;p46"/>
          <p:cNvSpPr txBox="1"/>
          <p:nvPr>
            <p:ph idx="1" type="body"/>
          </p:nvPr>
        </p:nvSpPr>
        <p:spPr>
          <a:xfrm>
            <a:off x="643745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3. Webinars</a:t>
            </a:r>
            <a:endParaRPr sz="2000"/>
          </a:p>
        </p:txBody>
      </p:sp>
      <p:sp>
        <p:nvSpPr>
          <p:cNvPr id="279" name="Google Shape;279;p46"/>
          <p:cNvSpPr/>
          <p:nvPr/>
        </p:nvSpPr>
        <p:spPr>
          <a:xfrm>
            <a:off x="3151125" y="1363575"/>
            <a:ext cx="6050100" cy="38616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/>
          <p:nvPr>
            <p:ph idx="1" type="body"/>
          </p:nvPr>
        </p:nvSpPr>
        <p:spPr>
          <a:xfrm>
            <a:off x="0" y="-57475"/>
            <a:ext cx="9144000" cy="520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What </a:t>
            </a:r>
            <a:r>
              <a:rPr i="1" lang="en">
                <a:latin typeface="Montserrat"/>
                <a:ea typeface="Montserrat"/>
                <a:cs typeface="Montserrat"/>
                <a:sym typeface="Montserrat"/>
              </a:rPr>
              <a:t>visuals</a:t>
            </a: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 come to mind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when you think of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>
                <a:latin typeface="Montserrat"/>
                <a:ea typeface="Montserrat"/>
                <a:cs typeface="Montserrat"/>
                <a:sym typeface="Montserrat"/>
              </a:rPr>
              <a:t>empathy?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/>
          <p:nvPr>
            <p:ph type="title"/>
          </p:nvPr>
        </p:nvSpPr>
        <p:spPr>
          <a:xfrm>
            <a:off x="311700" y="2788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Our Fall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90" name="Google Shape;290;p48"/>
          <p:cNvSpPr txBox="1"/>
          <p:nvPr>
            <p:ph idx="1" type="body"/>
          </p:nvPr>
        </p:nvSpPr>
        <p:spPr>
          <a:xfrm>
            <a:off x="363250" y="1294825"/>
            <a:ext cx="19938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ctr">
              <a:spcBef>
                <a:spcPts val="56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Branding</a:t>
            </a:r>
            <a:endParaRPr sz="2000"/>
          </a:p>
        </p:txBody>
      </p:sp>
      <p:pic>
        <p:nvPicPr>
          <p:cNvPr id="291" name="Google Shape;291;p48"/>
          <p:cNvPicPr preferRelativeResize="0"/>
          <p:nvPr/>
        </p:nvPicPr>
        <p:blipFill rotWithShape="1">
          <a:blip r:embed="rId3">
            <a:alphaModFix/>
          </a:blip>
          <a:srcRect b="0" l="24596" r="24596" t="0"/>
          <a:stretch/>
        </p:blipFill>
        <p:spPr>
          <a:xfrm>
            <a:off x="3300091" y="1718800"/>
            <a:ext cx="2394845" cy="333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8"/>
          <p:cNvPicPr preferRelativeResize="0"/>
          <p:nvPr/>
        </p:nvPicPr>
        <p:blipFill rotWithShape="1">
          <a:blip r:embed="rId4">
            <a:alphaModFix/>
          </a:blip>
          <a:srcRect b="0" l="26049" r="26049" t="0"/>
          <a:stretch/>
        </p:blipFill>
        <p:spPr>
          <a:xfrm>
            <a:off x="162725" y="1718800"/>
            <a:ext cx="2394853" cy="33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8"/>
          <p:cNvPicPr preferRelativeResize="0"/>
          <p:nvPr/>
        </p:nvPicPr>
        <p:blipFill rotWithShape="1">
          <a:blip r:embed="rId5">
            <a:alphaModFix/>
          </a:blip>
          <a:srcRect b="5215" l="41774" r="16662" t="8001"/>
          <a:stretch/>
        </p:blipFill>
        <p:spPr>
          <a:xfrm>
            <a:off x="6437450" y="1718800"/>
            <a:ext cx="2394845" cy="333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8"/>
          <p:cNvSpPr txBox="1"/>
          <p:nvPr>
            <p:ph idx="1" type="body"/>
          </p:nvPr>
        </p:nvSpPr>
        <p:spPr>
          <a:xfrm>
            <a:off x="330010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2. Working Groups</a:t>
            </a:r>
            <a:endParaRPr sz="2000"/>
          </a:p>
        </p:txBody>
      </p:sp>
      <p:sp>
        <p:nvSpPr>
          <p:cNvPr id="295" name="Google Shape;295;p48"/>
          <p:cNvSpPr txBox="1"/>
          <p:nvPr>
            <p:ph idx="1" type="body"/>
          </p:nvPr>
        </p:nvSpPr>
        <p:spPr>
          <a:xfrm>
            <a:off x="643745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3. Webinars</a:t>
            </a:r>
            <a:endParaRPr sz="2000"/>
          </a:p>
        </p:txBody>
      </p:sp>
      <p:sp>
        <p:nvSpPr>
          <p:cNvPr id="296" name="Google Shape;296;p48"/>
          <p:cNvSpPr/>
          <p:nvPr/>
        </p:nvSpPr>
        <p:spPr>
          <a:xfrm>
            <a:off x="5924125" y="1363575"/>
            <a:ext cx="3277200" cy="38616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8"/>
          <p:cNvSpPr/>
          <p:nvPr/>
        </p:nvSpPr>
        <p:spPr>
          <a:xfrm>
            <a:off x="-512200" y="1294825"/>
            <a:ext cx="3277200" cy="38616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9"/>
          <p:cNvSpPr txBox="1"/>
          <p:nvPr>
            <p:ph type="title"/>
          </p:nvPr>
        </p:nvSpPr>
        <p:spPr>
          <a:xfrm>
            <a:off x="311700" y="238750"/>
            <a:ext cx="67188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Feedback on </a:t>
            </a:r>
            <a:r>
              <a:rPr lang="en" sz="2500">
                <a:solidFill>
                  <a:srgbClr val="FFFFFF"/>
                </a:solidFill>
              </a:rPr>
              <a:t>Working Groups</a:t>
            </a:r>
            <a:endParaRPr sz="2500">
              <a:solidFill>
                <a:srgbClr val="FFFFFF"/>
              </a:solidFill>
            </a:endParaRPr>
          </a:p>
        </p:txBody>
      </p:sp>
      <p:grpSp>
        <p:nvGrpSpPr>
          <p:cNvPr id="303" name="Google Shape;303;p49"/>
          <p:cNvGrpSpPr/>
          <p:nvPr/>
        </p:nvGrpSpPr>
        <p:grpSpPr>
          <a:xfrm>
            <a:off x="1353075" y="1265969"/>
            <a:ext cx="1540500" cy="1819800"/>
            <a:chOff x="1400700" y="1250600"/>
            <a:chExt cx="1540500" cy="1819800"/>
          </a:xfrm>
        </p:grpSpPr>
        <p:sp>
          <p:nvSpPr>
            <p:cNvPr id="304" name="Google Shape;304;p49"/>
            <p:cNvSpPr/>
            <p:nvPr/>
          </p:nvSpPr>
          <p:spPr>
            <a:xfrm>
              <a:off x="1400700" y="1250600"/>
              <a:ext cx="1540500" cy="1819800"/>
            </a:xfrm>
            <a:prstGeom prst="roundRect">
              <a:avLst>
                <a:gd fmla="val 32905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5" name="Google Shape;305;p4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23900" y="1384212"/>
              <a:ext cx="1046500" cy="1046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" name="Google Shape;306;p49"/>
            <p:cNvSpPr txBox="1"/>
            <p:nvPr/>
          </p:nvSpPr>
          <p:spPr>
            <a:xfrm>
              <a:off x="1400700" y="2430700"/>
              <a:ext cx="15405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Reflection and  </a:t>
              </a:r>
              <a:r>
                <a:rPr lang="en"/>
                <a:t>Evaluation</a:t>
              </a:r>
              <a:endParaRPr/>
            </a:p>
          </p:txBody>
        </p:sp>
      </p:grpSp>
      <p:grpSp>
        <p:nvGrpSpPr>
          <p:cNvPr id="307" name="Google Shape;307;p49"/>
          <p:cNvGrpSpPr/>
          <p:nvPr/>
        </p:nvGrpSpPr>
        <p:grpSpPr>
          <a:xfrm>
            <a:off x="3749000" y="1265969"/>
            <a:ext cx="1540500" cy="1819800"/>
            <a:chOff x="3749000" y="1250600"/>
            <a:chExt cx="1540500" cy="1819800"/>
          </a:xfrm>
        </p:grpSpPr>
        <p:sp>
          <p:nvSpPr>
            <p:cNvPr id="308" name="Google Shape;308;p49"/>
            <p:cNvSpPr/>
            <p:nvPr/>
          </p:nvSpPr>
          <p:spPr>
            <a:xfrm>
              <a:off x="3749000" y="1250600"/>
              <a:ext cx="1540500" cy="1819800"/>
            </a:xfrm>
            <a:prstGeom prst="roundRect">
              <a:avLst>
                <a:gd fmla="val 32905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9" name="Google Shape;309;p4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933250" y="1351624"/>
              <a:ext cx="1076725" cy="107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" name="Google Shape;310;p49"/>
            <p:cNvSpPr txBox="1"/>
            <p:nvPr/>
          </p:nvSpPr>
          <p:spPr>
            <a:xfrm>
              <a:off x="3749000" y="2428321"/>
              <a:ext cx="15405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Resources and Content</a:t>
              </a:r>
              <a:endParaRPr/>
            </a:p>
          </p:txBody>
        </p:sp>
      </p:grpSp>
      <p:grpSp>
        <p:nvGrpSpPr>
          <p:cNvPr id="311" name="Google Shape;311;p49"/>
          <p:cNvGrpSpPr/>
          <p:nvPr/>
        </p:nvGrpSpPr>
        <p:grpSpPr>
          <a:xfrm>
            <a:off x="6049675" y="1265969"/>
            <a:ext cx="1540500" cy="1819800"/>
            <a:chOff x="6002050" y="1169363"/>
            <a:chExt cx="1540500" cy="1819800"/>
          </a:xfrm>
        </p:grpSpPr>
        <p:sp>
          <p:nvSpPr>
            <p:cNvPr id="312" name="Google Shape;312;p49"/>
            <p:cNvSpPr/>
            <p:nvPr/>
          </p:nvSpPr>
          <p:spPr>
            <a:xfrm>
              <a:off x="6002050" y="1169363"/>
              <a:ext cx="1540500" cy="1819800"/>
            </a:xfrm>
            <a:prstGeom prst="roundRect">
              <a:avLst>
                <a:gd fmla="val 32905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3" name="Google Shape;313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92988" y="1328150"/>
              <a:ext cx="1158625" cy="1158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9"/>
            <p:cNvSpPr txBox="1"/>
            <p:nvPr/>
          </p:nvSpPr>
          <p:spPr>
            <a:xfrm>
              <a:off x="6002050" y="2369725"/>
              <a:ext cx="15405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Grant Writing/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Funding</a:t>
              </a:r>
              <a:endParaRPr/>
            </a:p>
          </p:txBody>
        </p:sp>
      </p:grpSp>
      <p:grpSp>
        <p:nvGrpSpPr>
          <p:cNvPr id="315" name="Google Shape;315;p49"/>
          <p:cNvGrpSpPr/>
          <p:nvPr/>
        </p:nvGrpSpPr>
        <p:grpSpPr>
          <a:xfrm>
            <a:off x="1353075" y="3246650"/>
            <a:ext cx="1540500" cy="1819800"/>
            <a:chOff x="1305450" y="3276850"/>
            <a:chExt cx="1540500" cy="1819800"/>
          </a:xfrm>
        </p:grpSpPr>
        <p:sp>
          <p:nvSpPr>
            <p:cNvPr id="316" name="Google Shape;316;p49"/>
            <p:cNvSpPr/>
            <p:nvPr/>
          </p:nvSpPr>
          <p:spPr>
            <a:xfrm>
              <a:off x="1305450" y="3276850"/>
              <a:ext cx="1540500" cy="1819800"/>
            </a:xfrm>
            <a:prstGeom prst="roundRect">
              <a:avLst>
                <a:gd fmla="val 32905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7" name="Google Shape;317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28650" y="3412375"/>
              <a:ext cx="1046500" cy="1046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8" name="Google Shape;318;p49"/>
            <p:cNvSpPr txBox="1"/>
            <p:nvPr/>
          </p:nvSpPr>
          <p:spPr>
            <a:xfrm>
              <a:off x="1305450" y="4534950"/>
              <a:ext cx="15405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Regions</a:t>
              </a:r>
              <a:endParaRPr/>
            </a:p>
          </p:txBody>
        </p:sp>
      </p:grpSp>
      <p:grpSp>
        <p:nvGrpSpPr>
          <p:cNvPr id="319" name="Google Shape;319;p49"/>
          <p:cNvGrpSpPr/>
          <p:nvPr/>
        </p:nvGrpSpPr>
        <p:grpSpPr>
          <a:xfrm>
            <a:off x="3701375" y="3246650"/>
            <a:ext cx="1540500" cy="1819800"/>
            <a:chOff x="3701375" y="3216450"/>
            <a:chExt cx="1540500" cy="1819800"/>
          </a:xfrm>
        </p:grpSpPr>
        <p:sp>
          <p:nvSpPr>
            <p:cNvPr id="320" name="Google Shape;320;p49"/>
            <p:cNvSpPr/>
            <p:nvPr/>
          </p:nvSpPr>
          <p:spPr>
            <a:xfrm>
              <a:off x="3701375" y="3216450"/>
              <a:ext cx="1540500" cy="1819800"/>
            </a:xfrm>
            <a:prstGeom prst="roundRect">
              <a:avLst>
                <a:gd fmla="val 32905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1" name="Google Shape;321;p4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915725" y="3347075"/>
              <a:ext cx="1111800" cy="111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2" name="Google Shape;322;p49"/>
            <p:cNvSpPr txBox="1"/>
            <p:nvPr/>
          </p:nvSpPr>
          <p:spPr>
            <a:xfrm>
              <a:off x="3701375" y="4458750"/>
              <a:ext cx="15405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Diversity Equity</a:t>
              </a:r>
              <a:endParaRPr/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Inclusion </a:t>
              </a:r>
              <a:endParaRPr/>
            </a:p>
          </p:txBody>
        </p:sp>
      </p:grpSp>
      <p:grpSp>
        <p:nvGrpSpPr>
          <p:cNvPr id="323" name="Google Shape;323;p49"/>
          <p:cNvGrpSpPr/>
          <p:nvPr/>
        </p:nvGrpSpPr>
        <p:grpSpPr>
          <a:xfrm>
            <a:off x="6049675" y="3246650"/>
            <a:ext cx="1540500" cy="1819800"/>
            <a:chOff x="5936650" y="3216450"/>
            <a:chExt cx="1540500" cy="1819800"/>
          </a:xfrm>
        </p:grpSpPr>
        <p:sp>
          <p:nvSpPr>
            <p:cNvPr id="324" name="Google Shape;324;p49"/>
            <p:cNvSpPr/>
            <p:nvPr/>
          </p:nvSpPr>
          <p:spPr>
            <a:xfrm>
              <a:off x="5936650" y="3216450"/>
              <a:ext cx="1540500" cy="1819800"/>
            </a:xfrm>
            <a:prstGeom prst="roundRect">
              <a:avLst>
                <a:gd fmla="val 32905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5" name="Google Shape;325;p4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56850" y="3347075"/>
              <a:ext cx="1100100" cy="110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49"/>
            <p:cNvSpPr txBox="1"/>
            <p:nvPr/>
          </p:nvSpPr>
          <p:spPr>
            <a:xfrm>
              <a:off x="5936650" y="4458750"/>
              <a:ext cx="1540500" cy="50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Governance</a:t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0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Working Groups</a:t>
            </a:r>
            <a:endParaRPr/>
          </a:p>
        </p:txBody>
      </p:sp>
      <p:grpSp>
        <p:nvGrpSpPr>
          <p:cNvPr id="332" name="Google Shape;332;p50"/>
          <p:cNvGrpSpPr/>
          <p:nvPr/>
        </p:nvGrpSpPr>
        <p:grpSpPr>
          <a:xfrm>
            <a:off x="928986" y="1388888"/>
            <a:ext cx="4304473" cy="2166847"/>
            <a:chOff x="1311650" y="1184700"/>
            <a:chExt cx="5255125" cy="2645400"/>
          </a:xfrm>
        </p:grpSpPr>
        <p:sp>
          <p:nvSpPr>
            <p:cNvPr id="333" name="Google Shape;333;p50"/>
            <p:cNvSpPr/>
            <p:nvPr/>
          </p:nvSpPr>
          <p:spPr>
            <a:xfrm>
              <a:off x="1311650" y="1184700"/>
              <a:ext cx="2817000" cy="2645400"/>
            </a:xfrm>
            <a:prstGeom prst="ellipse">
              <a:avLst/>
            </a:prstGeom>
            <a:solidFill>
              <a:srgbClr val="00A0A5">
                <a:alpha val="80390"/>
              </a:srgbClr>
            </a:solidFill>
            <a:ln>
              <a:noFill/>
            </a:ln>
          </p:spPr>
          <p:txBody>
            <a:bodyPr anchorCtr="0" anchor="ctr" bIns="0" lIns="0" spcFirstLastPara="1" rIns="91425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Strategic Learning</a:t>
              </a:r>
              <a:endParaRPr b="1">
                <a:solidFill>
                  <a:schemeClr val="dk1"/>
                </a:solidFill>
              </a:endParaRPr>
            </a:p>
            <a:p>
              <a:pPr indent="-228600" lvl="0" marL="2286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50"/>
            <p:cNvSpPr/>
            <p:nvPr/>
          </p:nvSpPr>
          <p:spPr>
            <a:xfrm>
              <a:off x="3749775" y="1184700"/>
              <a:ext cx="2817000" cy="2645400"/>
            </a:xfrm>
            <a:prstGeom prst="ellipse">
              <a:avLst/>
            </a:prstGeom>
            <a:solidFill>
              <a:srgbClr val="4D4D4D">
                <a:alpha val="72550"/>
              </a:srgbClr>
            </a:solidFill>
            <a:ln>
              <a:noFill/>
            </a:ln>
          </p:spPr>
          <p:txBody>
            <a:bodyPr anchorCtr="0" anchor="ctr" bIns="0" lIns="0" spcFirstLastPara="1" rIns="91425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Operations</a:t>
              </a:r>
              <a:endParaRPr b="1">
                <a:solidFill>
                  <a:schemeClr val="dk1"/>
                </a:solidFill>
              </a:endParaRPr>
            </a:p>
            <a:p>
              <a:pPr indent="-228600" lvl="0" marL="2286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5" name="Google Shape;335;p50"/>
          <p:cNvSpPr/>
          <p:nvPr/>
        </p:nvSpPr>
        <p:spPr>
          <a:xfrm>
            <a:off x="1927326" y="2604341"/>
            <a:ext cx="2307300" cy="2166600"/>
          </a:xfrm>
          <a:prstGeom prst="ellipse">
            <a:avLst/>
          </a:prstGeom>
          <a:solidFill>
            <a:srgbClr val="F99D31">
              <a:alpha val="83920"/>
            </a:srgbClr>
          </a:solidFill>
          <a:ln>
            <a:noFill/>
          </a:ln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Communications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1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Working Groups</a:t>
            </a:r>
            <a:endParaRPr/>
          </a:p>
        </p:txBody>
      </p:sp>
      <p:grpSp>
        <p:nvGrpSpPr>
          <p:cNvPr id="341" name="Google Shape;341;p51"/>
          <p:cNvGrpSpPr/>
          <p:nvPr/>
        </p:nvGrpSpPr>
        <p:grpSpPr>
          <a:xfrm>
            <a:off x="928986" y="1388888"/>
            <a:ext cx="4304473" cy="2166847"/>
            <a:chOff x="1311650" y="1184700"/>
            <a:chExt cx="5255125" cy="2645400"/>
          </a:xfrm>
        </p:grpSpPr>
        <p:sp>
          <p:nvSpPr>
            <p:cNvPr id="342" name="Google Shape;342;p51"/>
            <p:cNvSpPr/>
            <p:nvPr/>
          </p:nvSpPr>
          <p:spPr>
            <a:xfrm>
              <a:off x="1311650" y="1184700"/>
              <a:ext cx="2817000" cy="2645400"/>
            </a:xfrm>
            <a:prstGeom prst="ellipse">
              <a:avLst/>
            </a:prstGeom>
            <a:solidFill>
              <a:srgbClr val="00A0A5">
                <a:alpha val="80390"/>
              </a:srgbClr>
            </a:solidFill>
            <a:ln>
              <a:noFill/>
            </a:ln>
          </p:spPr>
          <p:txBody>
            <a:bodyPr anchorCtr="0" anchor="ctr" bIns="0" lIns="0" spcFirstLastPara="1" rIns="91425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Strategic Learning</a:t>
              </a:r>
              <a:endParaRPr b="1">
                <a:solidFill>
                  <a:schemeClr val="dk1"/>
                </a:solidFill>
              </a:endParaRPr>
            </a:p>
            <a:p>
              <a:pPr indent="-228600" lvl="0" marL="2286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51"/>
            <p:cNvSpPr/>
            <p:nvPr/>
          </p:nvSpPr>
          <p:spPr>
            <a:xfrm>
              <a:off x="3749775" y="1184700"/>
              <a:ext cx="2817000" cy="2645400"/>
            </a:xfrm>
            <a:prstGeom prst="ellipse">
              <a:avLst/>
            </a:prstGeom>
            <a:solidFill>
              <a:srgbClr val="4D4D4D">
                <a:alpha val="72550"/>
              </a:srgbClr>
            </a:solidFill>
            <a:ln>
              <a:noFill/>
            </a:ln>
          </p:spPr>
          <p:txBody>
            <a:bodyPr anchorCtr="0" anchor="ctr" bIns="0" lIns="0" spcFirstLastPara="1" rIns="91425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Operations</a:t>
              </a:r>
              <a:endParaRPr b="1">
                <a:solidFill>
                  <a:schemeClr val="dk1"/>
                </a:solidFill>
              </a:endParaRPr>
            </a:p>
            <a:p>
              <a:pPr indent="-228600" lvl="0" marL="2286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4" name="Google Shape;344;p51"/>
          <p:cNvSpPr/>
          <p:nvPr/>
        </p:nvSpPr>
        <p:spPr>
          <a:xfrm>
            <a:off x="1927326" y="2604341"/>
            <a:ext cx="2307300" cy="2166600"/>
          </a:xfrm>
          <a:prstGeom prst="ellipse">
            <a:avLst/>
          </a:prstGeom>
          <a:solidFill>
            <a:srgbClr val="F99D31">
              <a:alpha val="83920"/>
            </a:srgbClr>
          </a:solidFill>
          <a:ln>
            <a:noFill/>
          </a:ln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Communications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1"/>
          <p:cNvSpPr txBox="1"/>
          <p:nvPr>
            <p:ph idx="4294967295" type="body"/>
          </p:nvPr>
        </p:nvSpPr>
        <p:spPr>
          <a:xfrm>
            <a:off x="6096525" y="2260363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Working Groups</a:t>
            </a:r>
            <a:endParaRPr sz="2000"/>
          </a:p>
        </p:txBody>
      </p:sp>
      <p:sp>
        <p:nvSpPr>
          <p:cNvPr id="346" name="Google Shape;346;p51"/>
          <p:cNvSpPr txBox="1"/>
          <p:nvPr>
            <p:ph idx="4294967295" type="body"/>
          </p:nvPr>
        </p:nvSpPr>
        <p:spPr>
          <a:xfrm>
            <a:off x="6096525" y="3475700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Active Committees</a:t>
            </a:r>
            <a:endParaRPr sz="2000"/>
          </a:p>
        </p:txBody>
      </p:sp>
      <p:cxnSp>
        <p:nvCxnSpPr>
          <p:cNvPr id="347" name="Google Shape;347;p51"/>
          <p:cNvCxnSpPr>
            <a:stCxn id="345" idx="2"/>
            <a:endCxn id="346" idx="0"/>
          </p:cNvCxnSpPr>
          <p:nvPr/>
        </p:nvCxnSpPr>
        <p:spPr>
          <a:xfrm>
            <a:off x="7293975" y="2684263"/>
            <a:ext cx="0" cy="791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Working Groups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3" name="Google Shape;353;p52"/>
          <p:cNvGrpSpPr/>
          <p:nvPr/>
        </p:nvGrpSpPr>
        <p:grpSpPr>
          <a:xfrm>
            <a:off x="1970870" y="1831425"/>
            <a:ext cx="6824130" cy="548650"/>
            <a:chOff x="2109620" y="3425125"/>
            <a:chExt cx="6824130" cy="548650"/>
          </a:xfrm>
        </p:grpSpPr>
        <p:grpSp>
          <p:nvGrpSpPr>
            <p:cNvPr id="354" name="Google Shape;354;p52"/>
            <p:cNvGrpSpPr/>
            <p:nvPr/>
          </p:nvGrpSpPr>
          <p:grpSpPr>
            <a:xfrm>
              <a:off x="2109620" y="3564275"/>
              <a:ext cx="6678214" cy="409500"/>
              <a:chOff x="713875" y="3973250"/>
              <a:chExt cx="7630500" cy="409500"/>
            </a:xfrm>
          </p:grpSpPr>
          <p:cxnSp>
            <p:nvCxnSpPr>
              <p:cNvPr id="355" name="Google Shape;355;p52"/>
              <p:cNvCxnSpPr/>
              <p:nvPr/>
            </p:nvCxnSpPr>
            <p:spPr>
              <a:xfrm>
                <a:off x="4107775" y="4178000"/>
                <a:ext cx="4236600" cy="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356" name="Google Shape;356;p52"/>
              <p:cNvCxnSpPr/>
              <p:nvPr/>
            </p:nvCxnSpPr>
            <p:spPr>
              <a:xfrm>
                <a:off x="713875" y="4171550"/>
                <a:ext cx="3281100" cy="129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2"/>
                </a:solidFill>
                <a:prstDash val="dash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7" name="Google Shape;357;p52"/>
              <p:cNvCxnSpPr/>
              <p:nvPr/>
            </p:nvCxnSpPr>
            <p:spPr>
              <a:xfrm>
                <a:off x="713875" y="3973250"/>
                <a:ext cx="0" cy="4095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8" name="Google Shape;358;p52"/>
              <p:cNvCxnSpPr/>
              <p:nvPr/>
            </p:nvCxnSpPr>
            <p:spPr>
              <a:xfrm>
                <a:off x="4107775" y="3973250"/>
                <a:ext cx="0" cy="4095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59" name="Google Shape;359;p52"/>
            <p:cNvSpPr txBox="1"/>
            <p:nvPr/>
          </p:nvSpPr>
          <p:spPr>
            <a:xfrm>
              <a:off x="2109625" y="3425125"/>
              <a:ext cx="19506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>
                  <a:solidFill>
                    <a:schemeClr val="lt2"/>
                  </a:solidFill>
                </a:rPr>
                <a:t>Now </a:t>
              </a:r>
              <a:r>
                <a:rPr i="1" lang="en" sz="1300">
                  <a:solidFill>
                    <a:schemeClr val="lt2"/>
                  </a:solidFill>
                </a:rPr>
                <a:t>Working Group</a:t>
              </a:r>
              <a:endParaRPr sz="1200">
                <a:solidFill>
                  <a:schemeClr val="lt2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2"/>
                </a:solidFill>
              </a:endParaRPr>
            </a:p>
          </p:txBody>
        </p:sp>
        <p:sp>
          <p:nvSpPr>
            <p:cNvPr id="360" name="Google Shape;360;p52"/>
            <p:cNvSpPr txBox="1"/>
            <p:nvPr/>
          </p:nvSpPr>
          <p:spPr>
            <a:xfrm>
              <a:off x="5079950" y="3425125"/>
              <a:ext cx="38538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>
                  <a:solidFill>
                    <a:srgbClr val="AAA8A8"/>
                  </a:solidFill>
                </a:rPr>
                <a:t>Feb 2021 </a:t>
              </a:r>
              <a:r>
                <a:rPr i="1" lang="en" sz="1500">
                  <a:solidFill>
                    <a:srgbClr val="AAA8A8"/>
                  </a:solidFill>
                </a:rPr>
                <a:t>Committee</a:t>
              </a:r>
              <a:endParaRPr sz="1200">
                <a:solidFill>
                  <a:srgbClr val="AAA8A8"/>
                </a:solidFill>
              </a:endParaRPr>
            </a:p>
          </p:txBody>
        </p:sp>
      </p:grpSp>
      <p:sp>
        <p:nvSpPr>
          <p:cNvPr id="361" name="Google Shape;361;p52"/>
          <p:cNvSpPr/>
          <p:nvPr/>
        </p:nvSpPr>
        <p:spPr>
          <a:xfrm>
            <a:off x="353125" y="1375825"/>
            <a:ext cx="1518000" cy="14007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Strategic Learning</a:t>
            </a:r>
            <a:endParaRPr b="1" sz="1700"/>
          </a:p>
        </p:txBody>
      </p:sp>
      <p:sp>
        <p:nvSpPr>
          <p:cNvPr id="362" name="Google Shape;362;p52"/>
          <p:cNvSpPr txBox="1"/>
          <p:nvPr/>
        </p:nvSpPr>
        <p:spPr>
          <a:xfrm>
            <a:off x="1970875" y="2252025"/>
            <a:ext cx="2916000" cy="25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Questions to Address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How should ACE share </a:t>
            </a:r>
            <a:r>
              <a:rPr b="1" lang="en" sz="900">
                <a:solidFill>
                  <a:schemeClr val="lt2"/>
                </a:solidFill>
              </a:rPr>
              <a:t>resources and content</a:t>
            </a:r>
            <a:r>
              <a:rPr lang="en" sz="900">
                <a:solidFill>
                  <a:schemeClr val="lt2"/>
                </a:solidFill>
              </a:rPr>
              <a:t>?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How would we like to </a:t>
            </a:r>
            <a:r>
              <a:rPr b="1" lang="en" sz="900">
                <a:solidFill>
                  <a:schemeClr val="lt2"/>
                </a:solidFill>
              </a:rPr>
              <a:t>learn</a:t>
            </a:r>
            <a:r>
              <a:rPr lang="en" sz="900">
                <a:solidFill>
                  <a:schemeClr val="lt2"/>
                </a:solidFill>
              </a:rPr>
              <a:t> from each other?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How do we identify common </a:t>
            </a:r>
            <a:r>
              <a:rPr b="1" lang="en" sz="900">
                <a:solidFill>
                  <a:schemeClr val="lt2"/>
                </a:solidFill>
              </a:rPr>
              <a:t>research questions</a:t>
            </a:r>
            <a:r>
              <a:rPr lang="en" sz="900">
                <a:solidFill>
                  <a:schemeClr val="lt2"/>
                </a:solidFill>
              </a:rPr>
              <a:t>?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2"/>
                </a:solidFill>
              </a:rPr>
              <a:t>Commitment </a:t>
            </a:r>
            <a:r>
              <a:rPr lang="en" sz="1100">
                <a:solidFill>
                  <a:schemeClr val="lt2"/>
                </a:solidFill>
              </a:rPr>
              <a:t>(Now Until Feb 2021)</a:t>
            </a:r>
            <a:endParaRPr sz="1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3 sixty-minute meetings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Review of documents and ideas sent via email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Actions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Refine committee scope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2"/>
                </a:solidFill>
              </a:rPr>
              <a:t>Define committee charter and structure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363" name="Google Shape;363;p52"/>
          <p:cNvSpPr txBox="1"/>
          <p:nvPr/>
        </p:nvSpPr>
        <p:spPr>
          <a:xfrm>
            <a:off x="4944400" y="2252025"/>
            <a:ext cx="3345900" cy="25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AA8A8"/>
                </a:solidFill>
              </a:rPr>
              <a:t>Questions to Address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What are the </a:t>
            </a:r>
            <a:r>
              <a:rPr lang="en" sz="900">
                <a:solidFill>
                  <a:srgbClr val="AAA8A8"/>
                </a:solidFill>
              </a:rPr>
              <a:t>common </a:t>
            </a:r>
            <a:r>
              <a:rPr b="1" lang="en" sz="900">
                <a:solidFill>
                  <a:srgbClr val="AAA8A8"/>
                </a:solidFill>
              </a:rPr>
              <a:t>research questions</a:t>
            </a:r>
            <a:r>
              <a:rPr lang="en" sz="900">
                <a:solidFill>
                  <a:srgbClr val="AAA8A8"/>
                </a:solidFill>
              </a:rPr>
              <a:t>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How to we enable sharing of </a:t>
            </a:r>
            <a:r>
              <a:rPr b="1" lang="en" sz="900">
                <a:solidFill>
                  <a:srgbClr val="AAA8A8"/>
                </a:solidFill>
              </a:rPr>
              <a:t>evaluation capacity</a:t>
            </a:r>
            <a:r>
              <a:rPr lang="en" sz="900">
                <a:solidFill>
                  <a:srgbClr val="AAA8A8"/>
                </a:solidFill>
              </a:rPr>
              <a:t>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How do we continue to </a:t>
            </a:r>
            <a:r>
              <a:rPr b="1" lang="en" sz="900">
                <a:solidFill>
                  <a:srgbClr val="AAA8A8"/>
                </a:solidFill>
              </a:rPr>
              <a:t>grow and share</a:t>
            </a:r>
            <a:r>
              <a:rPr lang="en" sz="900">
                <a:solidFill>
                  <a:srgbClr val="AAA8A8"/>
                </a:solidFill>
              </a:rPr>
              <a:t> our knowledge?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AAA8A8"/>
                </a:solidFill>
              </a:rPr>
              <a:t>Actions</a:t>
            </a:r>
            <a:endParaRPr b="1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Open committee up to more members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AAA8A8"/>
                </a:solidFill>
              </a:rPr>
              <a:t>Do the work</a:t>
            </a:r>
            <a:endParaRPr sz="900">
              <a:solidFill>
                <a:srgbClr val="AAA8A8"/>
              </a:solidFill>
            </a:endParaRPr>
          </a:p>
        </p:txBody>
      </p:sp>
      <p:sp>
        <p:nvSpPr>
          <p:cNvPr id="364" name="Google Shape;364;p52"/>
          <p:cNvSpPr txBox="1"/>
          <p:nvPr/>
        </p:nvSpPr>
        <p:spPr>
          <a:xfrm>
            <a:off x="4807125" y="3793450"/>
            <a:ext cx="4441500" cy="1818300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2"/>
                </a:solidFill>
              </a:rPr>
              <a:t>This group is for people who are excited about:</a:t>
            </a:r>
            <a:endParaRPr i="1" sz="13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Evaluation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Training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Peer Learning</a:t>
            </a:r>
            <a:endParaRPr sz="11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Working Groups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0" name="Google Shape;370;p53"/>
          <p:cNvGrpSpPr/>
          <p:nvPr/>
        </p:nvGrpSpPr>
        <p:grpSpPr>
          <a:xfrm>
            <a:off x="1970870" y="1831425"/>
            <a:ext cx="6824130" cy="548650"/>
            <a:chOff x="2109620" y="3425125"/>
            <a:chExt cx="6824130" cy="548650"/>
          </a:xfrm>
        </p:grpSpPr>
        <p:grpSp>
          <p:nvGrpSpPr>
            <p:cNvPr id="371" name="Google Shape;371;p53"/>
            <p:cNvGrpSpPr/>
            <p:nvPr/>
          </p:nvGrpSpPr>
          <p:grpSpPr>
            <a:xfrm>
              <a:off x="2109620" y="3564275"/>
              <a:ext cx="6678214" cy="409500"/>
              <a:chOff x="713875" y="3973250"/>
              <a:chExt cx="7630500" cy="409500"/>
            </a:xfrm>
          </p:grpSpPr>
          <p:cxnSp>
            <p:nvCxnSpPr>
              <p:cNvPr id="372" name="Google Shape;372;p53"/>
              <p:cNvCxnSpPr/>
              <p:nvPr/>
            </p:nvCxnSpPr>
            <p:spPr>
              <a:xfrm>
                <a:off x="4107775" y="4178000"/>
                <a:ext cx="4236600" cy="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1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373" name="Google Shape;373;p53"/>
              <p:cNvCxnSpPr/>
              <p:nvPr/>
            </p:nvCxnSpPr>
            <p:spPr>
              <a:xfrm>
                <a:off x="713875" y="4171550"/>
                <a:ext cx="3281100" cy="129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accent1"/>
                </a:solidFill>
                <a:prstDash val="dash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4" name="Google Shape;374;p53"/>
              <p:cNvCxnSpPr/>
              <p:nvPr/>
            </p:nvCxnSpPr>
            <p:spPr>
              <a:xfrm>
                <a:off x="713875" y="3973250"/>
                <a:ext cx="0" cy="4095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75" name="Google Shape;375;p53"/>
              <p:cNvCxnSpPr/>
              <p:nvPr/>
            </p:nvCxnSpPr>
            <p:spPr>
              <a:xfrm>
                <a:off x="4107775" y="3973250"/>
                <a:ext cx="0" cy="4095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76" name="Google Shape;376;p53"/>
            <p:cNvSpPr txBox="1"/>
            <p:nvPr/>
          </p:nvSpPr>
          <p:spPr>
            <a:xfrm>
              <a:off x="2109625" y="3425125"/>
              <a:ext cx="19503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>
                  <a:solidFill>
                    <a:schemeClr val="lt2"/>
                  </a:solidFill>
                </a:rPr>
                <a:t>Now </a:t>
              </a:r>
              <a:r>
                <a:rPr i="1" lang="en" sz="1300">
                  <a:solidFill>
                    <a:schemeClr val="lt2"/>
                  </a:solidFill>
                </a:rPr>
                <a:t>Working Group</a:t>
              </a:r>
              <a:endParaRPr sz="1200">
                <a:solidFill>
                  <a:schemeClr val="lt2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2"/>
                </a:solidFill>
              </a:endParaRPr>
            </a:p>
          </p:txBody>
        </p:sp>
        <p:sp>
          <p:nvSpPr>
            <p:cNvPr id="377" name="Google Shape;377;p53"/>
            <p:cNvSpPr txBox="1"/>
            <p:nvPr/>
          </p:nvSpPr>
          <p:spPr>
            <a:xfrm>
              <a:off x="5079950" y="3425125"/>
              <a:ext cx="38538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>
                  <a:solidFill>
                    <a:srgbClr val="AAA8A8"/>
                  </a:solidFill>
                </a:rPr>
                <a:t>Feb 2021 </a:t>
              </a:r>
              <a:r>
                <a:rPr i="1" lang="en" sz="1500">
                  <a:solidFill>
                    <a:srgbClr val="AAA8A8"/>
                  </a:solidFill>
                </a:rPr>
                <a:t>Committee</a:t>
              </a:r>
              <a:endParaRPr sz="1200">
                <a:solidFill>
                  <a:srgbClr val="AAA8A8"/>
                </a:solidFill>
              </a:endParaRPr>
            </a:p>
          </p:txBody>
        </p:sp>
      </p:grpSp>
      <p:sp>
        <p:nvSpPr>
          <p:cNvPr id="378" name="Google Shape;378;p53"/>
          <p:cNvSpPr/>
          <p:nvPr/>
        </p:nvSpPr>
        <p:spPr>
          <a:xfrm>
            <a:off x="353125" y="1375825"/>
            <a:ext cx="1518000" cy="1400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/>
              <a:t>Communications</a:t>
            </a:r>
            <a:endParaRPr b="1" sz="1300"/>
          </a:p>
        </p:txBody>
      </p:sp>
      <p:sp>
        <p:nvSpPr>
          <p:cNvPr id="379" name="Google Shape;379;p53"/>
          <p:cNvSpPr txBox="1"/>
          <p:nvPr/>
        </p:nvSpPr>
        <p:spPr>
          <a:xfrm>
            <a:off x="1970875" y="2252025"/>
            <a:ext cx="2916000" cy="25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Questions to Address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What </a:t>
            </a:r>
            <a:r>
              <a:rPr b="1" lang="en" sz="900">
                <a:solidFill>
                  <a:schemeClr val="lt2"/>
                </a:solidFill>
              </a:rPr>
              <a:t>brand and identity</a:t>
            </a:r>
            <a:r>
              <a:rPr lang="en" sz="900">
                <a:solidFill>
                  <a:schemeClr val="lt2"/>
                </a:solidFill>
              </a:rPr>
              <a:t> should ACE have?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What’s the most useful formats for </a:t>
            </a:r>
            <a:r>
              <a:rPr b="1" lang="en" sz="900">
                <a:solidFill>
                  <a:schemeClr val="lt2"/>
                </a:solidFill>
              </a:rPr>
              <a:t>ongoing communication</a:t>
            </a:r>
            <a:r>
              <a:rPr lang="en" sz="900">
                <a:solidFill>
                  <a:schemeClr val="lt2"/>
                </a:solidFill>
              </a:rPr>
              <a:t>?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Commitment </a:t>
            </a:r>
            <a:r>
              <a:rPr lang="en" sz="1100">
                <a:solidFill>
                  <a:schemeClr val="lt2"/>
                </a:solidFill>
              </a:rPr>
              <a:t>(Now Until Feb 2021)</a:t>
            </a:r>
            <a:endParaRPr sz="1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3 sixty-minute meetings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Review of documents and ideas sent via email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Actions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Refine committee scope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Define committee charter and structure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Review and feedback on logo design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380" name="Google Shape;380;p53"/>
          <p:cNvSpPr txBox="1"/>
          <p:nvPr/>
        </p:nvSpPr>
        <p:spPr>
          <a:xfrm>
            <a:off x="4938675" y="2252025"/>
            <a:ext cx="33519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AA8A8"/>
                </a:solidFill>
              </a:rPr>
              <a:t>Questions to Address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How do we best facilitate </a:t>
            </a:r>
            <a:r>
              <a:rPr b="1" lang="en" sz="900">
                <a:solidFill>
                  <a:srgbClr val="AAA8A8"/>
                </a:solidFill>
              </a:rPr>
              <a:t>network conversations</a:t>
            </a:r>
            <a:r>
              <a:rPr lang="en" sz="900">
                <a:solidFill>
                  <a:srgbClr val="AAA8A8"/>
                </a:solidFill>
              </a:rPr>
              <a:t>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How do we leverage institutions clustered in </a:t>
            </a:r>
            <a:r>
              <a:rPr b="1" lang="en" sz="900">
                <a:solidFill>
                  <a:srgbClr val="AAA8A8"/>
                </a:solidFill>
              </a:rPr>
              <a:t>regions </a:t>
            </a:r>
            <a:r>
              <a:rPr lang="en" sz="900">
                <a:solidFill>
                  <a:srgbClr val="AAA8A8"/>
                </a:solidFill>
              </a:rPr>
              <a:t>or</a:t>
            </a:r>
            <a:r>
              <a:rPr b="1" lang="en" sz="900">
                <a:solidFill>
                  <a:srgbClr val="AAA8A8"/>
                </a:solidFill>
              </a:rPr>
              <a:t> </a:t>
            </a:r>
            <a:r>
              <a:rPr lang="en" sz="900">
                <a:solidFill>
                  <a:srgbClr val="AAA8A8"/>
                </a:solidFill>
              </a:rPr>
              <a:t>other</a:t>
            </a:r>
            <a:r>
              <a:rPr b="1" lang="en" sz="900">
                <a:solidFill>
                  <a:srgbClr val="AAA8A8"/>
                </a:solidFill>
              </a:rPr>
              <a:t> subgroups</a:t>
            </a:r>
            <a:r>
              <a:rPr lang="en" sz="900">
                <a:solidFill>
                  <a:srgbClr val="AAA8A8"/>
                </a:solidFill>
              </a:rPr>
              <a:t>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AA8A8"/>
                </a:solidFill>
              </a:rPr>
              <a:t>Actions</a:t>
            </a:r>
            <a:endParaRPr b="1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Open committee up to more members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Do the work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381" name="Google Shape;381;p53"/>
          <p:cNvSpPr txBox="1"/>
          <p:nvPr/>
        </p:nvSpPr>
        <p:spPr>
          <a:xfrm>
            <a:off x="4807125" y="3793450"/>
            <a:ext cx="4441500" cy="18183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2"/>
                </a:solidFill>
              </a:rPr>
              <a:t>This group is for people who are excited about:</a:t>
            </a:r>
            <a:endParaRPr i="1" sz="13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Storytelling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Technology Platforms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Bridging out to AZA at large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How the network stays in touch</a:t>
            </a:r>
            <a:endParaRPr sz="11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Working Groups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7" name="Google Shape;387;p54"/>
          <p:cNvGrpSpPr/>
          <p:nvPr/>
        </p:nvGrpSpPr>
        <p:grpSpPr>
          <a:xfrm>
            <a:off x="1970870" y="1831425"/>
            <a:ext cx="6824155" cy="548650"/>
            <a:chOff x="2109620" y="3425125"/>
            <a:chExt cx="6824155" cy="548650"/>
          </a:xfrm>
        </p:grpSpPr>
        <p:grpSp>
          <p:nvGrpSpPr>
            <p:cNvPr id="388" name="Google Shape;388;p54"/>
            <p:cNvGrpSpPr/>
            <p:nvPr/>
          </p:nvGrpSpPr>
          <p:grpSpPr>
            <a:xfrm>
              <a:off x="2109620" y="3564275"/>
              <a:ext cx="6678059" cy="409500"/>
              <a:chOff x="713875" y="3973250"/>
              <a:chExt cx="7630324" cy="409500"/>
            </a:xfrm>
          </p:grpSpPr>
          <p:cxnSp>
            <p:nvCxnSpPr>
              <p:cNvPr id="389" name="Google Shape;389;p54"/>
              <p:cNvCxnSpPr/>
              <p:nvPr/>
            </p:nvCxnSpPr>
            <p:spPr>
              <a:xfrm>
                <a:off x="4759499" y="4178000"/>
                <a:ext cx="3584700" cy="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390" name="Google Shape;390;p54"/>
              <p:cNvCxnSpPr/>
              <p:nvPr/>
            </p:nvCxnSpPr>
            <p:spPr>
              <a:xfrm>
                <a:off x="713875" y="4171550"/>
                <a:ext cx="4038900" cy="0"/>
              </a:xfrm>
              <a:prstGeom prst="straightConnector1">
                <a:avLst/>
              </a:prstGeom>
              <a:noFill/>
              <a:ln cap="flat" cmpd="sng" w="76200">
                <a:solidFill>
                  <a:srgbClr val="4D4D4D"/>
                </a:solidFill>
                <a:prstDash val="dash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1" name="Google Shape;391;p54"/>
              <p:cNvCxnSpPr/>
              <p:nvPr/>
            </p:nvCxnSpPr>
            <p:spPr>
              <a:xfrm>
                <a:off x="713875" y="3973250"/>
                <a:ext cx="0" cy="4095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92" name="Google Shape;392;p54"/>
              <p:cNvCxnSpPr/>
              <p:nvPr/>
            </p:nvCxnSpPr>
            <p:spPr>
              <a:xfrm>
                <a:off x="4749314" y="3973250"/>
                <a:ext cx="0" cy="409500"/>
              </a:xfrm>
              <a:prstGeom prst="straightConnector1">
                <a:avLst/>
              </a:prstGeom>
              <a:noFill/>
              <a:ln cap="flat" cmpd="sng" w="76200">
                <a:solidFill>
                  <a:schemeClr val="l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393" name="Google Shape;393;p54"/>
            <p:cNvSpPr txBox="1"/>
            <p:nvPr/>
          </p:nvSpPr>
          <p:spPr>
            <a:xfrm>
              <a:off x="2109625" y="3425125"/>
              <a:ext cx="19503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914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>
                  <a:solidFill>
                    <a:schemeClr val="lt2"/>
                  </a:solidFill>
                </a:rPr>
                <a:t>Now </a:t>
              </a:r>
              <a:r>
                <a:rPr i="1" lang="en" sz="1300">
                  <a:solidFill>
                    <a:schemeClr val="lt2"/>
                  </a:solidFill>
                </a:rPr>
                <a:t>Working Group</a:t>
              </a:r>
              <a:endParaRPr sz="1200">
                <a:solidFill>
                  <a:schemeClr val="lt2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chemeClr val="lt2"/>
                </a:solidFill>
              </a:endParaRPr>
            </a:p>
          </p:txBody>
        </p:sp>
        <p:sp>
          <p:nvSpPr>
            <p:cNvPr id="394" name="Google Shape;394;p54"/>
            <p:cNvSpPr txBox="1"/>
            <p:nvPr/>
          </p:nvSpPr>
          <p:spPr>
            <a:xfrm>
              <a:off x="5633175" y="3425125"/>
              <a:ext cx="3300600" cy="26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91425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800">
                  <a:solidFill>
                    <a:srgbClr val="AAA8A8"/>
                  </a:solidFill>
                </a:rPr>
                <a:t>TBD 2021/2022</a:t>
              </a:r>
              <a:r>
                <a:rPr b="1" lang="en" sz="1800">
                  <a:solidFill>
                    <a:srgbClr val="AAA8A8"/>
                  </a:solidFill>
                </a:rPr>
                <a:t> </a:t>
              </a:r>
              <a:r>
                <a:rPr i="1" lang="en" sz="1500">
                  <a:solidFill>
                    <a:srgbClr val="AAA8A8"/>
                  </a:solidFill>
                </a:rPr>
                <a:t>Committee</a:t>
              </a:r>
              <a:endParaRPr sz="1200">
                <a:solidFill>
                  <a:srgbClr val="AAA8A8"/>
                </a:solidFill>
              </a:endParaRPr>
            </a:p>
          </p:txBody>
        </p:sp>
      </p:grpSp>
      <p:sp>
        <p:nvSpPr>
          <p:cNvPr id="395" name="Google Shape;395;p54"/>
          <p:cNvSpPr/>
          <p:nvPr/>
        </p:nvSpPr>
        <p:spPr>
          <a:xfrm>
            <a:off x="353125" y="1375825"/>
            <a:ext cx="1518000" cy="1400700"/>
          </a:xfrm>
          <a:prstGeom prst="roundRect">
            <a:avLst>
              <a:gd fmla="val 16667" name="adj"/>
            </a:avLst>
          </a:prstGeom>
          <a:solidFill>
            <a:srgbClr val="4D4D4D">
              <a:alpha val="7255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/>
              <a:t>Operations</a:t>
            </a:r>
            <a:endParaRPr b="1" sz="1700"/>
          </a:p>
        </p:txBody>
      </p:sp>
      <p:sp>
        <p:nvSpPr>
          <p:cNvPr id="396" name="Google Shape;396;p54"/>
          <p:cNvSpPr txBox="1"/>
          <p:nvPr/>
        </p:nvSpPr>
        <p:spPr>
          <a:xfrm>
            <a:off x="1970875" y="2252025"/>
            <a:ext cx="2916000" cy="25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Questions to Address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What does a </a:t>
            </a:r>
            <a:r>
              <a:rPr b="1" lang="en" sz="900">
                <a:solidFill>
                  <a:schemeClr val="lt2"/>
                </a:solidFill>
              </a:rPr>
              <a:t>governance committee</a:t>
            </a:r>
            <a:r>
              <a:rPr lang="en" sz="900">
                <a:solidFill>
                  <a:schemeClr val="lt2"/>
                </a:solidFill>
              </a:rPr>
              <a:t> look like long-term?</a:t>
            </a:r>
            <a:endParaRPr b="1"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Commitment </a:t>
            </a:r>
            <a:r>
              <a:rPr lang="en" sz="1100">
                <a:solidFill>
                  <a:schemeClr val="lt2"/>
                </a:solidFill>
              </a:rPr>
              <a:t>(Now Until Feb 2021)</a:t>
            </a:r>
            <a:endParaRPr sz="11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3 sixty-minute meetings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Review of documents and ideas sent via email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TBD Feb 2021+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</a:rPr>
              <a:t>Actions</a:t>
            </a:r>
            <a:endParaRPr b="1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Refine committee scope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Define committee charter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2"/>
                </a:solidFill>
              </a:rPr>
              <a:t>Plan what a governance committee looks like</a:t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397" name="Google Shape;397;p54"/>
          <p:cNvSpPr txBox="1"/>
          <p:nvPr/>
        </p:nvSpPr>
        <p:spPr>
          <a:xfrm>
            <a:off x="5494425" y="2252025"/>
            <a:ext cx="2796000" cy="15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AA8A8"/>
                </a:solidFill>
              </a:rPr>
              <a:t>Questions to Address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What foundation needs to be in place to move to </a:t>
            </a:r>
            <a:r>
              <a:rPr b="1" lang="en" sz="900">
                <a:solidFill>
                  <a:srgbClr val="AAA8A8"/>
                </a:solidFill>
              </a:rPr>
              <a:t>financial sustainability?</a:t>
            </a:r>
            <a:endParaRPr b="1"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How is membership defined for an </a:t>
            </a:r>
            <a:r>
              <a:rPr b="1" lang="en" sz="900">
                <a:solidFill>
                  <a:srgbClr val="AAA8A8"/>
                </a:solidFill>
              </a:rPr>
              <a:t>institution or an individual</a:t>
            </a:r>
            <a:r>
              <a:rPr lang="en" sz="900">
                <a:solidFill>
                  <a:srgbClr val="AAA8A8"/>
                </a:solidFill>
              </a:rPr>
              <a:t>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How do </a:t>
            </a:r>
            <a:r>
              <a:rPr b="1" lang="en" sz="900">
                <a:solidFill>
                  <a:srgbClr val="AAA8A8"/>
                </a:solidFill>
              </a:rPr>
              <a:t>regions</a:t>
            </a:r>
            <a:r>
              <a:rPr lang="en" sz="900">
                <a:solidFill>
                  <a:srgbClr val="AAA8A8"/>
                </a:solidFill>
              </a:rPr>
              <a:t> factor into participation?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AAA8A8"/>
                </a:solidFill>
              </a:rPr>
              <a:t>Actions</a:t>
            </a:r>
            <a:endParaRPr b="1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Open committee up to more members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AAA8A8"/>
                </a:solidFill>
              </a:rPr>
              <a:t>Do the work</a:t>
            </a:r>
            <a:endParaRPr sz="900">
              <a:solidFill>
                <a:srgbClr val="AAA8A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2"/>
              </a:solidFill>
            </a:endParaRPr>
          </a:p>
        </p:txBody>
      </p:sp>
      <p:sp>
        <p:nvSpPr>
          <p:cNvPr id="398" name="Google Shape;398;p54"/>
          <p:cNvSpPr txBox="1"/>
          <p:nvPr/>
        </p:nvSpPr>
        <p:spPr>
          <a:xfrm>
            <a:off x="4817575" y="4002450"/>
            <a:ext cx="4441500" cy="1818300"/>
          </a:xfrm>
          <a:prstGeom prst="rect">
            <a:avLst/>
          </a:prstGeom>
          <a:noFill/>
          <a:ln cap="flat" cmpd="sng" w="28575">
            <a:solidFill>
              <a:srgbClr val="4D4D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2"/>
                </a:solidFill>
              </a:rPr>
              <a:t>This group is for people who are excited about:</a:t>
            </a:r>
            <a:endParaRPr i="1" sz="13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Leadership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Sustainable Growth</a:t>
            </a:r>
            <a:endParaRPr sz="1100">
              <a:solidFill>
                <a:schemeClr val="lt2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Char char="-"/>
            </a:pPr>
            <a:r>
              <a:rPr lang="en" sz="1100">
                <a:solidFill>
                  <a:schemeClr val="lt2"/>
                </a:solidFill>
              </a:rPr>
              <a:t>Direction and membership</a:t>
            </a:r>
            <a:endParaRPr sz="110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8"/>
          <p:cNvPicPr preferRelativeResize="0"/>
          <p:nvPr/>
        </p:nvPicPr>
        <p:blipFill rotWithShape="1">
          <a:blip r:embed="rId3">
            <a:alphaModFix/>
          </a:blip>
          <a:srcRect b="0" l="43582" r="8719" t="0"/>
          <a:stretch/>
        </p:blipFill>
        <p:spPr>
          <a:xfrm>
            <a:off x="3231900" y="1069325"/>
            <a:ext cx="2758551" cy="40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8"/>
          <p:cNvSpPr txBox="1"/>
          <p:nvPr>
            <p:ph type="title"/>
          </p:nvPr>
        </p:nvSpPr>
        <p:spPr>
          <a:xfrm>
            <a:off x="311700" y="2581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Agenda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104" name="Google Shape;10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225" y="1069325"/>
            <a:ext cx="2729943" cy="409489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 txBox="1"/>
          <p:nvPr/>
        </p:nvSpPr>
        <p:spPr>
          <a:xfrm>
            <a:off x="115025" y="1193325"/>
            <a:ext cx="3033600" cy="3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Have some fun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Announcements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Check-in on the summer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 for Wildlife Network updates from the summer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Looking forward to fall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 for Wildlife Network activities for the Fall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Next Steps and announcements</a:t>
            </a:r>
            <a:endParaRPr/>
          </a:p>
        </p:txBody>
      </p:sp>
      <p:pic>
        <p:nvPicPr>
          <p:cNvPr id="106" name="Google Shape;10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5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404" name="Google Shape;404;p55"/>
          <p:cNvSpPr txBox="1"/>
          <p:nvPr/>
        </p:nvSpPr>
        <p:spPr>
          <a:xfrm>
            <a:off x="0" y="1294825"/>
            <a:ext cx="10157400" cy="3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0"/>
              <a:t>   </a:t>
            </a:r>
            <a:r>
              <a:rPr lang="en" sz="23000"/>
              <a:t>?</a:t>
            </a:r>
            <a:endParaRPr sz="23000"/>
          </a:p>
        </p:txBody>
      </p:sp>
      <p:grpSp>
        <p:nvGrpSpPr>
          <p:cNvPr id="405" name="Google Shape;405;p55"/>
          <p:cNvGrpSpPr/>
          <p:nvPr/>
        </p:nvGrpSpPr>
        <p:grpSpPr>
          <a:xfrm>
            <a:off x="398386" y="1391338"/>
            <a:ext cx="4304473" cy="2166847"/>
            <a:chOff x="1311650" y="1184700"/>
            <a:chExt cx="5255125" cy="2645400"/>
          </a:xfrm>
        </p:grpSpPr>
        <p:sp>
          <p:nvSpPr>
            <p:cNvPr id="406" name="Google Shape;406;p55"/>
            <p:cNvSpPr/>
            <p:nvPr/>
          </p:nvSpPr>
          <p:spPr>
            <a:xfrm>
              <a:off x="1311650" y="1184700"/>
              <a:ext cx="2817000" cy="2645400"/>
            </a:xfrm>
            <a:prstGeom prst="ellipse">
              <a:avLst/>
            </a:prstGeom>
            <a:solidFill>
              <a:srgbClr val="00A0A5">
                <a:alpha val="80390"/>
              </a:srgbClr>
            </a:solidFill>
            <a:ln>
              <a:noFill/>
            </a:ln>
          </p:spPr>
          <p:txBody>
            <a:bodyPr anchorCtr="0" anchor="ctr" bIns="0" lIns="0" spcFirstLastPara="1" rIns="91425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Strategic Learning</a:t>
              </a:r>
              <a:endParaRPr b="1">
                <a:solidFill>
                  <a:schemeClr val="dk1"/>
                </a:solidFill>
              </a:endParaRPr>
            </a:p>
            <a:p>
              <a:pPr indent="-228600" lvl="0" marL="2286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55"/>
            <p:cNvSpPr/>
            <p:nvPr/>
          </p:nvSpPr>
          <p:spPr>
            <a:xfrm>
              <a:off x="3749775" y="1184700"/>
              <a:ext cx="2817000" cy="2645400"/>
            </a:xfrm>
            <a:prstGeom prst="ellipse">
              <a:avLst/>
            </a:prstGeom>
            <a:solidFill>
              <a:srgbClr val="4D4D4D">
                <a:alpha val="72550"/>
              </a:srgbClr>
            </a:solidFill>
            <a:ln>
              <a:noFill/>
            </a:ln>
          </p:spPr>
          <p:txBody>
            <a:bodyPr anchorCtr="0" anchor="ctr" bIns="0" lIns="0" spcFirstLastPara="1" rIns="91425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>
                  <a:solidFill>
                    <a:schemeClr val="dk1"/>
                  </a:solidFill>
                </a:rPr>
                <a:t>Operations</a:t>
              </a:r>
              <a:endParaRPr b="1">
                <a:solidFill>
                  <a:schemeClr val="dk1"/>
                </a:solidFill>
              </a:endParaRPr>
            </a:p>
            <a:p>
              <a:pPr indent="-228600" lvl="0" marL="2286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8" name="Google Shape;408;p55"/>
          <p:cNvSpPr/>
          <p:nvPr/>
        </p:nvSpPr>
        <p:spPr>
          <a:xfrm>
            <a:off x="1396726" y="2606791"/>
            <a:ext cx="2307300" cy="2166600"/>
          </a:xfrm>
          <a:prstGeom prst="ellipse">
            <a:avLst/>
          </a:prstGeom>
          <a:solidFill>
            <a:srgbClr val="F99D31">
              <a:alpha val="83920"/>
            </a:srgbClr>
          </a:solidFill>
          <a:ln>
            <a:noFill/>
          </a:ln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Communications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6"/>
          <p:cNvSpPr txBox="1"/>
          <p:nvPr>
            <p:ph type="title"/>
          </p:nvPr>
        </p:nvSpPr>
        <p:spPr>
          <a:xfrm>
            <a:off x="261816" y="444769"/>
            <a:ext cx="8229600" cy="34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Working Groups </a:t>
            </a:r>
            <a:r>
              <a:rPr b="0" lang="en"/>
              <a:t>Sign Up</a:t>
            </a:r>
            <a:endParaRPr b="0"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56"/>
          <p:cNvSpPr/>
          <p:nvPr/>
        </p:nvSpPr>
        <p:spPr>
          <a:xfrm>
            <a:off x="353125" y="1375825"/>
            <a:ext cx="1518000" cy="1088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Strategic Learning</a:t>
            </a:r>
            <a:endParaRPr b="1" sz="1200"/>
          </a:p>
        </p:txBody>
      </p:sp>
      <p:sp>
        <p:nvSpPr>
          <p:cNvPr id="415" name="Google Shape;415;p56"/>
          <p:cNvSpPr/>
          <p:nvPr/>
        </p:nvSpPr>
        <p:spPr>
          <a:xfrm>
            <a:off x="353132" y="2642292"/>
            <a:ext cx="1518000" cy="10881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Communications</a:t>
            </a:r>
            <a:endParaRPr b="1" sz="1200"/>
          </a:p>
        </p:txBody>
      </p:sp>
      <p:sp>
        <p:nvSpPr>
          <p:cNvPr id="416" name="Google Shape;416;p56"/>
          <p:cNvSpPr/>
          <p:nvPr/>
        </p:nvSpPr>
        <p:spPr>
          <a:xfrm>
            <a:off x="353125" y="3908776"/>
            <a:ext cx="1518000" cy="1092000"/>
          </a:xfrm>
          <a:prstGeom prst="roundRect">
            <a:avLst>
              <a:gd fmla="val 16667" name="adj"/>
            </a:avLst>
          </a:prstGeom>
          <a:solidFill>
            <a:srgbClr val="89898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Operations</a:t>
            </a:r>
            <a:endParaRPr b="1" sz="1200"/>
          </a:p>
        </p:txBody>
      </p:sp>
      <p:grpSp>
        <p:nvGrpSpPr>
          <p:cNvPr id="417" name="Google Shape;417;p56"/>
          <p:cNvGrpSpPr/>
          <p:nvPr/>
        </p:nvGrpSpPr>
        <p:grpSpPr>
          <a:xfrm>
            <a:off x="353115" y="1369425"/>
            <a:ext cx="7066547" cy="3631350"/>
            <a:chOff x="353096" y="1369425"/>
            <a:chExt cx="7986604" cy="3631350"/>
          </a:xfrm>
        </p:grpSpPr>
        <p:sp>
          <p:nvSpPr>
            <p:cNvPr id="418" name="Google Shape;418;p56"/>
            <p:cNvSpPr/>
            <p:nvPr/>
          </p:nvSpPr>
          <p:spPr>
            <a:xfrm>
              <a:off x="353100" y="3908775"/>
              <a:ext cx="7986600" cy="10920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8989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/>
            </a:p>
          </p:txBody>
        </p:sp>
        <p:sp>
          <p:nvSpPr>
            <p:cNvPr id="419" name="Google Shape;419;p56"/>
            <p:cNvSpPr/>
            <p:nvPr/>
          </p:nvSpPr>
          <p:spPr>
            <a:xfrm>
              <a:off x="353096" y="2642300"/>
              <a:ext cx="7986600" cy="10881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/>
            </a:p>
          </p:txBody>
        </p:sp>
        <p:sp>
          <p:nvSpPr>
            <p:cNvPr id="420" name="Google Shape;420;p56"/>
            <p:cNvSpPr/>
            <p:nvPr/>
          </p:nvSpPr>
          <p:spPr>
            <a:xfrm>
              <a:off x="353100" y="1375825"/>
              <a:ext cx="7986600" cy="10881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/>
            </a:p>
          </p:txBody>
        </p:sp>
        <p:sp>
          <p:nvSpPr>
            <p:cNvPr id="421" name="Google Shape;421;p56"/>
            <p:cNvSpPr/>
            <p:nvPr/>
          </p:nvSpPr>
          <p:spPr>
            <a:xfrm>
              <a:off x="353125" y="3908775"/>
              <a:ext cx="4774500" cy="10920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8989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/>
            </a:p>
          </p:txBody>
        </p:sp>
        <p:sp>
          <p:nvSpPr>
            <p:cNvPr id="422" name="Google Shape;422;p56"/>
            <p:cNvSpPr/>
            <p:nvPr/>
          </p:nvSpPr>
          <p:spPr>
            <a:xfrm>
              <a:off x="353125" y="1375825"/>
              <a:ext cx="4774500" cy="10881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/>
            </a:p>
          </p:txBody>
        </p:sp>
        <p:sp>
          <p:nvSpPr>
            <p:cNvPr id="423" name="Google Shape;423;p56"/>
            <p:cNvSpPr/>
            <p:nvPr/>
          </p:nvSpPr>
          <p:spPr>
            <a:xfrm>
              <a:off x="353098" y="2642300"/>
              <a:ext cx="4774500" cy="10881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/>
            </a:p>
          </p:txBody>
        </p:sp>
        <p:sp>
          <p:nvSpPr>
            <p:cNvPr id="424" name="Google Shape;424;p56"/>
            <p:cNvSpPr txBox="1"/>
            <p:nvPr/>
          </p:nvSpPr>
          <p:spPr>
            <a:xfrm>
              <a:off x="2068893" y="1369425"/>
              <a:ext cx="20190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READY TO COMMIT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425" name="Google Shape;425;p56"/>
            <p:cNvSpPr txBox="1"/>
            <p:nvPr/>
          </p:nvSpPr>
          <p:spPr>
            <a:xfrm>
              <a:off x="2068750" y="2639050"/>
              <a:ext cx="14505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1"/>
                  </a:solidFill>
                </a:rPr>
                <a:t>READY TO COMMIT</a:t>
              </a:r>
              <a:endParaRPr sz="900">
                <a:solidFill>
                  <a:schemeClr val="accent1"/>
                </a:solidFill>
              </a:endParaRPr>
            </a:p>
          </p:txBody>
        </p:sp>
        <p:sp>
          <p:nvSpPr>
            <p:cNvPr id="426" name="Google Shape;426;p56"/>
            <p:cNvSpPr txBox="1"/>
            <p:nvPr/>
          </p:nvSpPr>
          <p:spPr>
            <a:xfrm>
              <a:off x="2068750" y="3908775"/>
              <a:ext cx="14505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D4D4D"/>
                  </a:solidFill>
                </a:rPr>
                <a:t>READY TO COMMIT</a:t>
              </a:r>
              <a:endParaRPr sz="900">
                <a:solidFill>
                  <a:srgbClr val="4D4D4D"/>
                </a:solidFill>
              </a:endParaRPr>
            </a:p>
          </p:txBody>
        </p:sp>
        <p:sp>
          <p:nvSpPr>
            <p:cNvPr id="427" name="Google Shape;427;p56"/>
            <p:cNvSpPr txBox="1"/>
            <p:nvPr/>
          </p:nvSpPr>
          <p:spPr>
            <a:xfrm>
              <a:off x="5127635" y="1375825"/>
              <a:ext cx="26421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2"/>
                  </a:solidFill>
                </a:rPr>
                <a:t>INTERESTED</a:t>
              </a:r>
              <a:endParaRPr sz="900">
                <a:solidFill>
                  <a:schemeClr val="accent2"/>
                </a:solidFill>
              </a:endParaRPr>
            </a:p>
          </p:txBody>
        </p:sp>
        <p:sp>
          <p:nvSpPr>
            <p:cNvPr id="428" name="Google Shape;428;p56"/>
            <p:cNvSpPr txBox="1"/>
            <p:nvPr/>
          </p:nvSpPr>
          <p:spPr>
            <a:xfrm>
              <a:off x="5127635" y="2642300"/>
              <a:ext cx="26421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chemeClr val="accent1"/>
                  </a:solidFill>
                </a:rPr>
                <a:t>INTERESTED</a:t>
              </a:r>
              <a:endParaRPr sz="900">
                <a:solidFill>
                  <a:schemeClr val="accent1"/>
                </a:solidFill>
              </a:endParaRPr>
            </a:p>
          </p:txBody>
        </p:sp>
        <p:sp>
          <p:nvSpPr>
            <p:cNvPr id="429" name="Google Shape;429;p56"/>
            <p:cNvSpPr txBox="1"/>
            <p:nvPr/>
          </p:nvSpPr>
          <p:spPr>
            <a:xfrm>
              <a:off x="5127635" y="3908775"/>
              <a:ext cx="26421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4D4D4D"/>
                  </a:solidFill>
                </a:rPr>
                <a:t>INTERESTED</a:t>
              </a:r>
              <a:endParaRPr sz="900">
                <a:solidFill>
                  <a:srgbClr val="4D4D4D"/>
                </a:solidFill>
              </a:endParaRPr>
            </a:p>
          </p:txBody>
        </p:sp>
      </p:grpSp>
      <p:grpSp>
        <p:nvGrpSpPr>
          <p:cNvPr id="430" name="Google Shape;430;p56"/>
          <p:cNvGrpSpPr/>
          <p:nvPr/>
        </p:nvGrpSpPr>
        <p:grpSpPr>
          <a:xfrm>
            <a:off x="7557250" y="1271900"/>
            <a:ext cx="1518000" cy="3831600"/>
            <a:chOff x="7557250" y="1271900"/>
            <a:chExt cx="1518000" cy="3831600"/>
          </a:xfrm>
        </p:grpSpPr>
        <p:sp>
          <p:nvSpPr>
            <p:cNvPr id="431" name="Google Shape;431;p56"/>
            <p:cNvSpPr txBox="1"/>
            <p:nvPr/>
          </p:nvSpPr>
          <p:spPr>
            <a:xfrm flipH="1">
              <a:off x="7557250" y="1271900"/>
              <a:ext cx="1518000" cy="3831600"/>
            </a:xfrm>
            <a:prstGeom prst="rect">
              <a:avLst/>
            </a:prstGeom>
            <a:solidFill>
              <a:srgbClr val="4D4D4D">
                <a:alpha val="12290"/>
              </a:srgbClr>
            </a:solidFill>
            <a:ln cap="flat" cmpd="sng" w="9525">
              <a:solidFill>
                <a:srgbClr val="4D4D4D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How To: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1. </a:t>
              </a:r>
              <a:r>
                <a:rPr lang="en" sz="900"/>
                <a:t>Select “view options” and select “annotate” </a:t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2. Select “Text”</a:t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3. Click in the appropriate box</a:t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/>
                <a:t>4. Type your name</a:t>
              </a:r>
              <a:endParaRPr sz="9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32" name="Google Shape;432;p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792469" y="3798304"/>
              <a:ext cx="523650" cy="477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3" name="Google Shape;433;p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614175" y="2064825"/>
              <a:ext cx="1209000" cy="151126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7"/>
          <p:cNvSpPr txBox="1"/>
          <p:nvPr>
            <p:ph type="title"/>
          </p:nvPr>
        </p:nvSpPr>
        <p:spPr>
          <a:xfrm>
            <a:off x="311700" y="27885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Our Fall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39" name="Google Shape;439;p57"/>
          <p:cNvSpPr txBox="1"/>
          <p:nvPr>
            <p:ph idx="1" type="body"/>
          </p:nvPr>
        </p:nvSpPr>
        <p:spPr>
          <a:xfrm>
            <a:off x="363250" y="1294825"/>
            <a:ext cx="19938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55600" lvl="0" marL="457200" rtl="0" algn="ctr">
              <a:spcBef>
                <a:spcPts val="56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Branding</a:t>
            </a:r>
            <a:endParaRPr sz="2000"/>
          </a:p>
        </p:txBody>
      </p:sp>
      <p:pic>
        <p:nvPicPr>
          <p:cNvPr id="440" name="Google Shape;440;p57"/>
          <p:cNvPicPr preferRelativeResize="0"/>
          <p:nvPr/>
        </p:nvPicPr>
        <p:blipFill rotWithShape="1">
          <a:blip r:embed="rId3">
            <a:alphaModFix/>
          </a:blip>
          <a:srcRect b="0" l="24596" r="24596" t="0"/>
          <a:stretch/>
        </p:blipFill>
        <p:spPr>
          <a:xfrm>
            <a:off x="3300091" y="1718800"/>
            <a:ext cx="2394845" cy="333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7"/>
          <p:cNvPicPr preferRelativeResize="0"/>
          <p:nvPr/>
        </p:nvPicPr>
        <p:blipFill rotWithShape="1">
          <a:blip r:embed="rId4">
            <a:alphaModFix/>
          </a:blip>
          <a:srcRect b="0" l="26049" r="26049" t="0"/>
          <a:stretch/>
        </p:blipFill>
        <p:spPr>
          <a:xfrm>
            <a:off x="162725" y="1718800"/>
            <a:ext cx="2394853" cy="333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7"/>
          <p:cNvPicPr preferRelativeResize="0"/>
          <p:nvPr/>
        </p:nvPicPr>
        <p:blipFill rotWithShape="1">
          <a:blip r:embed="rId5">
            <a:alphaModFix/>
          </a:blip>
          <a:srcRect b="5215" l="41774" r="16662" t="8001"/>
          <a:stretch/>
        </p:blipFill>
        <p:spPr>
          <a:xfrm>
            <a:off x="6437450" y="1718800"/>
            <a:ext cx="2394845" cy="33330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7"/>
          <p:cNvSpPr txBox="1"/>
          <p:nvPr>
            <p:ph idx="1" type="body"/>
          </p:nvPr>
        </p:nvSpPr>
        <p:spPr>
          <a:xfrm>
            <a:off x="330010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2. Working Groups</a:t>
            </a:r>
            <a:endParaRPr sz="2000"/>
          </a:p>
        </p:txBody>
      </p:sp>
      <p:sp>
        <p:nvSpPr>
          <p:cNvPr id="444" name="Google Shape;444;p57"/>
          <p:cNvSpPr txBox="1"/>
          <p:nvPr>
            <p:ph idx="1" type="body"/>
          </p:nvPr>
        </p:nvSpPr>
        <p:spPr>
          <a:xfrm>
            <a:off x="6437450" y="1294825"/>
            <a:ext cx="2394900" cy="423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000"/>
              <a:t>3. Webinars</a:t>
            </a:r>
            <a:endParaRPr sz="2000"/>
          </a:p>
        </p:txBody>
      </p:sp>
      <p:sp>
        <p:nvSpPr>
          <p:cNvPr id="445" name="Google Shape;445;p57"/>
          <p:cNvSpPr/>
          <p:nvPr/>
        </p:nvSpPr>
        <p:spPr>
          <a:xfrm>
            <a:off x="-512200" y="1294825"/>
            <a:ext cx="6528000" cy="38616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8"/>
          <p:cNvSpPr txBox="1"/>
          <p:nvPr>
            <p:ph type="title"/>
          </p:nvPr>
        </p:nvSpPr>
        <p:spPr>
          <a:xfrm>
            <a:off x="158666" y="456219"/>
            <a:ext cx="8229600" cy="3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Webinars and network activities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51" name="Google Shape;451;p58"/>
          <p:cNvGraphicFramePr/>
          <p:nvPr/>
        </p:nvGraphicFramePr>
        <p:xfrm>
          <a:off x="698963" y="19534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200"/>
                <a:gridCol w="262200"/>
                <a:gridCol w="262200"/>
                <a:gridCol w="262200"/>
                <a:gridCol w="262200"/>
                <a:gridCol w="262200"/>
                <a:gridCol w="262200"/>
              </a:tblGrid>
              <a:tr h="2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2" name="Google Shape;452;p58"/>
          <p:cNvGraphicFramePr/>
          <p:nvPr/>
        </p:nvGraphicFramePr>
        <p:xfrm>
          <a:off x="3651675" y="19537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575"/>
                <a:gridCol w="262575"/>
                <a:gridCol w="262575"/>
                <a:gridCol w="262575"/>
                <a:gridCol w="262575"/>
                <a:gridCol w="262575"/>
                <a:gridCol w="262575"/>
              </a:tblGrid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3" name="Google Shape;453;p58"/>
          <p:cNvGraphicFramePr/>
          <p:nvPr/>
        </p:nvGraphicFramePr>
        <p:xfrm>
          <a:off x="6607013" y="19719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575"/>
                <a:gridCol w="262575"/>
                <a:gridCol w="262575"/>
                <a:gridCol w="262575"/>
                <a:gridCol w="262575"/>
                <a:gridCol w="262575"/>
                <a:gridCol w="262575"/>
              </a:tblGrid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54" name="Google Shape;454;p58"/>
          <p:cNvSpPr txBox="1"/>
          <p:nvPr/>
        </p:nvSpPr>
        <p:spPr>
          <a:xfrm>
            <a:off x="698963" y="1363575"/>
            <a:ext cx="18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October</a:t>
            </a:r>
            <a:endParaRPr sz="2300">
              <a:solidFill>
                <a:schemeClr val="accent2"/>
              </a:solidFill>
            </a:endParaRPr>
          </a:p>
        </p:txBody>
      </p:sp>
      <p:sp>
        <p:nvSpPr>
          <p:cNvPr id="455" name="Google Shape;455;p58"/>
          <p:cNvSpPr txBox="1"/>
          <p:nvPr/>
        </p:nvSpPr>
        <p:spPr>
          <a:xfrm>
            <a:off x="3653013" y="1363575"/>
            <a:ext cx="18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November</a:t>
            </a:r>
            <a:endParaRPr sz="2300">
              <a:solidFill>
                <a:schemeClr val="accent2"/>
              </a:solidFill>
            </a:endParaRPr>
          </a:p>
        </p:txBody>
      </p:sp>
      <p:sp>
        <p:nvSpPr>
          <p:cNvPr id="456" name="Google Shape;456;p58"/>
          <p:cNvSpPr txBox="1"/>
          <p:nvPr/>
        </p:nvSpPr>
        <p:spPr>
          <a:xfrm>
            <a:off x="6607063" y="1363575"/>
            <a:ext cx="18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December</a:t>
            </a:r>
            <a:endParaRPr sz="23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9"/>
          <p:cNvSpPr txBox="1"/>
          <p:nvPr>
            <p:ph type="title"/>
          </p:nvPr>
        </p:nvSpPr>
        <p:spPr>
          <a:xfrm>
            <a:off x="158666" y="456219"/>
            <a:ext cx="8229600" cy="3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Webinars and network activities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62" name="Google Shape;462;p59"/>
          <p:cNvGraphicFramePr/>
          <p:nvPr/>
        </p:nvGraphicFramePr>
        <p:xfrm>
          <a:off x="698963" y="19534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200"/>
                <a:gridCol w="262200"/>
                <a:gridCol w="262200"/>
                <a:gridCol w="262200"/>
                <a:gridCol w="262200"/>
                <a:gridCol w="262200"/>
                <a:gridCol w="262200"/>
              </a:tblGrid>
              <a:tr h="2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21</a:t>
                      </a:r>
                      <a:endParaRPr sz="11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0" marB="0" marR="0" marL="0">
                    <a:solidFill>
                      <a:srgbClr val="3D85C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63" name="Google Shape;463;p59"/>
          <p:cNvSpPr txBox="1"/>
          <p:nvPr/>
        </p:nvSpPr>
        <p:spPr>
          <a:xfrm>
            <a:off x="698963" y="1363575"/>
            <a:ext cx="18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October</a:t>
            </a:r>
            <a:endParaRPr sz="2300">
              <a:solidFill>
                <a:schemeClr val="accent2"/>
              </a:solidFill>
            </a:endParaRPr>
          </a:p>
        </p:txBody>
      </p:sp>
      <p:pic>
        <p:nvPicPr>
          <p:cNvPr id="464" name="Google Shape;464;p59"/>
          <p:cNvPicPr preferRelativeResize="0"/>
          <p:nvPr/>
        </p:nvPicPr>
        <p:blipFill rotWithShape="1">
          <a:blip r:embed="rId3">
            <a:alphaModFix/>
          </a:blip>
          <a:srcRect b="26910" l="26915" r="26910" t="26915"/>
          <a:stretch/>
        </p:blipFill>
        <p:spPr>
          <a:xfrm>
            <a:off x="3948850" y="1675150"/>
            <a:ext cx="3187898" cy="17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9"/>
          <p:cNvSpPr txBox="1"/>
          <p:nvPr/>
        </p:nvSpPr>
        <p:spPr>
          <a:xfrm>
            <a:off x="1982700" y="3718250"/>
            <a:ext cx="6999600" cy="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Lato Light"/>
                <a:ea typeface="Lato Light"/>
                <a:cs typeface="Lato Light"/>
                <a:sym typeface="Lato Light"/>
              </a:rPr>
              <a:t>Virtual Workshop by the Seattle Aquarium</a:t>
            </a:r>
            <a:endParaRPr i="1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 Black"/>
                <a:ea typeface="Lato Black"/>
                <a:cs typeface="Lato Black"/>
                <a:sym typeface="Lato Black"/>
              </a:rPr>
              <a:t>Best Practices in Developing Empathy Towards Wildlife</a:t>
            </a:r>
            <a:endParaRPr sz="10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 </a:t>
            </a:r>
            <a:r>
              <a:rPr lang="en" sz="1000">
                <a:latin typeface="Lato Light"/>
                <a:ea typeface="Lato Light"/>
                <a:cs typeface="Lato Light"/>
                <a:sym typeface="Lato Light"/>
              </a:rPr>
              <a:t>9:30a-12:00p Alaska      |      10:30a -1:00p Pacific      |      11:30a - 2:00p Mountain      |      12:30p - 3:00p Central</a:t>
            </a:r>
            <a:endParaRPr sz="1000"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October 21, 2020</a:t>
            </a:r>
            <a:endParaRPr sz="1000">
              <a:latin typeface="Lato Light"/>
              <a:ea typeface="Lato Light"/>
              <a:cs typeface="Lato Light"/>
              <a:sym typeface="Lato Light"/>
            </a:endParaRPr>
          </a:p>
        </p:txBody>
      </p:sp>
      <p:graphicFrame>
        <p:nvGraphicFramePr>
          <p:cNvPr id="466" name="Google Shape;466;p59"/>
          <p:cNvGraphicFramePr/>
          <p:nvPr/>
        </p:nvGraphicFramePr>
        <p:xfrm>
          <a:off x="1672900" y="38039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575"/>
              </a:tblGrid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0"/>
          <p:cNvSpPr txBox="1"/>
          <p:nvPr>
            <p:ph type="title"/>
          </p:nvPr>
        </p:nvSpPr>
        <p:spPr>
          <a:xfrm>
            <a:off x="158666" y="456219"/>
            <a:ext cx="8229600" cy="3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Webinars and network activities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72" name="Google Shape;472;p60"/>
          <p:cNvGraphicFramePr/>
          <p:nvPr/>
        </p:nvGraphicFramePr>
        <p:xfrm>
          <a:off x="698963" y="195348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200"/>
                <a:gridCol w="262200"/>
                <a:gridCol w="262200"/>
                <a:gridCol w="262200"/>
                <a:gridCol w="262200"/>
                <a:gridCol w="262200"/>
                <a:gridCol w="262200"/>
              </a:tblGrid>
              <a:tr h="295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8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4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3" name="Google Shape;473;p60"/>
          <p:cNvGraphicFramePr/>
          <p:nvPr/>
        </p:nvGraphicFramePr>
        <p:xfrm>
          <a:off x="3651675" y="19537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575"/>
                <a:gridCol w="262575"/>
                <a:gridCol w="262575"/>
                <a:gridCol w="262575"/>
                <a:gridCol w="262575"/>
                <a:gridCol w="262575"/>
                <a:gridCol w="262575"/>
              </a:tblGrid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4" name="Google Shape;474;p60"/>
          <p:cNvGraphicFramePr/>
          <p:nvPr/>
        </p:nvGraphicFramePr>
        <p:xfrm>
          <a:off x="6607013" y="197199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575"/>
                <a:gridCol w="262575"/>
                <a:gridCol w="262575"/>
                <a:gridCol w="262575"/>
                <a:gridCol w="262575"/>
                <a:gridCol w="262575"/>
                <a:gridCol w="262575"/>
              </a:tblGrid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</a:tr>
              <a:tr h="274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4D4D4D">
                        <a:alpha val="1229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75" name="Google Shape;475;p60"/>
          <p:cNvSpPr txBox="1"/>
          <p:nvPr/>
        </p:nvSpPr>
        <p:spPr>
          <a:xfrm>
            <a:off x="698963" y="1363575"/>
            <a:ext cx="1838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October</a:t>
            </a:r>
            <a:endParaRPr sz="2300">
              <a:solidFill>
                <a:schemeClr val="accent2"/>
              </a:solidFill>
            </a:endParaRPr>
          </a:p>
        </p:txBody>
      </p:sp>
      <p:sp>
        <p:nvSpPr>
          <p:cNvPr id="476" name="Google Shape;476;p60"/>
          <p:cNvSpPr txBox="1"/>
          <p:nvPr/>
        </p:nvSpPr>
        <p:spPr>
          <a:xfrm>
            <a:off x="3653013" y="1363575"/>
            <a:ext cx="18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November</a:t>
            </a:r>
            <a:endParaRPr sz="2300">
              <a:solidFill>
                <a:schemeClr val="accent2"/>
              </a:solidFill>
            </a:endParaRPr>
          </a:p>
        </p:txBody>
      </p:sp>
      <p:sp>
        <p:nvSpPr>
          <p:cNvPr id="477" name="Google Shape;477;p60"/>
          <p:cNvSpPr txBox="1"/>
          <p:nvPr/>
        </p:nvSpPr>
        <p:spPr>
          <a:xfrm>
            <a:off x="6607063" y="1363575"/>
            <a:ext cx="183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2"/>
                </a:solidFill>
              </a:rPr>
              <a:t>December</a:t>
            </a:r>
            <a:endParaRPr sz="2300">
              <a:solidFill>
                <a:schemeClr val="accent2"/>
              </a:solidFill>
            </a:endParaRPr>
          </a:p>
        </p:txBody>
      </p:sp>
      <p:graphicFrame>
        <p:nvGraphicFramePr>
          <p:cNvPr id="478" name="Google Shape;478;p60"/>
          <p:cNvGraphicFramePr/>
          <p:nvPr/>
        </p:nvGraphicFramePr>
        <p:xfrm>
          <a:off x="4247525" y="393043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{54783458-3F87-4C2E-9CEA-ED6B12528CE0}</a:tableStyleId>
              </a:tblPr>
              <a:tblGrid>
                <a:gridCol w="262575"/>
              </a:tblGrid>
              <a:tr h="28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/>
                    </a:p>
                  </a:txBody>
                  <a:tcPr marT="0" marB="0" marR="0" marL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479" name="Google Shape;479;p60"/>
          <p:cNvSpPr txBox="1"/>
          <p:nvPr/>
        </p:nvSpPr>
        <p:spPr>
          <a:xfrm>
            <a:off x="4572000" y="3969382"/>
            <a:ext cx="2922000" cy="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lt2"/>
                </a:solidFill>
              </a:rPr>
              <a:t>Grantee Webinars</a:t>
            </a:r>
            <a:endParaRPr b="1" sz="15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</a:rPr>
              <a:t> Dates TBD Times: 12:00-2:00 Pacific</a:t>
            </a:r>
            <a:endParaRPr sz="15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1"/>
          <p:cNvSpPr txBox="1"/>
          <p:nvPr>
            <p:ph type="title"/>
          </p:nvPr>
        </p:nvSpPr>
        <p:spPr>
          <a:xfrm>
            <a:off x="158666" y="456219"/>
            <a:ext cx="8229600" cy="3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Grantee Webinars and network activities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5" name="Google Shape;485;p61"/>
          <p:cNvGrpSpPr/>
          <p:nvPr/>
        </p:nvGrpSpPr>
        <p:grpSpPr>
          <a:xfrm>
            <a:off x="905293" y="1639550"/>
            <a:ext cx="7333419" cy="932201"/>
            <a:chOff x="539675" y="1168801"/>
            <a:chExt cx="9674696" cy="1229817"/>
          </a:xfrm>
        </p:grpSpPr>
        <p:sp>
          <p:nvSpPr>
            <p:cNvPr id="486" name="Google Shape;486;p61"/>
            <p:cNvSpPr txBox="1"/>
            <p:nvPr/>
          </p:nvSpPr>
          <p:spPr>
            <a:xfrm>
              <a:off x="539683" y="1168801"/>
              <a:ext cx="5099700" cy="6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lt2"/>
                  </a:solidFill>
                </a:rPr>
                <a:t>8</a:t>
              </a:r>
              <a:r>
                <a:rPr b="1" lang="en" sz="2000">
                  <a:solidFill>
                    <a:schemeClr val="lt2"/>
                  </a:solidFill>
                </a:rPr>
                <a:t>   </a:t>
              </a:r>
              <a:r>
                <a:rPr lang="en">
                  <a:solidFill>
                    <a:schemeClr val="lt2"/>
                  </a:solidFill>
                </a:rPr>
                <a:t>Grantees presenting their work</a:t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487" name="Google Shape;487;p61"/>
            <p:cNvSpPr txBox="1"/>
            <p:nvPr/>
          </p:nvSpPr>
          <p:spPr>
            <a:xfrm>
              <a:off x="1042397" y="1897917"/>
              <a:ext cx="3333300" cy="50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2"/>
                  </a:solidFill>
                </a:rPr>
                <a:t>Topics shared ahead of time.</a:t>
              </a:r>
              <a:endParaRPr>
                <a:solidFill>
                  <a:schemeClr val="lt2"/>
                </a:solidFill>
              </a:endParaRPr>
            </a:p>
          </p:txBody>
        </p:sp>
        <p:sp>
          <p:nvSpPr>
            <p:cNvPr id="488" name="Google Shape;488;p61"/>
            <p:cNvSpPr txBox="1"/>
            <p:nvPr/>
          </p:nvSpPr>
          <p:spPr>
            <a:xfrm>
              <a:off x="6125371" y="1389150"/>
              <a:ext cx="4089000" cy="68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2"/>
                  </a:solidFill>
                </a:rPr>
                <a:t>Webinars will be open to all. </a:t>
              </a:r>
              <a:endParaRPr>
                <a:solidFill>
                  <a:schemeClr val="lt2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lt2"/>
                  </a:solidFill>
                </a:rPr>
                <a:t>Please forward invite along to team members.</a:t>
              </a:r>
              <a:endParaRPr>
                <a:solidFill>
                  <a:schemeClr val="lt2"/>
                </a:solidFill>
              </a:endParaRPr>
            </a:p>
          </p:txBody>
        </p:sp>
        <p:pic>
          <p:nvPicPr>
            <p:cNvPr id="489" name="Google Shape;489;p6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9675" y="1855211"/>
              <a:ext cx="469800" cy="469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39402" y="1508749"/>
              <a:ext cx="549900" cy="549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1" name="Google Shape;491;p61"/>
          <p:cNvSpPr/>
          <p:nvPr/>
        </p:nvSpPr>
        <p:spPr>
          <a:xfrm>
            <a:off x="469875" y="2979313"/>
            <a:ext cx="3631800" cy="932100"/>
          </a:xfrm>
          <a:prstGeom prst="roundRect">
            <a:avLst>
              <a:gd fmla="val 11219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Option 1:</a:t>
            </a:r>
            <a:endParaRPr sz="15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/>
              <a:t>4</a:t>
            </a:r>
            <a:r>
              <a:rPr lang="en" sz="1100"/>
              <a:t> </a:t>
            </a:r>
            <a:r>
              <a:rPr b="1" lang="en" sz="1100"/>
              <a:t>Total Webinars </a:t>
            </a:r>
            <a:r>
              <a:rPr lang="en" sz="1100"/>
              <a:t>(35 minutes each)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Topics narrowed. More conversation time. </a:t>
            </a:r>
            <a:endParaRPr sz="1100"/>
          </a:p>
        </p:txBody>
      </p:sp>
      <p:sp>
        <p:nvSpPr>
          <p:cNvPr id="492" name="Google Shape;492;p61"/>
          <p:cNvSpPr/>
          <p:nvPr/>
        </p:nvSpPr>
        <p:spPr>
          <a:xfrm>
            <a:off x="4961700" y="2979325"/>
            <a:ext cx="3631800" cy="932100"/>
          </a:xfrm>
          <a:prstGeom prst="roundRect">
            <a:avLst>
              <a:gd fmla="val 11219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182875" lIns="182875" spcFirstLastPara="1" rIns="182875" wrap="square" tIns="18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Option 2:</a:t>
            </a:r>
            <a:endParaRPr sz="1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100"/>
              <a:t>2</a:t>
            </a:r>
            <a:r>
              <a:rPr lang="en" sz="1100"/>
              <a:t> </a:t>
            </a:r>
            <a:r>
              <a:rPr b="1" lang="en" sz="1100"/>
              <a:t>Total Webinars </a:t>
            </a:r>
            <a:r>
              <a:rPr lang="en" sz="1100"/>
              <a:t>(Max 60 minutes each)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Hear from more groups at once. Easier scheduling and attendance</a:t>
            </a:r>
            <a:endParaRPr sz="1100"/>
          </a:p>
        </p:txBody>
      </p:sp>
      <p:sp>
        <p:nvSpPr>
          <p:cNvPr id="493" name="Google Shape;493;p61"/>
          <p:cNvSpPr txBox="1"/>
          <p:nvPr/>
        </p:nvSpPr>
        <p:spPr>
          <a:xfrm>
            <a:off x="556525" y="4118275"/>
            <a:ext cx="57885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2"/>
                </a:solidFill>
              </a:rPr>
              <a:t>Share Your Preference </a:t>
            </a:r>
            <a:r>
              <a:rPr lang="en" sz="1300">
                <a:solidFill>
                  <a:schemeClr val="lt2"/>
                </a:solidFill>
              </a:rPr>
              <a:t>(Consider what would allow other people from your institution to be able to attend)</a:t>
            </a:r>
            <a:endParaRPr sz="1500"/>
          </a:p>
        </p:txBody>
      </p:sp>
      <p:sp>
        <p:nvSpPr>
          <p:cNvPr id="494" name="Google Shape;494;p61"/>
          <p:cNvSpPr txBox="1"/>
          <p:nvPr/>
        </p:nvSpPr>
        <p:spPr>
          <a:xfrm flipH="1">
            <a:off x="6631175" y="4118275"/>
            <a:ext cx="2274300" cy="932100"/>
          </a:xfrm>
          <a:prstGeom prst="rect">
            <a:avLst/>
          </a:prstGeom>
          <a:solidFill>
            <a:srgbClr val="4D4D4D">
              <a:alpha val="12290"/>
            </a:srgbClr>
          </a:solidFill>
          <a:ln cap="flat" cmpd="sng" w="9525">
            <a:solidFill>
              <a:srgbClr val="4D4D4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use Slido: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Go to </a:t>
            </a:r>
            <a:r>
              <a:rPr b="1" lang="en" sz="1200">
                <a:solidFill>
                  <a:schemeClr val="accent1"/>
                </a:solidFill>
              </a:rPr>
              <a:t>Sli.do</a:t>
            </a:r>
            <a:endParaRPr b="1" sz="1200"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Type in Code “</a:t>
            </a:r>
            <a:r>
              <a:rPr b="1" lang="en" sz="1200"/>
              <a:t>ACEfall”</a:t>
            </a:r>
            <a:endParaRPr b="1"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id" id="499" name="Google Shape;499;p6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750" y="451640"/>
            <a:ext cx="874500" cy="382594"/>
          </a:xfrm>
          <a:prstGeom prst="rect">
            <a:avLst/>
          </a:prstGeom>
          <a:noFill/>
          <a:ln>
            <a:noFill/>
          </a:ln>
        </p:spPr>
      </p:pic>
      <p:sp>
        <p:nvSpPr>
          <p:cNvPr descr="footer-id" id="500" name="Google Shape;500;p62"/>
          <p:cNvSpPr txBox="1"/>
          <p:nvPr/>
        </p:nvSpPr>
        <p:spPr>
          <a:xfrm>
            <a:off x="0" y="3857625"/>
            <a:ext cx="91440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9AC37"/>
                </a:solidFill>
              </a:rPr>
              <a:t>ⓘ</a:t>
            </a:r>
            <a:r>
              <a:rPr lang="en"/>
              <a:t> Start presenting to display the poll results on this slide.</a:t>
            </a:r>
            <a:endParaRPr/>
          </a:p>
        </p:txBody>
      </p:sp>
      <p:sp>
        <p:nvSpPr>
          <p:cNvPr descr="title-id" id="501" name="Google Shape;501;p62"/>
          <p:cNvSpPr txBox="1"/>
          <p:nvPr/>
        </p:nvSpPr>
        <p:spPr>
          <a:xfrm>
            <a:off x="0" y="1285875"/>
            <a:ext cx="9144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24242"/>
                </a:solidFill>
                <a:latin typeface="Lato"/>
                <a:ea typeface="Lato"/>
                <a:cs typeface="Lato"/>
                <a:sym typeface="Lato"/>
              </a:rPr>
              <a:t>Which option do you prefer?</a:t>
            </a:r>
            <a:endParaRPr sz="3600">
              <a:solidFill>
                <a:srgbClr val="42424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63"/>
          <p:cNvPicPr preferRelativeResize="0"/>
          <p:nvPr/>
        </p:nvPicPr>
        <p:blipFill rotWithShape="1">
          <a:blip r:embed="rId3">
            <a:alphaModFix/>
          </a:blip>
          <a:srcRect b="0" l="43582" r="8719" t="0"/>
          <a:stretch/>
        </p:blipFill>
        <p:spPr>
          <a:xfrm>
            <a:off x="3231900" y="1069325"/>
            <a:ext cx="2758551" cy="40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3"/>
          <p:cNvSpPr txBox="1"/>
          <p:nvPr>
            <p:ph type="title"/>
          </p:nvPr>
        </p:nvSpPr>
        <p:spPr>
          <a:xfrm>
            <a:off x="311700" y="2581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Agenda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508" name="Google Shape;50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225" y="1069325"/>
            <a:ext cx="2729943" cy="409489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3"/>
          <p:cNvSpPr txBox="1"/>
          <p:nvPr/>
        </p:nvSpPr>
        <p:spPr>
          <a:xfrm>
            <a:off x="115025" y="1193325"/>
            <a:ext cx="3033600" cy="3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Have some fun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Announcements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Check-in on the summer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</a:rPr>
              <a:t>ACE for Wildlife Network updates from the summer</a:t>
            </a:r>
            <a:endParaRPr>
              <a:solidFill>
                <a:srgbClr val="F2F2F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Looking forward to fall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</a:rPr>
              <a:t>ACE for Wildlife Network activities for the Fall (+Feedback and input!)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Next Steps and announcements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0" name="Google Shape;510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4"/>
          <p:cNvSpPr txBox="1"/>
          <p:nvPr>
            <p:ph idx="1" type="body"/>
          </p:nvPr>
        </p:nvSpPr>
        <p:spPr>
          <a:xfrm>
            <a:off x="311700" y="1434625"/>
            <a:ext cx="4799700" cy="3416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/>
              <a:t>Thank You for your time and participation.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/>
              <a:t>Keep an eye out for emails!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/>
              <a:t>I would love your feedback.</a:t>
            </a:r>
            <a:endParaRPr/>
          </a:p>
        </p:txBody>
      </p:sp>
      <p:sp>
        <p:nvSpPr>
          <p:cNvPr id="516" name="Google Shape;516;p64"/>
          <p:cNvSpPr txBox="1"/>
          <p:nvPr>
            <p:ph type="title"/>
          </p:nvPr>
        </p:nvSpPr>
        <p:spPr>
          <a:xfrm>
            <a:off x="158666" y="456219"/>
            <a:ext cx="8229600" cy="34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1"/>
                </a:solidFill>
              </a:rPr>
              <a:t>Thank You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7" name="Google Shape;51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475" y="1434625"/>
            <a:ext cx="34164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/>
        </p:nvSpPr>
        <p:spPr>
          <a:xfrm flipH="1">
            <a:off x="471700" y="1685475"/>
            <a:ext cx="3632700" cy="3371400"/>
          </a:xfrm>
          <a:prstGeom prst="rect">
            <a:avLst/>
          </a:prstGeom>
          <a:solidFill>
            <a:srgbClr val="4D4D4D">
              <a:alpha val="12290"/>
            </a:srgbClr>
          </a:solidFill>
          <a:ln cap="flat" cmpd="sng" w="9525">
            <a:solidFill>
              <a:srgbClr val="4D4D4D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us Drawphone: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Go to </a:t>
            </a:r>
            <a:r>
              <a:rPr b="1" lang="en" sz="11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drawphone.tannerkrewson.com</a:t>
            </a:r>
            <a:endParaRPr b="1"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Click “</a:t>
            </a:r>
            <a:r>
              <a:rPr b="1" lang="en" sz="1200"/>
              <a:t>Join Game</a:t>
            </a:r>
            <a:r>
              <a:rPr lang="en" sz="1200"/>
              <a:t>”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i="1" lang="en" sz="1200"/>
              <a:t>We will put you in breakout rooms</a:t>
            </a:r>
            <a:endParaRPr i="1"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Type code from breakout room into the “Game Code” field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/>
              <a:t>Type in your name</a:t>
            </a:r>
            <a:endParaRPr sz="1200"/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i="1" lang="en" sz="1200"/>
              <a:t>We will start the game</a:t>
            </a:r>
            <a:endParaRPr i="1" sz="1200"/>
          </a:p>
        </p:txBody>
      </p:sp>
      <p:sp>
        <p:nvSpPr>
          <p:cNvPr id="112" name="Google Shape;112;p29"/>
          <p:cNvSpPr txBox="1"/>
          <p:nvPr>
            <p:ph type="title"/>
          </p:nvPr>
        </p:nvSpPr>
        <p:spPr>
          <a:xfrm>
            <a:off x="265850" y="2387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Something Fun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113" name="Google Shape;113;p29"/>
          <p:cNvSpPr txBox="1"/>
          <p:nvPr>
            <p:ph idx="1" type="body"/>
          </p:nvPr>
        </p:nvSpPr>
        <p:spPr>
          <a:xfrm>
            <a:off x="311700" y="1152475"/>
            <a:ext cx="2353200" cy="572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lt2"/>
                </a:solidFill>
              </a:rPr>
              <a:t>Drawphone</a:t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114" name="Google Shape;114;p29"/>
          <p:cNvPicPr preferRelativeResize="0"/>
          <p:nvPr/>
        </p:nvPicPr>
        <p:blipFill rotWithShape="1">
          <a:blip r:embed="rId4">
            <a:alphaModFix/>
          </a:blip>
          <a:srcRect b="8773" l="9461" r="9461" t="8773"/>
          <a:stretch/>
        </p:blipFill>
        <p:spPr>
          <a:xfrm>
            <a:off x="988675" y="2187700"/>
            <a:ext cx="1323450" cy="134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4325" y="1152475"/>
            <a:ext cx="1702626" cy="3686752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3900000" dist="200025">
              <a:srgbClr val="000000">
                <a:alpha val="89000"/>
              </a:srgbClr>
            </a:outerShdw>
          </a:effectLst>
        </p:spPr>
      </p:pic>
      <p:sp>
        <p:nvSpPr>
          <p:cNvPr id="116" name="Google Shape;116;p29"/>
          <p:cNvSpPr/>
          <p:nvPr/>
        </p:nvSpPr>
        <p:spPr>
          <a:xfrm>
            <a:off x="4832825" y="3037775"/>
            <a:ext cx="621300" cy="248400"/>
          </a:xfrm>
          <a:prstGeom prst="rect">
            <a:avLst/>
          </a:prstGeom>
          <a:solidFill>
            <a:srgbClr val="92C82A">
              <a:alpha val="6863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21850" y="1152475"/>
            <a:ext cx="1702626" cy="3686752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3900000" dist="200025">
              <a:srgbClr val="000000">
                <a:alpha val="89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30"/>
          <p:cNvPicPr preferRelativeResize="0"/>
          <p:nvPr/>
        </p:nvPicPr>
        <p:blipFill rotWithShape="1">
          <a:blip r:embed="rId3">
            <a:alphaModFix/>
          </a:blip>
          <a:srcRect b="0" l="43582" r="8719" t="0"/>
          <a:stretch/>
        </p:blipFill>
        <p:spPr>
          <a:xfrm>
            <a:off x="3231900" y="1069325"/>
            <a:ext cx="2758551" cy="40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0"/>
          <p:cNvSpPr txBox="1"/>
          <p:nvPr>
            <p:ph type="title"/>
          </p:nvPr>
        </p:nvSpPr>
        <p:spPr>
          <a:xfrm>
            <a:off x="311700" y="2581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Agenda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124" name="Google Shape;1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225" y="1069325"/>
            <a:ext cx="2729943" cy="409489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0"/>
          <p:cNvSpPr txBox="1"/>
          <p:nvPr/>
        </p:nvSpPr>
        <p:spPr>
          <a:xfrm>
            <a:off x="115025" y="1193325"/>
            <a:ext cx="3033600" cy="3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Have some fun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>
                <a:solidFill>
                  <a:schemeClr val="dk1"/>
                </a:solidFill>
              </a:rPr>
              <a:t>Announcements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Check-in on the summer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</a:rPr>
              <a:t>ACE for Wildlife Network updates from the summer</a:t>
            </a:r>
            <a:endParaRPr>
              <a:solidFill>
                <a:srgbClr val="F2F2F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Looking forward to fall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</a:rPr>
              <a:t>ACE for Wildlife Network activities for the Fall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Next steps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1"/>
          <p:cNvPicPr preferRelativeResize="0"/>
          <p:nvPr/>
        </p:nvPicPr>
        <p:blipFill rotWithShape="1">
          <a:blip r:embed="rId3">
            <a:alphaModFix/>
          </a:blip>
          <a:srcRect b="0" l="22275" r="29310" t="0"/>
          <a:stretch/>
        </p:blipFill>
        <p:spPr>
          <a:xfrm>
            <a:off x="3231905" y="1069326"/>
            <a:ext cx="2758540" cy="40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1"/>
          <p:cNvPicPr preferRelativeResize="0"/>
          <p:nvPr/>
        </p:nvPicPr>
        <p:blipFill rotWithShape="1">
          <a:blip r:embed="rId4">
            <a:alphaModFix/>
          </a:blip>
          <a:srcRect b="0" l="43582" r="8719" t="0"/>
          <a:stretch/>
        </p:blipFill>
        <p:spPr>
          <a:xfrm>
            <a:off x="3231900" y="1069325"/>
            <a:ext cx="2758551" cy="40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1"/>
          <p:cNvSpPr txBox="1"/>
          <p:nvPr>
            <p:ph type="title"/>
          </p:nvPr>
        </p:nvSpPr>
        <p:spPr>
          <a:xfrm>
            <a:off x="311700" y="2581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Agenda</a:t>
            </a:r>
            <a:endParaRPr sz="2500">
              <a:solidFill>
                <a:srgbClr val="FFFFFF"/>
              </a:solidFill>
            </a:endParaRPr>
          </a:p>
        </p:txBody>
      </p:sp>
      <p:pic>
        <p:nvPicPr>
          <p:cNvPr id="134" name="Google Shape;1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1225" y="1069325"/>
            <a:ext cx="2729943" cy="4094897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1"/>
          <p:cNvSpPr txBox="1"/>
          <p:nvPr/>
        </p:nvSpPr>
        <p:spPr>
          <a:xfrm>
            <a:off x="115025" y="1193325"/>
            <a:ext cx="3033600" cy="3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Announcements</a:t>
            </a:r>
            <a:endParaRPr>
              <a:solidFill>
                <a:srgbClr val="F2F2F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Have some fun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Check-in on the summer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 for Wildlife Network updates from the summer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Looking forward to fall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2F2F2"/>
                </a:solidFill>
              </a:rPr>
              <a:t>ACE for Wildlife Network activities for the Fall (+Feedback and input!)</a:t>
            </a:r>
            <a:endParaRPr>
              <a:solidFill>
                <a:srgbClr val="F2F2F2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2F2F2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400"/>
              <a:buAutoNum type="arabicPeriod"/>
            </a:pPr>
            <a:r>
              <a:rPr lang="en">
                <a:solidFill>
                  <a:srgbClr val="F2F2F2"/>
                </a:solidFill>
              </a:rPr>
              <a:t>Next steps</a:t>
            </a:r>
            <a:endParaRPr>
              <a:solidFill>
                <a:srgbClr val="F2F2F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2"/>
          <p:cNvSpPr txBox="1"/>
          <p:nvPr>
            <p:ph type="title"/>
          </p:nvPr>
        </p:nvSpPr>
        <p:spPr>
          <a:xfrm>
            <a:off x="311700" y="261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Check-in on the Summer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142" name="Google Shape;14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3350" y="1007947"/>
            <a:ext cx="5840649" cy="413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2"/>
          <p:cNvSpPr txBox="1"/>
          <p:nvPr/>
        </p:nvSpPr>
        <p:spPr>
          <a:xfrm>
            <a:off x="148950" y="1229600"/>
            <a:ext cx="29607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Who found the summer: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Energizing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Uncertain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Scary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Provided clarity of focus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Who was challenged by: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Closures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Funding/Staffing concerns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Guest concerns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en"/>
              <a:t>Who had to: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Change plans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Double down on their plans</a:t>
            </a:r>
            <a:endParaRPr/>
          </a:p>
        </p:txBody>
      </p:sp>
      <p:pic>
        <p:nvPicPr>
          <p:cNvPr id="145" name="Google Shape;14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925" y="1168925"/>
            <a:ext cx="3841225" cy="384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/>
          <p:cNvSpPr txBox="1"/>
          <p:nvPr>
            <p:ph type="title"/>
          </p:nvPr>
        </p:nvSpPr>
        <p:spPr>
          <a:xfrm>
            <a:off x="311700" y="26167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Check-in on the Summer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151" name="Google Shape;15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03350" y="1007947"/>
            <a:ext cx="5840649" cy="413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8275" y="0"/>
            <a:ext cx="1210275" cy="11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3"/>
          <p:cNvSpPr txBox="1"/>
          <p:nvPr/>
        </p:nvSpPr>
        <p:spPr>
          <a:xfrm>
            <a:off x="148950" y="1173750"/>
            <a:ext cx="2590200" cy="27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Small Group Discussions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As you discuss, share answers and keywords to the group using Slido</a:t>
            </a: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458475" y="2879000"/>
            <a:ext cx="2419800" cy="2010300"/>
            <a:chOff x="458475" y="2879000"/>
            <a:chExt cx="2419800" cy="2010300"/>
          </a:xfrm>
        </p:grpSpPr>
        <p:sp>
          <p:nvSpPr>
            <p:cNvPr id="155" name="Google Shape;155;p33"/>
            <p:cNvSpPr txBox="1"/>
            <p:nvPr/>
          </p:nvSpPr>
          <p:spPr>
            <a:xfrm flipH="1">
              <a:off x="458475" y="2879000"/>
              <a:ext cx="2419800" cy="2010300"/>
            </a:xfrm>
            <a:prstGeom prst="rect">
              <a:avLst/>
            </a:prstGeom>
            <a:solidFill>
              <a:srgbClr val="4D4D4D">
                <a:alpha val="12290"/>
              </a:srgbClr>
            </a:solidFill>
            <a:ln cap="flat" cmpd="sng" w="9525">
              <a:solidFill>
                <a:srgbClr val="4D4D4D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How to use Slido:</a:t>
              </a:r>
              <a:endParaRPr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AutoNum type="arabicPeriod"/>
              </a:pPr>
              <a:r>
                <a:rPr lang="en" sz="1200"/>
                <a:t>Go to </a:t>
              </a:r>
              <a:r>
                <a:rPr b="1" lang="en" sz="1200">
                  <a:solidFill>
                    <a:schemeClr val="accent1"/>
                  </a:solidFill>
                </a:rPr>
                <a:t>Sli.do</a:t>
              </a:r>
              <a:endParaRPr b="1" sz="1200"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AutoNum type="arabicPeriod"/>
              </a:pPr>
              <a:r>
                <a:rPr lang="en" sz="1200"/>
                <a:t>Type in Code “</a:t>
              </a:r>
              <a:r>
                <a:rPr b="1" lang="en" sz="1200"/>
                <a:t>ACEfall”</a:t>
              </a:r>
              <a:endParaRPr b="1" sz="1200"/>
            </a:p>
          </p:txBody>
        </p:sp>
        <p:pic>
          <p:nvPicPr>
            <p:cNvPr id="156" name="Google Shape;156;p33"/>
            <p:cNvPicPr preferRelativeResize="0"/>
            <p:nvPr/>
          </p:nvPicPr>
          <p:blipFill rotWithShape="1">
            <a:blip r:embed="rId5">
              <a:alphaModFix/>
            </a:blip>
            <a:srcRect b="7591" l="7591" r="7591" t="7591"/>
            <a:stretch/>
          </p:blipFill>
          <p:spPr>
            <a:xfrm>
              <a:off x="950600" y="3804125"/>
              <a:ext cx="986900" cy="9869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7" name="Google Shape;15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4700" y="1093875"/>
            <a:ext cx="1702626" cy="3686752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3900000" dist="200025">
              <a:srgbClr val="000000">
                <a:alpha val="89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"/>
          <p:cNvSpPr txBox="1"/>
          <p:nvPr>
            <p:ph type="title"/>
          </p:nvPr>
        </p:nvSpPr>
        <p:spPr>
          <a:xfrm>
            <a:off x="311700" y="238750"/>
            <a:ext cx="5532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Lessons learned from the summer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163" name="Google Shape;163;p34"/>
          <p:cNvSpPr txBox="1"/>
          <p:nvPr>
            <p:ph idx="1" type="body"/>
          </p:nvPr>
        </p:nvSpPr>
        <p:spPr>
          <a:xfrm>
            <a:off x="86675" y="1152475"/>
            <a:ext cx="4082400" cy="390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i="1" lang="en"/>
              <a:t>Think</a:t>
            </a:r>
            <a:r>
              <a:rPr lang="en"/>
              <a:t>: </a:t>
            </a:r>
            <a:endParaRPr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200"/>
              <a:t>What about this summer was fun?</a:t>
            </a:r>
            <a:endParaRPr sz="2200"/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200"/>
              <a:t>What about this summer did you find challenging?</a:t>
            </a:r>
            <a:endParaRPr sz="22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You = you, team, organization</a:t>
            </a:r>
            <a:endParaRPr sz="22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b="1" lang="en" sz="2600"/>
              <a:t>Think and Share: </a:t>
            </a:r>
            <a:endParaRPr b="1" sz="26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en" sz="2300"/>
              <a:t>What did you learn?</a:t>
            </a:r>
            <a:endParaRPr sz="2300"/>
          </a:p>
          <a:p>
            <a:pPr indent="45720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34"/>
          <p:cNvPicPr preferRelativeResize="0"/>
          <p:nvPr/>
        </p:nvPicPr>
        <p:blipFill rotWithShape="1">
          <a:blip r:embed="rId3">
            <a:alphaModFix/>
          </a:blip>
          <a:srcRect b="0" l="14281" r="20239" t="0"/>
          <a:stretch/>
        </p:blipFill>
        <p:spPr>
          <a:xfrm>
            <a:off x="5907000" y="1375050"/>
            <a:ext cx="3145497" cy="3202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34"/>
          <p:cNvGrpSpPr/>
          <p:nvPr/>
        </p:nvGrpSpPr>
        <p:grpSpPr>
          <a:xfrm>
            <a:off x="3798900" y="2893325"/>
            <a:ext cx="2045100" cy="2168400"/>
            <a:chOff x="458550" y="2720850"/>
            <a:chExt cx="2045100" cy="2168400"/>
          </a:xfrm>
        </p:grpSpPr>
        <p:sp>
          <p:nvSpPr>
            <p:cNvPr id="166" name="Google Shape;166;p34"/>
            <p:cNvSpPr txBox="1"/>
            <p:nvPr/>
          </p:nvSpPr>
          <p:spPr>
            <a:xfrm flipH="1">
              <a:off x="458550" y="2720850"/>
              <a:ext cx="2045100" cy="2168400"/>
            </a:xfrm>
            <a:prstGeom prst="rect">
              <a:avLst/>
            </a:prstGeom>
            <a:solidFill>
              <a:srgbClr val="4D4D4D">
                <a:alpha val="12290"/>
              </a:srgbClr>
            </a:solidFill>
            <a:ln cap="flat" cmpd="sng" w="9525">
              <a:solidFill>
                <a:srgbClr val="4D4D4D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How to use Slido:</a:t>
              </a:r>
              <a:endParaRPr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AutoNum type="arabicPeriod"/>
              </a:pPr>
              <a:r>
                <a:rPr lang="en" sz="1200"/>
                <a:t>Go to </a:t>
              </a:r>
              <a:r>
                <a:rPr b="1" lang="en" sz="1200">
                  <a:solidFill>
                    <a:schemeClr val="accent1"/>
                  </a:solidFill>
                </a:rPr>
                <a:t>Sli.do</a:t>
              </a:r>
              <a:endParaRPr b="1" sz="1200"/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SzPts val="1200"/>
                <a:buAutoNum type="arabicPeriod"/>
              </a:pPr>
              <a:r>
                <a:rPr lang="en" sz="1200"/>
                <a:t>Type in Code “</a:t>
              </a:r>
              <a:r>
                <a:rPr b="1" lang="en" sz="1200"/>
                <a:t>ACEfall”</a:t>
              </a:r>
              <a:endParaRPr b="1" sz="1200"/>
            </a:p>
          </p:txBody>
        </p:sp>
        <p:pic>
          <p:nvPicPr>
            <p:cNvPr id="167" name="Google Shape;167;p34"/>
            <p:cNvPicPr preferRelativeResize="0"/>
            <p:nvPr/>
          </p:nvPicPr>
          <p:blipFill rotWithShape="1">
            <a:blip r:embed="rId4">
              <a:alphaModFix/>
            </a:blip>
            <a:srcRect b="7591" l="7591" r="7591" t="7591"/>
            <a:stretch/>
          </p:blipFill>
          <p:spPr>
            <a:xfrm>
              <a:off x="950600" y="3804125"/>
              <a:ext cx="986900" cy="986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6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PZ_Template(07)2003">
  <a:themeElements>
    <a:clrScheme name="Office Theme 3">
      <a:dk1>
        <a:srgbClr val="000000"/>
      </a:dk1>
      <a:lt1>
        <a:srgbClr val="FFFFFF"/>
      </a:lt1>
      <a:dk2>
        <a:srgbClr val="92C82A"/>
      </a:dk2>
      <a:lt2>
        <a:srgbClr val="4D4D4D"/>
      </a:lt2>
      <a:accent1>
        <a:srgbClr val="F99D31"/>
      </a:accent1>
      <a:accent2>
        <a:srgbClr val="00A0A5"/>
      </a:accent2>
      <a:accent3>
        <a:srgbClr val="FFFFFF"/>
      </a:accent3>
      <a:accent4>
        <a:srgbClr val="000000"/>
      </a:accent4>
      <a:accent5>
        <a:srgbClr val="FBCCAD"/>
      </a:accent5>
      <a:accent6>
        <a:srgbClr val="009195"/>
      </a:accent6>
      <a:hlink>
        <a:srgbClr val="92C83E"/>
      </a:hlink>
      <a:folHlink>
        <a:srgbClr val="00777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 xmlns:r="http://schemas.openxmlformats.org/officeDocument/2006/relationships">
  <a:clrScheme name="zoo">
    <a:dk1>
      <a:srgbClr val="000000"/>
    </a:dk1>
    <a:lt1>
      <a:srgbClr val="FFFFFF"/>
    </a:lt1>
    <a:dk2>
      <a:srgbClr val="00949C"/>
    </a:dk2>
    <a:lt2>
      <a:srgbClr val="EEECE1"/>
    </a:lt2>
    <a:accent1>
      <a:srgbClr val="00949C"/>
    </a:accent1>
    <a:accent2>
      <a:srgbClr val="CE7106"/>
    </a:accent2>
    <a:accent3>
      <a:srgbClr val="4B9021"/>
    </a:accent3>
    <a:accent4>
      <a:srgbClr val="4C9FB7"/>
    </a:accent4>
    <a:accent5>
      <a:srgbClr val="4BACC6"/>
    </a:accent5>
    <a:accent6>
      <a:srgbClr val="E1A461"/>
    </a:accent6>
    <a:hlink>
      <a:srgbClr val="00676C"/>
    </a:hlink>
    <a:folHlink>
      <a:srgbClr val="00838A"/>
    </a:folHlink>
  </a:clrScheme>
</a:themeOverride>
</file>

<file path=ppt/theme/themeOverride2.xml><?xml version="1.0" encoding="utf-8"?>
<a:themeOverride xmlns:a="http://schemas.openxmlformats.org/drawingml/2006/main" xmlns:r="http://schemas.openxmlformats.org/officeDocument/2006/relationships">
  <a:clrScheme name="zoo">
    <a:dk1>
      <a:srgbClr val="000000"/>
    </a:dk1>
    <a:lt1>
      <a:srgbClr val="FFFFFF"/>
    </a:lt1>
    <a:dk2>
      <a:srgbClr val="00949C"/>
    </a:dk2>
    <a:lt2>
      <a:srgbClr val="EEECE1"/>
    </a:lt2>
    <a:accent1>
      <a:srgbClr val="00949C"/>
    </a:accent1>
    <a:accent2>
      <a:srgbClr val="CE7106"/>
    </a:accent2>
    <a:accent3>
      <a:srgbClr val="4B9021"/>
    </a:accent3>
    <a:accent4>
      <a:srgbClr val="4C9FB7"/>
    </a:accent4>
    <a:accent5>
      <a:srgbClr val="4BACC6"/>
    </a:accent5>
    <a:accent6>
      <a:srgbClr val="E1A461"/>
    </a:accent6>
    <a:hlink>
      <a:srgbClr val="00676C"/>
    </a:hlink>
    <a:folHlink>
      <a:srgbClr val="00838A"/>
    </a:folHlink>
  </a:clrScheme>
</a:themeOverride>
</file>

<file path=ppt/theme/themeOverride3.xml><?xml version="1.0" encoding="utf-8"?>
<a:themeOverride xmlns:a="http://schemas.openxmlformats.org/drawingml/2006/main" xmlns:r="http://schemas.openxmlformats.org/officeDocument/2006/relationships">
  <a:clrScheme name="zoo">
    <a:dk1>
      <a:srgbClr val="000000"/>
    </a:dk1>
    <a:lt1>
      <a:srgbClr val="FFFFFF"/>
    </a:lt1>
    <a:dk2>
      <a:srgbClr val="00949C"/>
    </a:dk2>
    <a:lt2>
      <a:srgbClr val="EEECE1"/>
    </a:lt2>
    <a:accent1>
      <a:srgbClr val="00949C"/>
    </a:accent1>
    <a:accent2>
      <a:srgbClr val="CE7106"/>
    </a:accent2>
    <a:accent3>
      <a:srgbClr val="4B9021"/>
    </a:accent3>
    <a:accent4>
      <a:srgbClr val="4C9FB7"/>
    </a:accent4>
    <a:accent5>
      <a:srgbClr val="4BACC6"/>
    </a:accent5>
    <a:accent6>
      <a:srgbClr val="E1A461"/>
    </a:accent6>
    <a:hlink>
      <a:srgbClr val="00676C"/>
    </a:hlink>
    <a:folHlink>
      <a:srgbClr val="00838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ECC1D1ABF9514F8FBADB246F357791" ma:contentTypeVersion="21" ma:contentTypeDescription="Create a new document." ma:contentTypeScope="" ma:versionID="296035b8a5caa77c19702430f4059110">
  <xsd:schema xmlns:xsd="http://www.w3.org/2001/XMLSchema" xmlns:xs="http://www.w3.org/2001/XMLSchema" xmlns:p="http://schemas.microsoft.com/office/2006/metadata/properties" xmlns:ns1="http://schemas.microsoft.com/sharepoint/v3" xmlns:ns2="c75e76d8-fb42-48b8-87bf-4eea0e1e720f" xmlns:ns3="26c04f2e-a569-4772-b955-8012543e8cda" targetNamespace="http://schemas.microsoft.com/office/2006/metadata/properties" ma:root="true" ma:fieldsID="3c3a7c79597a8fdc5aa323fa30961df2" ns1:_="" ns2:_="" ns3:_="">
    <xsd:import namespace="http://schemas.microsoft.com/sharepoint/v3"/>
    <xsd:import namespace="c75e76d8-fb42-48b8-87bf-4eea0e1e720f"/>
    <xsd:import namespace="26c04f2e-a569-4772-b955-8012543e8c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e76d8-fb42-48b8-87bf-4eea0e1e72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4db1a44-881a-4005-86ee-69e239ca85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04f2e-a569-4772-b955-8012543e8cd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1c0bef3-b6f2-40ac-99d1-4a631f554743}" ma:internalName="TaxCatchAll" ma:showField="CatchAllData" ma:web="26c04f2e-a569-4772-b955-8012543e8c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75e76d8-fb42-48b8-87bf-4eea0e1e720f">
      <Terms xmlns="http://schemas.microsoft.com/office/infopath/2007/PartnerControls"/>
    </lcf76f155ced4ddcb4097134ff3c332f>
    <_ip_UnifiedCompliancePolicyProperties xmlns="http://schemas.microsoft.com/sharepoint/v3" xsi:nil="true"/>
    <TaxCatchAll xmlns="26c04f2e-a569-4772-b955-8012543e8cda" xsi:nil="true"/>
  </documentManagement>
</p:properties>
</file>

<file path=customXml/itemProps1.xml><?xml version="1.0" encoding="utf-8"?>
<ds:datastoreItem xmlns:ds="http://schemas.openxmlformats.org/officeDocument/2006/customXml" ds:itemID="{1A10979D-4560-4939-AB9B-B3426F6A69BE}"/>
</file>

<file path=customXml/itemProps2.xml><?xml version="1.0" encoding="utf-8"?>
<ds:datastoreItem xmlns:ds="http://schemas.openxmlformats.org/officeDocument/2006/customXml" ds:itemID="{7F9A5FE6-8352-4272-836D-0854790AEB71}"/>
</file>

<file path=customXml/itemProps3.xml><?xml version="1.0" encoding="utf-8"?>
<ds:datastoreItem xmlns:ds="http://schemas.openxmlformats.org/officeDocument/2006/customXml" ds:itemID="{12C60BDD-440D-4557-891C-DC4D613E4713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0x010100EDECC1D1ABF9514F8FBADB246F357791</vt:lpwstr>
  </property>
</Properties>
</file>