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5" r:id="rId4"/>
  </p:sldMasterIdLst>
  <p:notesMasterIdLst>
    <p:notesMasterId r:id="rId37"/>
  </p:notesMasterIdLst>
  <p:handoutMasterIdLst>
    <p:handoutMasterId r:id="rId38"/>
  </p:handoutMasterIdLst>
  <p:sldIdLst>
    <p:sldId id="256" r:id="rId5"/>
    <p:sldId id="258" r:id="rId6"/>
    <p:sldId id="260" r:id="rId7"/>
    <p:sldId id="281" r:id="rId8"/>
    <p:sldId id="282" r:id="rId9"/>
    <p:sldId id="283" r:id="rId10"/>
    <p:sldId id="284" r:id="rId11"/>
    <p:sldId id="270" r:id="rId12"/>
    <p:sldId id="279" r:id="rId13"/>
    <p:sldId id="263" r:id="rId14"/>
    <p:sldId id="264" r:id="rId15"/>
    <p:sldId id="265" r:id="rId16"/>
    <p:sldId id="271" r:id="rId17"/>
    <p:sldId id="273" r:id="rId18"/>
    <p:sldId id="268" r:id="rId19"/>
    <p:sldId id="269" r:id="rId20"/>
    <p:sldId id="274" r:id="rId21"/>
    <p:sldId id="285" r:id="rId22"/>
    <p:sldId id="259" r:id="rId23"/>
    <p:sldId id="261" r:id="rId24"/>
    <p:sldId id="266" r:id="rId25"/>
    <p:sldId id="267" r:id="rId26"/>
    <p:sldId id="272" r:id="rId27"/>
    <p:sldId id="277" r:id="rId28"/>
    <p:sldId id="278" r:id="rId29"/>
    <p:sldId id="280" r:id="rId30"/>
    <p:sldId id="290" r:id="rId31"/>
    <p:sldId id="288" r:id="rId32"/>
    <p:sldId id="289" r:id="rId33"/>
    <p:sldId id="287" r:id="rId34"/>
    <p:sldId id="275" r:id="rId35"/>
    <p:sldId id="276" r:id="rId36"/>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916">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FFECAA"/>
    <a:srgbClr val="0C626E"/>
    <a:srgbClr val="46116B"/>
    <a:srgbClr val="FF8700"/>
    <a:srgbClr val="FFB700"/>
    <a:srgbClr val="802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9758D-7403-47F5-8B59-FFF3EBD8D381}" v="1" dt="2024-10-12T14:12:11.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2160"/>
        <p:guide pos="2880"/>
        <p:guide orient="horz" pos="2916"/>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21148-C5E4-403D-BBFA-D6A377644AC4}" type="doc">
      <dgm:prSet loTypeId="urn:microsoft.com/office/officeart/2005/8/layout/chevron1" loCatId="process" qsTypeId="urn:microsoft.com/office/officeart/2005/8/quickstyle/simple1" qsCatId="simple" csTypeId="urn:microsoft.com/office/officeart/2005/8/colors/colorful1" csCatId="colorful" phldr="1"/>
      <dgm:spPr/>
    </dgm:pt>
    <dgm:pt modelId="{F12513C4-DFF7-40DD-800F-AEE0DC1BE169}">
      <dgm:prSet phldrT="[Text]"/>
      <dgm:spPr/>
      <dgm:t>
        <a:bodyPr/>
        <a:lstStyle/>
        <a:p>
          <a:r>
            <a:rPr lang="en-US"/>
            <a:t>Grant Outcomes</a:t>
          </a:r>
        </a:p>
      </dgm:t>
    </dgm:pt>
    <dgm:pt modelId="{B240C3F5-6F30-417B-A033-A9ECC84E88FE}" type="parTrans" cxnId="{73F4EF08-1ACC-4C3D-95A2-9C0942B9FC49}">
      <dgm:prSet/>
      <dgm:spPr/>
      <dgm:t>
        <a:bodyPr/>
        <a:lstStyle/>
        <a:p>
          <a:endParaRPr lang="en-US"/>
        </a:p>
      </dgm:t>
    </dgm:pt>
    <dgm:pt modelId="{ACBAAA3F-7B11-4523-91DC-D8DAB02B9D6E}" type="sibTrans" cxnId="{73F4EF08-1ACC-4C3D-95A2-9C0942B9FC49}">
      <dgm:prSet/>
      <dgm:spPr/>
      <dgm:t>
        <a:bodyPr/>
        <a:lstStyle/>
        <a:p>
          <a:endParaRPr lang="en-US"/>
        </a:p>
      </dgm:t>
    </dgm:pt>
    <dgm:pt modelId="{CA99D8DA-FBA5-4B8C-AF2D-3781CFC94F34}">
      <dgm:prSet phldrT="[Text]"/>
      <dgm:spPr/>
      <dgm:t>
        <a:bodyPr/>
        <a:lstStyle/>
        <a:p>
          <a:r>
            <a:rPr lang="en-US"/>
            <a:t>Indicators</a:t>
          </a:r>
        </a:p>
      </dgm:t>
    </dgm:pt>
    <dgm:pt modelId="{F51E278B-CAA3-4871-B9BF-42DEBEC7A163}" type="parTrans" cxnId="{34C17144-FF24-407A-9B60-9DB60A0DFDBE}">
      <dgm:prSet/>
      <dgm:spPr/>
      <dgm:t>
        <a:bodyPr/>
        <a:lstStyle/>
        <a:p>
          <a:endParaRPr lang="en-US"/>
        </a:p>
      </dgm:t>
    </dgm:pt>
    <dgm:pt modelId="{5DE175B7-3085-4FD5-AECF-57FB7794FCAA}" type="sibTrans" cxnId="{34C17144-FF24-407A-9B60-9DB60A0DFDBE}">
      <dgm:prSet/>
      <dgm:spPr/>
      <dgm:t>
        <a:bodyPr/>
        <a:lstStyle/>
        <a:p>
          <a:endParaRPr lang="en-US"/>
        </a:p>
      </dgm:t>
    </dgm:pt>
    <dgm:pt modelId="{0D27F227-17D3-477B-BB4E-44C72F51EA8B}">
      <dgm:prSet phldrT="[Text]"/>
      <dgm:spPr/>
      <dgm:t>
        <a:bodyPr/>
        <a:lstStyle/>
        <a:p>
          <a:r>
            <a:rPr lang="en-US"/>
            <a:t>Measures</a:t>
          </a:r>
        </a:p>
      </dgm:t>
    </dgm:pt>
    <dgm:pt modelId="{9DB78DF2-49D8-4B2E-932A-1205A5A36FE0}" type="parTrans" cxnId="{1F88287E-C73E-4854-B2A3-55E3E818D698}">
      <dgm:prSet/>
      <dgm:spPr/>
      <dgm:t>
        <a:bodyPr/>
        <a:lstStyle/>
        <a:p>
          <a:endParaRPr lang="en-US"/>
        </a:p>
      </dgm:t>
    </dgm:pt>
    <dgm:pt modelId="{D1237A3B-632E-47E0-9103-BCB59A49B4DF}" type="sibTrans" cxnId="{1F88287E-C73E-4854-B2A3-55E3E818D698}">
      <dgm:prSet/>
      <dgm:spPr/>
      <dgm:t>
        <a:bodyPr/>
        <a:lstStyle/>
        <a:p>
          <a:endParaRPr lang="en-US"/>
        </a:p>
      </dgm:t>
    </dgm:pt>
    <dgm:pt modelId="{58189A67-C47B-4C38-986A-C682617550F4}">
      <dgm:prSet phldrT="[Text]"/>
      <dgm:spPr/>
      <dgm:t>
        <a:bodyPr/>
        <a:lstStyle/>
        <a:p>
          <a:r>
            <a:rPr lang="en-US"/>
            <a:t>Methods</a:t>
          </a:r>
        </a:p>
      </dgm:t>
    </dgm:pt>
    <dgm:pt modelId="{917B3DBE-41C5-471B-91DA-30EA53F9B798}" type="parTrans" cxnId="{8D5F10CF-5672-4720-B829-4425A134E734}">
      <dgm:prSet/>
      <dgm:spPr/>
      <dgm:t>
        <a:bodyPr/>
        <a:lstStyle/>
        <a:p>
          <a:endParaRPr lang="en-US"/>
        </a:p>
      </dgm:t>
    </dgm:pt>
    <dgm:pt modelId="{66F9E42C-80F2-445E-BB1F-115728CABA2F}" type="sibTrans" cxnId="{8D5F10CF-5672-4720-B829-4425A134E734}">
      <dgm:prSet/>
      <dgm:spPr/>
      <dgm:t>
        <a:bodyPr/>
        <a:lstStyle/>
        <a:p>
          <a:endParaRPr lang="en-US"/>
        </a:p>
      </dgm:t>
    </dgm:pt>
    <dgm:pt modelId="{FF83CCBD-693F-4CCD-B7F2-93C466A42B42}" type="pres">
      <dgm:prSet presAssocID="{72921148-C5E4-403D-BBFA-D6A377644AC4}" presName="Name0" presStyleCnt="0">
        <dgm:presLayoutVars>
          <dgm:dir/>
          <dgm:animLvl val="lvl"/>
          <dgm:resizeHandles val="exact"/>
        </dgm:presLayoutVars>
      </dgm:prSet>
      <dgm:spPr/>
    </dgm:pt>
    <dgm:pt modelId="{F3D61720-F075-46FD-8144-638566451929}" type="pres">
      <dgm:prSet presAssocID="{F12513C4-DFF7-40DD-800F-AEE0DC1BE169}" presName="parTxOnly" presStyleLbl="node1" presStyleIdx="0" presStyleCnt="4">
        <dgm:presLayoutVars>
          <dgm:chMax val="0"/>
          <dgm:chPref val="0"/>
          <dgm:bulletEnabled val="1"/>
        </dgm:presLayoutVars>
      </dgm:prSet>
      <dgm:spPr/>
    </dgm:pt>
    <dgm:pt modelId="{9FCD2DA5-D6E6-4879-917E-58106FEDA583}" type="pres">
      <dgm:prSet presAssocID="{ACBAAA3F-7B11-4523-91DC-D8DAB02B9D6E}" presName="parTxOnlySpace" presStyleCnt="0"/>
      <dgm:spPr/>
    </dgm:pt>
    <dgm:pt modelId="{DDAAB9A4-F004-49B4-9366-8DB267011161}" type="pres">
      <dgm:prSet presAssocID="{CA99D8DA-FBA5-4B8C-AF2D-3781CFC94F34}" presName="parTxOnly" presStyleLbl="node1" presStyleIdx="1" presStyleCnt="4">
        <dgm:presLayoutVars>
          <dgm:chMax val="0"/>
          <dgm:chPref val="0"/>
          <dgm:bulletEnabled val="1"/>
        </dgm:presLayoutVars>
      </dgm:prSet>
      <dgm:spPr/>
    </dgm:pt>
    <dgm:pt modelId="{C2143956-9BAC-40AB-91BA-0250930394CC}" type="pres">
      <dgm:prSet presAssocID="{5DE175B7-3085-4FD5-AECF-57FB7794FCAA}" presName="parTxOnlySpace" presStyleCnt="0"/>
      <dgm:spPr/>
    </dgm:pt>
    <dgm:pt modelId="{D2460DF7-1228-418F-95BC-16D74FC31AAE}" type="pres">
      <dgm:prSet presAssocID="{0D27F227-17D3-477B-BB4E-44C72F51EA8B}" presName="parTxOnly" presStyleLbl="node1" presStyleIdx="2" presStyleCnt="4">
        <dgm:presLayoutVars>
          <dgm:chMax val="0"/>
          <dgm:chPref val="0"/>
          <dgm:bulletEnabled val="1"/>
        </dgm:presLayoutVars>
      </dgm:prSet>
      <dgm:spPr/>
    </dgm:pt>
    <dgm:pt modelId="{4B723A39-B4AB-475F-BEEE-1BEA4A090379}" type="pres">
      <dgm:prSet presAssocID="{D1237A3B-632E-47E0-9103-BCB59A49B4DF}" presName="parTxOnlySpace" presStyleCnt="0"/>
      <dgm:spPr/>
    </dgm:pt>
    <dgm:pt modelId="{222406E6-7CBC-4883-A3EF-8201724FA01B}" type="pres">
      <dgm:prSet presAssocID="{58189A67-C47B-4C38-986A-C682617550F4}" presName="parTxOnly" presStyleLbl="node1" presStyleIdx="3" presStyleCnt="4">
        <dgm:presLayoutVars>
          <dgm:chMax val="0"/>
          <dgm:chPref val="0"/>
          <dgm:bulletEnabled val="1"/>
        </dgm:presLayoutVars>
      </dgm:prSet>
      <dgm:spPr/>
    </dgm:pt>
  </dgm:ptLst>
  <dgm:cxnLst>
    <dgm:cxn modelId="{A28E4C02-D44C-4675-B8E3-828EA9E5C3DE}" type="presOf" srcId="{72921148-C5E4-403D-BBFA-D6A377644AC4}" destId="{FF83CCBD-693F-4CCD-B7F2-93C466A42B42}" srcOrd="0" destOrd="0" presId="urn:microsoft.com/office/officeart/2005/8/layout/chevron1"/>
    <dgm:cxn modelId="{73F4EF08-1ACC-4C3D-95A2-9C0942B9FC49}" srcId="{72921148-C5E4-403D-BBFA-D6A377644AC4}" destId="{F12513C4-DFF7-40DD-800F-AEE0DC1BE169}" srcOrd="0" destOrd="0" parTransId="{B240C3F5-6F30-417B-A033-A9ECC84E88FE}" sibTransId="{ACBAAA3F-7B11-4523-91DC-D8DAB02B9D6E}"/>
    <dgm:cxn modelId="{C4EFB209-7367-4EA4-B3FF-7B876F8D9587}" type="presOf" srcId="{0D27F227-17D3-477B-BB4E-44C72F51EA8B}" destId="{D2460DF7-1228-418F-95BC-16D74FC31AAE}" srcOrd="0" destOrd="0" presId="urn:microsoft.com/office/officeart/2005/8/layout/chevron1"/>
    <dgm:cxn modelId="{CB5D4F0E-FA25-46C5-A20D-52723F69A24C}" type="presOf" srcId="{CA99D8DA-FBA5-4B8C-AF2D-3781CFC94F34}" destId="{DDAAB9A4-F004-49B4-9366-8DB267011161}" srcOrd="0" destOrd="0" presId="urn:microsoft.com/office/officeart/2005/8/layout/chevron1"/>
    <dgm:cxn modelId="{04D1B722-BC1E-4076-8B1F-6E354F5C7053}" type="presOf" srcId="{F12513C4-DFF7-40DD-800F-AEE0DC1BE169}" destId="{F3D61720-F075-46FD-8144-638566451929}" srcOrd="0" destOrd="0" presId="urn:microsoft.com/office/officeart/2005/8/layout/chevron1"/>
    <dgm:cxn modelId="{34C17144-FF24-407A-9B60-9DB60A0DFDBE}" srcId="{72921148-C5E4-403D-BBFA-D6A377644AC4}" destId="{CA99D8DA-FBA5-4B8C-AF2D-3781CFC94F34}" srcOrd="1" destOrd="0" parTransId="{F51E278B-CAA3-4871-B9BF-42DEBEC7A163}" sibTransId="{5DE175B7-3085-4FD5-AECF-57FB7794FCAA}"/>
    <dgm:cxn modelId="{96882E78-B3C3-4973-8A26-05CA66B5A3FC}" type="presOf" srcId="{58189A67-C47B-4C38-986A-C682617550F4}" destId="{222406E6-7CBC-4883-A3EF-8201724FA01B}" srcOrd="0" destOrd="0" presId="urn:microsoft.com/office/officeart/2005/8/layout/chevron1"/>
    <dgm:cxn modelId="{1F88287E-C73E-4854-B2A3-55E3E818D698}" srcId="{72921148-C5E4-403D-BBFA-D6A377644AC4}" destId="{0D27F227-17D3-477B-BB4E-44C72F51EA8B}" srcOrd="2" destOrd="0" parTransId="{9DB78DF2-49D8-4B2E-932A-1205A5A36FE0}" sibTransId="{D1237A3B-632E-47E0-9103-BCB59A49B4DF}"/>
    <dgm:cxn modelId="{8D5F10CF-5672-4720-B829-4425A134E734}" srcId="{72921148-C5E4-403D-BBFA-D6A377644AC4}" destId="{58189A67-C47B-4C38-986A-C682617550F4}" srcOrd="3" destOrd="0" parTransId="{917B3DBE-41C5-471B-91DA-30EA53F9B798}" sibTransId="{66F9E42C-80F2-445E-BB1F-115728CABA2F}"/>
    <dgm:cxn modelId="{76CFEEDA-FFD3-47CB-B053-9A0577B0EADC}" type="presParOf" srcId="{FF83CCBD-693F-4CCD-B7F2-93C466A42B42}" destId="{F3D61720-F075-46FD-8144-638566451929}" srcOrd="0" destOrd="0" presId="urn:microsoft.com/office/officeart/2005/8/layout/chevron1"/>
    <dgm:cxn modelId="{D5D278F0-A944-4A5C-8117-B7F6AFD73918}" type="presParOf" srcId="{FF83CCBD-693F-4CCD-B7F2-93C466A42B42}" destId="{9FCD2DA5-D6E6-4879-917E-58106FEDA583}" srcOrd="1" destOrd="0" presId="urn:microsoft.com/office/officeart/2005/8/layout/chevron1"/>
    <dgm:cxn modelId="{8773F466-3941-453D-9885-8F9619E83C68}" type="presParOf" srcId="{FF83CCBD-693F-4CCD-B7F2-93C466A42B42}" destId="{DDAAB9A4-F004-49B4-9366-8DB267011161}" srcOrd="2" destOrd="0" presId="urn:microsoft.com/office/officeart/2005/8/layout/chevron1"/>
    <dgm:cxn modelId="{5E4D8B6A-48D1-4D54-9A01-21C3D888CD3E}" type="presParOf" srcId="{FF83CCBD-693F-4CCD-B7F2-93C466A42B42}" destId="{C2143956-9BAC-40AB-91BA-0250930394CC}" srcOrd="3" destOrd="0" presId="urn:microsoft.com/office/officeart/2005/8/layout/chevron1"/>
    <dgm:cxn modelId="{3884E115-BDE0-4C0A-A6EA-C02176D753C0}" type="presParOf" srcId="{FF83CCBD-693F-4CCD-B7F2-93C466A42B42}" destId="{D2460DF7-1228-418F-95BC-16D74FC31AAE}" srcOrd="4" destOrd="0" presId="urn:microsoft.com/office/officeart/2005/8/layout/chevron1"/>
    <dgm:cxn modelId="{DB8612C6-3D18-4EBE-B2A1-79AD4D7FFC56}" type="presParOf" srcId="{FF83CCBD-693F-4CCD-B7F2-93C466A42B42}" destId="{4B723A39-B4AB-475F-BEEE-1BEA4A090379}" srcOrd="5" destOrd="0" presId="urn:microsoft.com/office/officeart/2005/8/layout/chevron1"/>
    <dgm:cxn modelId="{A59A4B7E-6E62-4D73-9F00-8D99CE9DF975}" type="presParOf" srcId="{FF83CCBD-693F-4CCD-B7F2-93C466A42B42}" destId="{222406E6-7CBC-4883-A3EF-8201724FA0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1720-F075-46FD-8144-638566451929}">
      <dsp:nvSpPr>
        <dsp:cNvPr id="0" name=""/>
        <dsp:cNvSpPr/>
      </dsp:nvSpPr>
      <dsp:spPr>
        <a:xfrm>
          <a:off x="3746" y="402523"/>
          <a:ext cx="2181001" cy="87240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Grant Outcomes</a:t>
          </a:r>
        </a:p>
      </dsp:txBody>
      <dsp:txXfrm>
        <a:off x="439946" y="402523"/>
        <a:ext cx="1308601" cy="872400"/>
      </dsp:txXfrm>
    </dsp:sp>
    <dsp:sp modelId="{DDAAB9A4-F004-49B4-9366-8DB267011161}">
      <dsp:nvSpPr>
        <dsp:cNvPr id="0" name=""/>
        <dsp:cNvSpPr/>
      </dsp:nvSpPr>
      <dsp:spPr>
        <a:xfrm>
          <a:off x="1966648" y="402523"/>
          <a:ext cx="2181001" cy="87240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Indicators</a:t>
          </a:r>
        </a:p>
      </dsp:txBody>
      <dsp:txXfrm>
        <a:off x="2402848" y="402523"/>
        <a:ext cx="1308601" cy="872400"/>
      </dsp:txXfrm>
    </dsp:sp>
    <dsp:sp modelId="{D2460DF7-1228-418F-95BC-16D74FC31AAE}">
      <dsp:nvSpPr>
        <dsp:cNvPr id="0" name=""/>
        <dsp:cNvSpPr/>
      </dsp:nvSpPr>
      <dsp:spPr>
        <a:xfrm>
          <a:off x="3929549" y="402523"/>
          <a:ext cx="2181001" cy="87240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Measures</a:t>
          </a:r>
        </a:p>
      </dsp:txBody>
      <dsp:txXfrm>
        <a:off x="4365749" y="402523"/>
        <a:ext cx="1308601" cy="872400"/>
      </dsp:txXfrm>
    </dsp:sp>
    <dsp:sp modelId="{222406E6-7CBC-4883-A3EF-8201724FA01B}">
      <dsp:nvSpPr>
        <dsp:cNvPr id="0" name=""/>
        <dsp:cNvSpPr/>
      </dsp:nvSpPr>
      <dsp:spPr>
        <a:xfrm>
          <a:off x="5892451" y="402523"/>
          <a:ext cx="2181001" cy="87240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Methods</a:t>
          </a:r>
        </a:p>
      </dsp:txBody>
      <dsp:txXfrm>
        <a:off x="6328651" y="402523"/>
        <a:ext cx="1308601" cy="8724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nchor="ctr" anchorCtr="0"/>
          <a:lstStyle>
            <a:lvl1pPr algn="l">
              <a:defRPr sz="1200"/>
            </a:lvl1pPr>
          </a:lstStyle>
          <a:p>
            <a:endParaRPr lang="en-US">
              <a:latin typeface="Poppins Regular"/>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nchor="ctr" anchorCtr="0"/>
          <a:lstStyle>
            <a:lvl1pPr algn="r">
              <a:defRPr sz="1200"/>
            </a:lvl1pPr>
          </a:lstStyle>
          <a:p>
            <a:fld id="{779050BA-ECC9-264A-8A7E-D7E5E5DAD04F}" type="datetimeFigureOut">
              <a:rPr lang="en-US" smtClean="0">
                <a:latin typeface="Poppins Regular"/>
              </a:rPr>
              <a:t>10/14/2024</a:t>
            </a:fld>
            <a:endParaRPr lang="en-US">
              <a:latin typeface="Poppins Regular"/>
            </a:endParaRPr>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latin typeface="Poppins Regular"/>
            </a:endParaRPr>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0DD05F44-B579-4D44-B65C-15AB1F0F0771}" type="slidenum">
              <a:rPr lang="en-US" smtClean="0">
                <a:latin typeface="Poppins Regular"/>
              </a:rPr>
              <a:t>‹#›</a:t>
            </a:fld>
            <a:endParaRPr lang="en-US">
              <a:latin typeface="Poppins Regular"/>
            </a:endParaRPr>
          </a:p>
        </p:txBody>
      </p:sp>
    </p:spTree>
    <p:extLst>
      <p:ext uri="{BB962C8B-B14F-4D97-AF65-F5344CB8AC3E}">
        <p14:creationId xmlns:p14="http://schemas.microsoft.com/office/powerpoint/2010/main" val="35768547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oppins Regular"/>
              </a:defRPr>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Poppins Regular"/>
              </a:defRPr>
            </a:lvl1pPr>
          </a:lstStyle>
          <a:p>
            <a:fld id="{86765C84-BDF5-7347-B7B2-A3C873948E33}" type="datetimeFigureOut">
              <a:rPr lang="en-US" smtClean="0"/>
              <a:pPr/>
              <a:t>10/14/2024</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oppins Regular"/>
              </a:defRPr>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atin typeface="Poppins Regular"/>
              </a:defRPr>
            </a:lvl1pPr>
          </a:lstStyle>
          <a:p>
            <a:fld id="{620FB66C-F90D-8840-91EB-77CE45790938}" type="slidenum">
              <a:rPr lang="en-US" smtClean="0"/>
              <a:pPr/>
              <a:t>‹#›</a:t>
            </a:fld>
            <a:endParaRPr lang="en-US"/>
          </a:p>
        </p:txBody>
      </p:sp>
    </p:spTree>
    <p:extLst>
      <p:ext uri="{BB962C8B-B14F-4D97-AF65-F5344CB8AC3E}">
        <p14:creationId xmlns:p14="http://schemas.microsoft.com/office/powerpoint/2010/main" val="28847055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Poppins Regular"/>
        <a:ea typeface="+mn-ea"/>
        <a:cs typeface="+mn-cs"/>
      </a:defRPr>
    </a:lvl1pPr>
    <a:lvl2pPr marL="457200" algn="l" defTabSz="457200" rtl="0" eaLnBrk="1" latinLnBrk="0" hangingPunct="1">
      <a:defRPr sz="1200" kern="1200">
        <a:solidFill>
          <a:schemeClr val="tx1"/>
        </a:solidFill>
        <a:latin typeface="Poppins Regular"/>
        <a:ea typeface="+mn-ea"/>
        <a:cs typeface="+mn-cs"/>
      </a:defRPr>
    </a:lvl2pPr>
    <a:lvl3pPr marL="914400" algn="l" defTabSz="457200" rtl="0" eaLnBrk="1" latinLnBrk="0" hangingPunct="1">
      <a:defRPr sz="1200" kern="1200">
        <a:solidFill>
          <a:schemeClr val="tx1"/>
        </a:solidFill>
        <a:latin typeface="Poppins Regular"/>
        <a:ea typeface="+mn-ea"/>
        <a:cs typeface="+mn-cs"/>
      </a:defRPr>
    </a:lvl3pPr>
    <a:lvl4pPr marL="1371600" algn="l" defTabSz="457200" rtl="0" eaLnBrk="1" latinLnBrk="0" hangingPunct="1">
      <a:defRPr sz="1200" kern="1200">
        <a:solidFill>
          <a:schemeClr val="tx1"/>
        </a:solidFill>
        <a:latin typeface="Poppins Regular"/>
        <a:ea typeface="+mn-ea"/>
        <a:cs typeface="+mn-cs"/>
      </a:defRPr>
    </a:lvl4pPr>
    <a:lvl5pPr marL="1828800" algn="l" defTabSz="457200" rtl="0" eaLnBrk="1" latinLnBrk="0" hangingPunct="1">
      <a:defRPr sz="1200" kern="1200">
        <a:solidFill>
          <a:schemeClr val="tx1"/>
        </a:solidFill>
        <a:latin typeface="Poppins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p:txBody>
      </p:sp>
      <p:sp>
        <p:nvSpPr>
          <p:cNvPr id="4" name="Slide Number Placeholder 3"/>
          <p:cNvSpPr>
            <a:spLocks noGrp="1"/>
          </p:cNvSpPr>
          <p:nvPr>
            <p:ph type="sldNum" sz="quarter" idx="5"/>
          </p:nvPr>
        </p:nvSpPr>
        <p:spPr/>
        <p:txBody>
          <a:bodyPr/>
          <a:lstStyle/>
          <a:p>
            <a:fld id="{620FB66C-F90D-8840-91EB-77CE45790938}" type="slidenum">
              <a:rPr lang="en-US" smtClean="0"/>
              <a:pPr/>
              <a:t>1</a:t>
            </a:fld>
            <a:endParaRPr lang="en-US"/>
          </a:p>
        </p:txBody>
      </p:sp>
    </p:spTree>
    <p:extLst>
      <p:ext uri="{BB962C8B-B14F-4D97-AF65-F5344CB8AC3E}">
        <p14:creationId xmlns:p14="http://schemas.microsoft.com/office/powerpoint/2010/main" val="3266502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a:p>
            <a:pPr marL="174982" indent="-174982">
              <a:buFontTx/>
              <a:buChar char="-"/>
            </a:pPr>
            <a:r>
              <a:rPr lang="en-US"/>
              <a:t>Our grant objectives focused on further developing the plays with empathy and conservation messaging as well as building out and age-banding our theater camps. The objectives had these desired outcomes</a:t>
            </a:r>
          </a:p>
          <a:p>
            <a:pPr marL="174982" indent="-174982">
              <a:buFontTx/>
              <a:buChar char="-"/>
            </a:pPr>
            <a:r>
              <a:rPr lang="en-US"/>
              <a:t>We outlined the indicators for each outcome in our grant the task once we got the grant was figuring out how to measure those indicators </a:t>
            </a:r>
          </a:p>
        </p:txBody>
      </p:sp>
      <p:sp>
        <p:nvSpPr>
          <p:cNvPr id="4" name="Slide Number Placeholder 3"/>
          <p:cNvSpPr>
            <a:spLocks noGrp="1"/>
          </p:cNvSpPr>
          <p:nvPr>
            <p:ph type="sldNum" sz="quarter" idx="5"/>
          </p:nvPr>
        </p:nvSpPr>
        <p:spPr/>
        <p:txBody>
          <a:bodyPr/>
          <a:lstStyle/>
          <a:p>
            <a:fld id="{620FB66C-F90D-8840-91EB-77CE45790938}" type="slidenum">
              <a:rPr lang="en-US" smtClean="0"/>
              <a:pPr/>
              <a:t>10</a:t>
            </a:fld>
            <a:endParaRPr lang="en-US"/>
          </a:p>
        </p:txBody>
      </p:sp>
    </p:spTree>
    <p:extLst>
      <p:ext uri="{BB962C8B-B14F-4D97-AF65-F5344CB8AC3E}">
        <p14:creationId xmlns:p14="http://schemas.microsoft.com/office/powerpoint/2010/main" val="108333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a:p>
            <a:r>
              <a:rPr lang="en-US"/>
              <a:t>Here are the indicators for outcome 1 – we will go through outcomes 1 &amp; 2 and maybe you can help us with outcome 3 and if we found a quality way to measure</a:t>
            </a:r>
          </a:p>
        </p:txBody>
      </p:sp>
      <p:sp>
        <p:nvSpPr>
          <p:cNvPr id="4" name="Slide Number Placeholder 3"/>
          <p:cNvSpPr>
            <a:spLocks noGrp="1"/>
          </p:cNvSpPr>
          <p:nvPr>
            <p:ph type="sldNum" sz="quarter" idx="5"/>
          </p:nvPr>
        </p:nvSpPr>
        <p:spPr/>
        <p:txBody>
          <a:bodyPr/>
          <a:lstStyle/>
          <a:p>
            <a:fld id="{620FB66C-F90D-8840-91EB-77CE45790938}" type="slidenum">
              <a:rPr lang="en-US" smtClean="0"/>
              <a:pPr/>
              <a:t>11</a:t>
            </a:fld>
            <a:endParaRPr lang="en-US"/>
          </a:p>
        </p:txBody>
      </p:sp>
    </p:spTree>
    <p:extLst>
      <p:ext uri="{BB962C8B-B14F-4D97-AF65-F5344CB8AC3E}">
        <p14:creationId xmlns:p14="http://schemas.microsoft.com/office/powerpoint/2010/main" val="568146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p:txBody>
      </p:sp>
      <p:sp>
        <p:nvSpPr>
          <p:cNvPr id="4" name="Slide Number Placeholder 3"/>
          <p:cNvSpPr>
            <a:spLocks noGrp="1"/>
          </p:cNvSpPr>
          <p:nvPr>
            <p:ph type="sldNum" sz="quarter" idx="5"/>
          </p:nvPr>
        </p:nvSpPr>
        <p:spPr/>
        <p:txBody>
          <a:bodyPr/>
          <a:lstStyle/>
          <a:p>
            <a:fld id="{620FB66C-F90D-8840-91EB-77CE45790938}" type="slidenum">
              <a:rPr lang="en-US" smtClean="0"/>
              <a:pPr/>
              <a:t>12</a:t>
            </a:fld>
            <a:endParaRPr lang="en-US"/>
          </a:p>
        </p:txBody>
      </p:sp>
    </p:spTree>
    <p:extLst>
      <p:ext uri="{BB962C8B-B14F-4D97-AF65-F5344CB8AC3E}">
        <p14:creationId xmlns:p14="http://schemas.microsoft.com/office/powerpoint/2010/main" val="117971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p:txBody>
      </p:sp>
      <p:sp>
        <p:nvSpPr>
          <p:cNvPr id="4" name="Slide Number Placeholder 3"/>
          <p:cNvSpPr>
            <a:spLocks noGrp="1"/>
          </p:cNvSpPr>
          <p:nvPr>
            <p:ph type="sldNum" sz="quarter" idx="5"/>
          </p:nvPr>
        </p:nvSpPr>
        <p:spPr/>
        <p:txBody>
          <a:bodyPr/>
          <a:lstStyle/>
          <a:p>
            <a:fld id="{620FB66C-F90D-8840-91EB-77CE45790938}" type="slidenum">
              <a:rPr lang="en-US" smtClean="0"/>
              <a:pPr/>
              <a:t>13</a:t>
            </a:fld>
            <a:endParaRPr lang="en-US"/>
          </a:p>
        </p:txBody>
      </p:sp>
    </p:spTree>
    <p:extLst>
      <p:ext uri="{BB962C8B-B14F-4D97-AF65-F5344CB8AC3E}">
        <p14:creationId xmlns:p14="http://schemas.microsoft.com/office/powerpoint/2010/main" val="354704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p:txBody>
      </p:sp>
      <p:sp>
        <p:nvSpPr>
          <p:cNvPr id="4" name="Slide Number Placeholder 3"/>
          <p:cNvSpPr>
            <a:spLocks noGrp="1"/>
          </p:cNvSpPr>
          <p:nvPr>
            <p:ph type="sldNum" sz="quarter" idx="5"/>
          </p:nvPr>
        </p:nvSpPr>
        <p:spPr/>
        <p:txBody>
          <a:bodyPr/>
          <a:lstStyle/>
          <a:p>
            <a:fld id="{620FB66C-F90D-8840-91EB-77CE45790938}" type="slidenum">
              <a:rPr lang="en-US" smtClean="0"/>
              <a:pPr/>
              <a:t>14</a:t>
            </a:fld>
            <a:endParaRPr lang="en-US"/>
          </a:p>
        </p:txBody>
      </p:sp>
    </p:spTree>
    <p:extLst>
      <p:ext uri="{BB962C8B-B14F-4D97-AF65-F5344CB8AC3E}">
        <p14:creationId xmlns:p14="http://schemas.microsoft.com/office/powerpoint/2010/main" val="881850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p:txBody>
      </p:sp>
      <p:sp>
        <p:nvSpPr>
          <p:cNvPr id="4" name="Slide Number Placeholder 3"/>
          <p:cNvSpPr>
            <a:spLocks noGrp="1"/>
          </p:cNvSpPr>
          <p:nvPr>
            <p:ph type="sldNum" sz="quarter" idx="5"/>
          </p:nvPr>
        </p:nvSpPr>
        <p:spPr/>
        <p:txBody>
          <a:bodyPr/>
          <a:lstStyle/>
          <a:p>
            <a:fld id="{620FB66C-F90D-8840-91EB-77CE45790938}" type="slidenum">
              <a:rPr lang="en-US" smtClean="0"/>
              <a:pPr/>
              <a:t>15</a:t>
            </a:fld>
            <a:endParaRPr lang="en-US"/>
          </a:p>
        </p:txBody>
      </p:sp>
    </p:spTree>
    <p:extLst>
      <p:ext uri="{BB962C8B-B14F-4D97-AF65-F5344CB8AC3E}">
        <p14:creationId xmlns:p14="http://schemas.microsoft.com/office/powerpoint/2010/main" val="717652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p:txBody>
      </p:sp>
      <p:sp>
        <p:nvSpPr>
          <p:cNvPr id="4" name="Slide Number Placeholder 3"/>
          <p:cNvSpPr>
            <a:spLocks noGrp="1"/>
          </p:cNvSpPr>
          <p:nvPr>
            <p:ph type="sldNum" sz="quarter" idx="5"/>
          </p:nvPr>
        </p:nvSpPr>
        <p:spPr/>
        <p:txBody>
          <a:bodyPr/>
          <a:lstStyle/>
          <a:p>
            <a:fld id="{620FB66C-F90D-8840-91EB-77CE45790938}" type="slidenum">
              <a:rPr lang="en-US" smtClean="0"/>
              <a:pPr/>
              <a:t>16</a:t>
            </a:fld>
            <a:endParaRPr lang="en-US"/>
          </a:p>
        </p:txBody>
      </p:sp>
    </p:spTree>
    <p:extLst>
      <p:ext uri="{BB962C8B-B14F-4D97-AF65-F5344CB8AC3E}">
        <p14:creationId xmlns:p14="http://schemas.microsoft.com/office/powerpoint/2010/main" val="3251640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CC0A-E67E-BEDA-83C8-C429EFFCD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B4D82-CE40-FCA3-D7F3-5B7C5D2FF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DA749-37C0-451B-CA83-DABC9D045D0D}"/>
              </a:ext>
            </a:extLst>
          </p:cNvPr>
          <p:cNvSpPr>
            <a:spLocks noGrp="1"/>
          </p:cNvSpPr>
          <p:nvPr>
            <p:ph type="body" idx="1"/>
          </p:nvPr>
        </p:nvSpPr>
        <p:spPr/>
        <p:txBody>
          <a:bodyPr/>
          <a:lstStyle/>
          <a:p>
            <a:r>
              <a:rPr lang="en-US"/>
              <a:t>IB</a:t>
            </a:r>
          </a:p>
        </p:txBody>
      </p:sp>
      <p:sp>
        <p:nvSpPr>
          <p:cNvPr id="4" name="Slide Number Placeholder 3">
            <a:extLst>
              <a:ext uri="{FF2B5EF4-FFF2-40B4-BE49-F238E27FC236}">
                <a16:creationId xmlns:a16="http://schemas.microsoft.com/office/drawing/2014/main" id="{68CC1D26-53AD-7239-FCDF-50A4316CEA3B}"/>
              </a:ext>
            </a:extLst>
          </p:cNvPr>
          <p:cNvSpPr>
            <a:spLocks noGrp="1"/>
          </p:cNvSpPr>
          <p:nvPr>
            <p:ph type="sldNum" sz="quarter" idx="5"/>
          </p:nvPr>
        </p:nvSpPr>
        <p:spPr/>
        <p:txBody>
          <a:bodyPr/>
          <a:lstStyle/>
          <a:p>
            <a:fld id="{620FB66C-F90D-8840-91EB-77CE45790938}" type="slidenum">
              <a:rPr lang="en-US" smtClean="0"/>
              <a:pPr/>
              <a:t>17</a:t>
            </a:fld>
            <a:endParaRPr lang="en-US"/>
          </a:p>
        </p:txBody>
      </p:sp>
    </p:spTree>
    <p:extLst>
      <p:ext uri="{BB962C8B-B14F-4D97-AF65-F5344CB8AC3E}">
        <p14:creationId xmlns:p14="http://schemas.microsoft.com/office/powerpoint/2010/main" val="119735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t>
            </a:r>
          </a:p>
        </p:txBody>
      </p:sp>
      <p:sp>
        <p:nvSpPr>
          <p:cNvPr id="4" name="Slide Number Placeholder 3"/>
          <p:cNvSpPr>
            <a:spLocks noGrp="1"/>
          </p:cNvSpPr>
          <p:nvPr>
            <p:ph type="sldNum" sz="quarter" idx="5"/>
          </p:nvPr>
        </p:nvSpPr>
        <p:spPr/>
        <p:txBody>
          <a:bodyPr/>
          <a:lstStyle/>
          <a:p>
            <a:fld id="{620FB66C-F90D-8840-91EB-77CE45790938}" type="slidenum">
              <a:rPr lang="en-US" smtClean="0"/>
              <a:pPr/>
              <a:t>18</a:t>
            </a:fld>
            <a:endParaRPr lang="en-US"/>
          </a:p>
        </p:txBody>
      </p:sp>
    </p:spTree>
    <p:extLst>
      <p:ext uri="{BB962C8B-B14F-4D97-AF65-F5344CB8AC3E}">
        <p14:creationId xmlns:p14="http://schemas.microsoft.com/office/powerpoint/2010/main" val="2497926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p:txBody>
      </p:sp>
      <p:sp>
        <p:nvSpPr>
          <p:cNvPr id="4" name="Slide Number Placeholder 3"/>
          <p:cNvSpPr>
            <a:spLocks noGrp="1"/>
          </p:cNvSpPr>
          <p:nvPr>
            <p:ph type="sldNum" sz="quarter" idx="5"/>
          </p:nvPr>
        </p:nvSpPr>
        <p:spPr/>
        <p:txBody>
          <a:bodyPr/>
          <a:lstStyle/>
          <a:p>
            <a:fld id="{620FB66C-F90D-8840-91EB-77CE45790938}" type="slidenum">
              <a:rPr lang="en-US" smtClean="0"/>
              <a:pPr/>
              <a:t>19</a:t>
            </a:fld>
            <a:endParaRPr lang="en-US"/>
          </a:p>
        </p:txBody>
      </p:sp>
    </p:spTree>
    <p:extLst>
      <p:ext uri="{BB962C8B-B14F-4D97-AF65-F5344CB8AC3E}">
        <p14:creationId xmlns:p14="http://schemas.microsoft.com/office/powerpoint/2010/main" val="271041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p:txBody>
      </p:sp>
      <p:sp>
        <p:nvSpPr>
          <p:cNvPr id="4" name="Slide Number Placeholder 3"/>
          <p:cNvSpPr>
            <a:spLocks noGrp="1"/>
          </p:cNvSpPr>
          <p:nvPr>
            <p:ph type="sldNum" sz="quarter" idx="5"/>
          </p:nvPr>
        </p:nvSpPr>
        <p:spPr/>
        <p:txBody>
          <a:bodyPr/>
          <a:lstStyle/>
          <a:p>
            <a:fld id="{620FB66C-F90D-8840-91EB-77CE45790938}" type="slidenum">
              <a:rPr lang="en-US" smtClean="0"/>
              <a:pPr/>
              <a:t>2</a:t>
            </a:fld>
            <a:endParaRPr lang="en-US"/>
          </a:p>
        </p:txBody>
      </p:sp>
    </p:spTree>
    <p:extLst>
      <p:ext uri="{BB962C8B-B14F-4D97-AF65-F5344CB8AC3E}">
        <p14:creationId xmlns:p14="http://schemas.microsoft.com/office/powerpoint/2010/main" val="3229801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p:txBody>
      </p:sp>
      <p:sp>
        <p:nvSpPr>
          <p:cNvPr id="4" name="Slide Number Placeholder 3"/>
          <p:cNvSpPr>
            <a:spLocks noGrp="1"/>
          </p:cNvSpPr>
          <p:nvPr>
            <p:ph type="sldNum" sz="quarter" idx="5"/>
          </p:nvPr>
        </p:nvSpPr>
        <p:spPr/>
        <p:txBody>
          <a:bodyPr/>
          <a:lstStyle/>
          <a:p>
            <a:fld id="{620FB66C-F90D-8840-91EB-77CE45790938}" type="slidenum">
              <a:rPr lang="en-US" smtClean="0"/>
              <a:pPr/>
              <a:t>20</a:t>
            </a:fld>
            <a:endParaRPr lang="en-US"/>
          </a:p>
        </p:txBody>
      </p:sp>
    </p:spTree>
    <p:extLst>
      <p:ext uri="{BB962C8B-B14F-4D97-AF65-F5344CB8AC3E}">
        <p14:creationId xmlns:p14="http://schemas.microsoft.com/office/powerpoint/2010/main" val="1877268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a:p>
            <a:r>
              <a:rPr lang="en-US"/>
              <a:t>- Observed 201 people and saw more than 200 empathy outcomes meaning we met our indicator measure </a:t>
            </a:r>
          </a:p>
        </p:txBody>
      </p:sp>
      <p:sp>
        <p:nvSpPr>
          <p:cNvPr id="4" name="Slide Number Placeholder 3"/>
          <p:cNvSpPr>
            <a:spLocks noGrp="1"/>
          </p:cNvSpPr>
          <p:nvPr>
            <p:ph type="sldNum" sz="quarter" idx="5"/>
          </p:nvPr>
        </p:nvSpPr>
        <p:spPr/>
        <p:txBody>
          <a:bodyPr/>
          <a:lstStyle/>
          <a:p>
            <a:fld id="{620FB66C-F90D-8840-91EB-77CE45790938}" type="slidenum">
              <a:rPr lang="en-US" smtClean="0"/>
              <a:pPr/>
              <a:t>21</a:t>
            </a:fld>
            <a:endParaRPr lang="en-US"/>
          </a:p>
        </p:txBody>
      </p:sp>
    </p:spTree>
    <p:extLst>
      <p:ext uri="{BB962C8B-B14F-4D97-AF65-F5344CB8AC3E}">
        <p14:creationId xmlns:p14="http://schemas.microsoft.com/office/powerpoint/2010/main" val="430333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p:txBody>
      </p:sp>
      <p:sp>
        <p:nvSpPr>
          <p:cNvPr id="4" name="Slide Number Placeholder 3"/>
          <p:cNvSpPr>
            <a:spLocks noGrp="1"/>
          </p:cNvSpPr>
          <p:nvPr>
            <p:ph type="sldNum" sz="quarter" idx="5"/>
          </p:nvPr>
        </p:nvSpPr>
        <p:spPr/>
        <p:txBody>
          <a:bodyPr/>
          <a:lstStyle/>
          <a:p>
            <a:fld id="{620FB66C-F90D-8840-91EB-77CE45790938}" type="slidenum">
              <a:rPr lang="en-US" smtClean="0"/>
              <a:pPr/>
              <a:t>22</a:t>
            </a:fld>
            <a:endParaRPr lang="en-US"/>
          </a:p>
        </p:txBody>
      </p:sp>
    </p:spTree>
    <p:extLst>
      <p:ext uri="{BB962C8B-B14F-4D97-AF65-F5344CB8AC3E}">
        <p14:creationId xmlns:p14="http://schemas.microsoft.com/office/powerpoint/2010/main" val="409557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a:p>
            <a:pPr marL="174982" indent="-174982">
              <a:buFontTx/>
              <a:buChar char="-"/>
            </a:pPr>
            <a:r>
              <a:rPr lang="en-US"/>
              <a:t>Include how many % wise hit our proficiency we were shooting for 70%</a:t>
            </a:r>
          </a:p>
          <a:p>
            <a:pPr marL="174982" indent="-174982">
              <a:buFontTx/>
              <a:buChar char="-"/>
            </a:pPr>
            <a:endParaRPr lang="en-US"/>
          </a:p>
        </p:txBody>
      </p:sp>
      <p:sp>
        <p:nvSpPr>
          <p:cNvPr id="4" name="Slide Number Placeholder 3"/>
          <p:cNvSpPr>
            <a:spLocks noGrp="1"/>
          </p:cNvSpPr>
          <p:nvPr>
            <p:ph type="sldNum" sz="quarter" idx="5"/>
          </p:nvPr>
        </p:nvSpPr>
        <p:spPr/>
        <p:txBody>
          <a:bodyPr/>
          <a:lstStyle/>
          <a:p>
            <a:fld id="{620FB66C-F90D-8840-91EB-77CE45790938}" type="slidenum">
              <a:rPr lang="en-US" smtClean="0"/>
              <a:pPr/>
              <a:t>23</a:t>
            </a:fld>
            <a:endParaRPr lang="en-US"/>
          </a:p>
        </p:txBody>
      </p:sp>
    </p:spTree>
    <p:extLst>
      <p:ext uri="{BB962C8B-B14F-4D97-AF65-F5344CB8AC3E}">
        <p14:creationId xmlns:p14="http://schemas.microsoft.com/office/powerpoint/2010/main" val="177271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p:txBody>
      </p:sp>
      <p:sp>
        <p:nvSpPr>
          <p:cNvPr id="4" name="Slide Number Placeholder 3"/>
          <p:cNvSpPr>
            <a:spLocks noGrp="1"/>
          </p:cNvSpPr>
          <p:nvPr>
            <p:ph type="sldNum" sz="quarter" idx="5"/>
          </p:nvPr>
        </p:nvSpPr>
        <p:spPr/>
        <p:txBody>
          <a:bodyPr/>
          <a:lstStyle/>
          <a:p>
            <a:fld id="{620FB66C-F90D-8840-91EB-77CE45790938}" type="slidenum">
              <a:rPr lang="en-US" smtClean="0"/>
              <a:pPr/>
              <a:t>24</a:t>
            </a:fld>
            <a:endParaRPr lang="en-US"/>
          </a:p>
        </p:txBody>
      </p:sp>
    </p:spTree>
    <p:extLst>
      <p:ext uri="{BB962C8B-B14F-4D97-AF65-F5344CB8AC3E}">
        <p14:creationId xmlns:p14="http://schemas.microsoft.com/office/powerpoint/2010/main" val="334790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19 students observed across two class periods </a:t>
            </a:r>
          </a:p>
          <a:p>
            <a:r>
              <a:rPr lang="en-US">
                <a:latin typeface="Calibri"/>
                <a:cs typeface="Calibri"/>
              </a:rPr>
              <a:t>- We were looking for 1</a:t>
            </a:r>
          </a:p>
        </p:txBody>
      </p:sp>
      <p:sp>
        <p:nvSpPr>
          <p:cNvPr id="4" name="Slide Number Placeholder 3"/>
          <p:cNvSpPr>
            <a:spLocks noGrp="1"/>
          </p:cNvSpPr>
          <p:nvPr>
            <p:ph type="sldNum" sz="quarter" idx="5"/>
          </p:nvPr>
        </p:nvSpPr>
        <p:spPr/>
        <p:txBody>
          <a:bodyPr/>
          <a:lstStyle/>
          <a:p>
            <a:fld id="{620FB66C-F90D-8840-91EB-77CE45790938}" type="slidenum">
              <a:rPr lang="en-US" smtClean="0"/>
              <a:pPr/>
              <a:t>25</a:t>
            </a:fld>
            <a:endParaRPr lang="en-US"/>
          </a:p>
        </p:txBody>
      </p:sp>
    </p:spTree>
    <p:extLst>
      <p:ext uri="{BB962C8B-B14F-4D97-AF65-F5344CB8AC3E}">
        <p14:creationId xmlns:p14="http://schemas.microsoft.com/office/powerpoint/2010/main" val="801740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32 total students observed over two different classes. </a:t>
            </a:r>
          </a:p>
        </p:txBody>
      </p:sp>
      <p:sp>
        <p:nvSpPr>
          <p:cNvPr id="4" name="Slide Number Placeholder 3"/>
          <p:cNvSpPr>
            <a:spLocks noGrp="1"/>
          </p:cNvSpPr>
          <p:nvPr>
            <p:ph type="sldNum" sz="quarter" idx="5"/>
          </p:nvPr>
        </p:nvSpPr>
        <p:spPr/>
        <p:txBody>
          <a:bodyPr/>
          <a:lstStyle/>
          <a:p>
            <a:fld id="{620FB66C-F90D-8840-91EB-77CE45790938}" type="slidenum">
              <a:rPr lang="en-US" smtClean="0"/>
              <a:pPr/>
              <a:t>26</a:t>
            </a:fld>
            <a:endParaRPr lang="en-US"/>
          </a:p>
        </p:txBody>
      </p:sp>
    </p:spTree>
    <p:extLst>
      <p:ext uri="{BB962C8B-B14F-4D97-AF65-F5344CB8AC3E}">
        <p14:creationId xmlns:p14="http://schemas.microsoft.com/office/powerpoint/2010/main" val="2194964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p>
          <a:p>
            <a:pPr marL="349964" indent="-349964">
              <a:buFont typeface="Arial" panose="020B0604020202020204" pitchFamily="34" charset="0"/>
              <a:buChar char="•"/>
            </a:pPr>
            <a:r>
              <a:rPr lang="en-US"/>
              <a:t>Campers embodied a character from the play and performed on a panel. </a:t>
            </a:r>
          </a:p>
          <a:p>
            <a:pPr marL="349964" indent="-349964">
              <a:buFont typeface="Arial" panose="020B0604020202020204" pitchFamily="34" charset="0"/>
              <a:buChar char="•"/>
            </a:pPr>
            <a:r>
              <a:rPr lang="en-US"/>
              <a:t>The instructor facilitated questions </a:t>
            </a:r>
          </a:p>
          <a:p>
            <a:pPr marL="349964" indent="-349964">
              <a:buFont typeface="Arial" panose="020B0604020202020204" pitchFamily="34" charset="0"/>
              <a:buChar char="•"/>
            </a:pPr>
            <a:r>
              <a:rPr lang="en-US"/>
              <a:t>Evaluators observed responses</a:t>
            </a:r>
          </a:p>
          <a:p>
            <a:pPr marL="349964" indent="-349964">
              <a:buFont typeface="Arial" panose="020B0604020202020204" pitchFamily="34" charset="0"/>
              <a:buChar char="•"/>
            </a:pPr>
            <a:r>
              <a:rPr lang="en-US"/>
              <a:t>First run of the camp the instructor did not prompt the kids to speak on their feelings during scenes from the play but rather focused on preferences and character traits.</a:t>
            </a:r>
          </a:p>
          <a:p>
            <a:pPr marL="816582" lvl="1" indent="-349964">
              <a:buFont typeface="Arial" panose="020B0604020202020204" pitchFamily="34" charset="0"/>
              <a:buChar char="•"/>
            </a:pPr>
            <a:r>
              <a:rPr lang="en-US"/>
              <a:t>This meant there were very few student comments </a:t>
            </a:r>
          </a:p>
          <a:p>
            <a:pPr marL="816582" lvl="1" indent="-349964">
              <a:buFont typeface="Arial" panose="020B0604020202020204" pitchFamily="34" charset="0"/>
              <a:buChar char="•"/>
            </a:pPr>
            <a:r>
              <a:rPr lang="en-US"/>
              <a:t>We also observed the students struggling to improv and come up with responses on the spot </a:t>
            </a:r>
          </a:p>
          <a:p>
            <a:pPr marL="349964" indent="-349964">
              <a:buFont typeface="Arial" panose="020B0604020202020204" pitchFamily="34" charset="0"/>
              <a:buChar char="•"/>
            </a:pPr>
            <a:r>
              <a:rPr lang="en-US"/>
              <a:t>Next iteration of the camp we had students brainstorm answers to questions on a quick worksheet that also asked about their emotional response to scenes from the play – this was much more successful in engaging kids in the activity and for helping us fulfill our evaluation and meet our indicators </a:t>
            </a:r>
          </a:p>
        </p:txBody>
      </p:sp>
      <p:sp>
        <p:nvSpPr>
          <p:cNvPr id="4" name="Slide Number Placeholder 3"/>
          <p:cNvSpPr>
            <a:spLocks noGrp="1"/>
          </p:cNvSpPr>
          <p:nvPr>
            <p:ph type="sldNum" sz="quarter" idx="5"/>
          </p:nvPr>
        </p:nvSpPr>
        <p:spPr/>
        <p:txBody>
          <a:bodyPr/>
          <a:lstStyle/>
          <a:p>
            <a:fld id="{620FB66C-F90D-8840-91EB-77CE45790938}" type="slidenum">
              <a:rPr lang="en-US" smtClean="0"/>
              <a:pPr/>
              <a:t>27</a:t>
            </a:fld>
            <a:endParaRPr lang="en-US"/>
          </a:p>
        </p:txBody>
      </p:sp>
    </p:spTree>
    <p:extLst>
      <p:ext uri="{BB962C8B-B14F-4D97-AF65-F5344CB8AC3E}">
        <p14:creationId xmlns:p14="http://schemas.microsoft.com/office/powerpoint/2010/main" val="148858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620FB66C-F90D-8840-91EB-77CE45790938}" type="slidenum">
              <a:rPr lang="en-US" smtClean="0"/>
              <a:pPr/>
              <a:t>28</a:t>
            </a:fld>
            <a:endParaRPr lang="en-US"/>
          </a:p>
        </p:txBody>
      </p:sp>
    </p:spTree>
    <p:extLst>
      <p:ext uri="{BB962C8B-B14F-4D97-AF65-F5344CB8AC3E}">
        <p14:creationId xmlns:p14="http://schemas.microsoft.com/office/powerpoint/2010/main" val="1424782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According to the assessment of the Rear Hippo Play, students were already pre-disposed to remember the characters and their emotions in the play. However, some struggled with putting themselves into the "shoes" of the character. This was meant to be a practice round and the student-led plays showed that students improved in their competency in both categories. There was a five percent increase in students identifying characters and emotions in their own plays. There was also a 17% increase in students being able to place themselves into the "shoes" of the character by choosing an emotion that matched the scene. </a:t>
            </a:r>
          </a:p>
        </p:txBody>
      </p:sp>
      <p:sp>
        <p:nvSpPr>
          <p:cNvPr id="4" name="Slide Number Placeholder 3"/>
          <p:cNvSpPr>
            <a:spLocks noGrp="1"/>
          </p:cNvSpPr>
          <p:nvPr>
            <p:ph type="sldNum" sz="quarter" idx="5"/>
          </p:nvPr>
        </p:nvSpPr>
        <p:spPr/>
        <p:txBody>
          <a:bodyPr/>
          <a:lstStyle/>
          <a:p>
            <a:fld id="{620FB66C-F90D-8840-91EB-77CE45790938}" type="slidenum">
              <a:rPr lang="en-US" smtClean="0"/>
              <a:pPr/>
              <a:t>29</a:t>
            </a:fld>
            <a:endParaRPr lang="en-US"/>
          </a:p>
        </p:txBody>
      </p:sp>
    </p:spTree>
    <p:extLst>
      <p:ext uri="{BB962C8B-B14F-4D97-AF65-F5344CB8AC3E}">
        <p14:creationId xmlns:p14="http://schemas.microsoft.com/office/powerpoint/2010/main" val="382447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Poppins" panose="00000500000000000000" pitchFamily="2" charset="0"/>
              </a:rPr>
              <a:t>IB</a:t>
            </a:r>
          </a:p>
          <a:p>
            <a:r>
              <a:rPr lang="en-US" b="0" i="0">
                <a:solidFill>
                  <a:srgbClr val="000000"/>
                </a:solidFill>
                <a:effectLst/>
                <a:latin typeface="Poppins" panose="00000500000000000000" pitchFamily="2" charset="0"/>
              </a:rPr>
              <a:t>Kohl’s Wild Theater is made possible by a partnership between Kohl’s, the Milwaukee County Zoo, and the Zoological Society of Milwaukee. This educational and fun-filled program offers conservation-themed theater performances using drama, songs and puppetry to engage and delight audiences young and old. Kohl’s Wild Theater performs for children and their families at the Milwaukee County Zoo and also travels to schools, festivals and community events.</a:t>
            </a:r>
            <a:endParaRPr lang="en-US"/>
          </a:p>
        </p:txBody>
      </p:sp>
      <p:sp>
        <p:nvSpPr>
          <p:cNvPr id="4" name="Slide Number Placeholder 3"/>
          <p:cNvSpPr>
            <a:spLocks noGrp="1"/>
          </p:cNvSpPr>
          <p:nvPr>
            <p:ph type="sldNum" sz="quarter" idx="5"/>
          </p:nvPr>
        </p:nvSpPr>
        <p:spPr/>
        <p:txBody>
          <a:bodyPr/>
          <a:lstStyle/>
          <a:p>
            <a:fld id="{620FB66C-F90D-8840-91EB-77CE45790938}" type="slidenum">
              <a:rPr lang="en-US" smtClean="0"/>
              <a:pPr/>
              <a:t>3</a:t>
            </a:fld>
            <a:endParaRPr lang="en-US"/>
          </a:p>
        </p:txBody>
      </p:sp>
    </p:spTree>
    <p:extLst>
      <p:ext uri="{BB962C8B-B14F-4D97-AF65-F5344CB8AC3E}">
        <p14:creationId xmlns:p14="http://schemas.microsoft.com/office/powerpoint/2010/main" val="2509044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FB66C-F90D-8840-91EB-77CE45790938}" type="slidenum">
              <a:rPr lang="en-US" smtClean="0"/>
              <a:pPr/>
              <a:t>30</a:t>
            </a:fld>
            <a:endParaRPr lang="en-US"/>
          </a:p>
        </p:txBody>
      </p:sp>
    </p:spTree>
    <p:extLst>
      <p:ext uri="{BB962C8B-B14F-4D97-AF65-F5344CB8AC3E}">
        <p14:creationId xmlns:p14="http://schemas.microsoft.com/office/powerpoint/2010/main" val="1145230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FB66C-F90D-8840-91EB-77CE45790938}" type="slidenum">
              <a:rPr lang="en-US" smtClean="0"/>
              <a:pPr/>
              <a:t>31</a:t>
            </a:fld>
            <a:endParaRPr lang="en-US"/>
          </a:p>
        </p:txBody>
      </p:sp>
    </p:spTree>
    <p:extLst>
      <p:ext uri="{BB962C8B-B14F-4D97-AF65-F5344CB8AC3E}">
        <p14:creationId xmlns:p14="http://schemas.microsoft.com/office/powerpoint/2010/main" val="1913861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FB66C-F90D-8840-91EB-77CE45790938}" type="slidenum">
              <a:rPr lang="en-US" smtClean="0"/>
              <a:pPr/>
              <a:t>32</a:t>
            </a:fld>
            <a:endParaRPr lang="en-US"/>
          </a:p>
        </p:txBody>
      </p:sp>
    </p:spTree>
    <p:extLst>
      <p:ext uri="{BB962C8B-B14F-4D97-AF65-F5344CB8AC3E}">
        <p14:creationId xmlns:p14="http://schemas.microsoft.com/office/powerpoint/2010/main" val="147046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a:p>
            <a:pPr marL="174982" indent="-174982">
              <a:buFontTx/>
              <a:buChar char="-"/>
            </a:pPr>
            <a:r>
              <a:rPr lang="en-US"/>
              <a:t>We have 2 performances every day throughout the summer each play is about 20 mins</a:t>
            </a:r>
          </a:p>
          <a:p>
            <a:pPr marL="174982" indent="-174982">
              <a:buFontTx/>
              <a:buChar char="-"/>
            </a:pPr>
            <a:r>
              <a:rPr lang="en-US"/>
              <a:t>Pictured here is Grace and Jimmy two </a:t>
            </a:r>
            <a:r>
              <a:rPr lang="en-US" err="1"/>
              <a:t>Hammerkops</a:t>
            </a:r>
            <a:r>
              <a:rPr lang="en-US"/>
              <a:t> from Rear Hippo</a:t>
            </a:r>
          </a:p>
        </p:txBody>
      </p:sp>
      <p:sp>
        <p:nvSpPr>
          <p:cNvPr id="4" name="Slide Number Placeholder 3"/>
          <p:cNvSpPr>
            <a:spLocks noGrp="1"/>
          </p:cNvSpPr>
          <p:nvPr>
            <p:ph type="sldNum" sz="quarter" idx="5"/>
          </p:nvPr>
        </p:nvSpPr>
        <p:spPr/>
        <p:txBody>
          <a:bodyPr/>
          <a:lstStyle/>
          <a:p>
            <a:fld id="{620FB66C-F90D-8840-91EB-77CE45790938}" type="slidenum">
              <a:rPr lang="en-US" smtClean="0"/>
              <a:pPr/>
              <a:t>4</a:t>
            </a:fld>
            <a:endParaRPr lang="en-US"/>
          </a:p>
        </p:txBody>
      </p:sp>
    </p:spTree>
    <p:extLst>
      <p:ext uri="{BB962C8B-B14F-4D97-AF65-F5344CB8AC3E}">
        <p14:creationId xmlns:p14="http://schemas.microsoft.com/office/powerpoint/2010/main" val="300582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 </a:t>
            </a:r>
          </a:p>
          <a:p>
            <a:r>
              <a:rPr lang="en-US"/>
              <a:t>Over the summer our actor-educators engage guests in improv conservation education through their puppets</a:t>
            </a:r>
          </a:p>
        </p:txBody>
      </p:sp>
      <p:sp>
        <p:nvSpPr>
          <p:cNvPr id="4" name="Slide Number Placeholder 3"/>
          <p:cNvSpPr>
            <a:spLocks noGrp="1"/>
          </p:cNvSpPr>
          <p:nvPr>
            <p:ph type="sldNum" sz="quarter" idx="5"/>
          </p:nvPr>
        </p:nvSpPr>
        <p:spPr/>
        <p:txBody>
          <a:bodyPr/>
          <a:lstStyle/>
          <a:p>
            <a:fld id="{620FB66C-F90D-8840-91EB-77CE45790938}" type="slidenum">
              <a:rPr lang="en-US" smtClean="0"/>
              <a:pPr/>
              <a:t>5</a:t>
            </a:fld>
            <a:endParaRPr lang="en-US"/>
          </a:p>
        </p:txBody>
      </p:sp>
    </p:spTree>
    <p:extLst>
      <p:ext uri="{BB962C8B-B14F-4D97-AF65-F5344CB8AC3E}">
        <p14:creationId xmlns:p14="http://schemas.microsoft.com/office/powerpoint/2010/main" val="30844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a:p>
            <a:pPr marL="174982" indent="-174982">
              <a:buFontTx/>
              <a:buChar char="-"/>
            </a:pPr>
            <a:r>
              <a:rPr lang="en-US"/>
              <a:t>This year we ran our weeklong theater camp twice for 8/9s and twice for 10-13s </a:t>
            </a:r>
          </a:p>
          <a:p>
            <a:pPr marL="174982" indent="-174982">
              <a:buFontTx/>
              <a:buChar char="-"/>
            </a:pPr>
            <a:r>
              <a:rPr lang="en-US"/>
              <a:t>Campers spend the week practicing acting skills and learning about our animals. </a:t>
            </a:r>
          </a:p>
          <a:p>
            <a:pPr marL="174982" indent="-174982">
              <a:buFontTx/>
              <a:buChar char="-"/>
            </a:pPr>
            <a:r>
              <a:rPr lang="en-US"/>
              <a:t>They are tasked with creating a conservation themed skit by the end </a:t>
            </a:r>
          </a:p>
        </p:txBody>
      </p:sp>
      <p:sp>
        <p:nvSpPr>
          <p:cNvPr id="4" name="Slide Number Placeholder 3"/>
          <p:cNvSpPr>
            <a:spLocks noGrp="1"/>
          </p:cNvSpPr>
          <p:nvPr>
            <p:ph type="sldNum" sz="quarter" idx="5"/>
          </p:nvPr>
        </p:nvSpPr>
        <p:spPr/>
        <p:txBody>
          <a:bodyPr/>
          <a:lstStyle/>
          <a:p>
            <a:fld id="{620FB66C-F90D-8840-91EB-77CE45790938}" type="slidenum">
              <a:rPr lang="en-US" smtClean="0"/>
              <a:pPr/>
              <a:t>6</a:t>
            </a:fld>
            <a:endParaRPr lang="en-US"/>
          </a:p>
        </p:txBody>
      </p:sp>
    </p:spTree>
    <p:extLst>
      <p:ext uri="{BB962C8B-B14F-4D97-AF65-F5344CB8AC3E}">
        <p14:creationId xmlns:p14="http://schemas.microsoft.com/office/powerpoint/2010/main" val="309333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a:p>
            <a:r>
              <a:rPr lang="en-US"/>
              <a:t>- The school year shows are longer 45 minute performances and at community locations like schools, our local state forest and others </a:t>
            </a:r>
          </a:p>
        </p:txBody>
      </p:sp>
      <p:sp>
        <p:nvSpPr>
          <p:cNvPr id="4" name="Slide Number Placeholder 3"/>
          <p:cNvSpPr>
            <a:spLocks noGrp="1"/>
          </p:cNvSpPr>
          <p:nvPr>
            <p:ph type="sldNum" sz="quarter" idx="5"/>
          </p:nvPr>
        </p:nvSpPr>
        <p:spPr/>
        <p:txBody>
          <a:bodyPr/>
          <a:lstStyle/>
          <a:p>
            <a:fld id="{620FB66C-F90D-8840-91EB-77CE45790938}" type="slidenum">
              <a:rPr lang="en-US" smtClean="0"/>
              <a:pPr/>
              <a:t>7</a:t>
            </a:fld>
            <a:endParaRPr lang="en-US"/>
          </a:p>
        </p:txBody>
      </p:sp>
    </p:spTree>
    <p:extLst>
      <p:ext uri="{BB962C8B-B14F-4D97-AF65-F5344CB8AC3E}">
        <p14:creationId xmlns:p14="http://schemas.microsoft.com/office/powerpoint/2010/main" val="354029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a:p>
            <a:pPr marL="174982" indent="-174982">
              <a:buFontTx/>
              <a:buChar char="-"/>
            </a:pPr>
            <a:r>
              <a:rPr lang="en-US"/>
              <a:t>We wanted to be mindful of assets that were already in use that we could double for our evaluation. </a:t>
            </a:r>
          </a:p>
          <a:p>
            <a:pPr marL="174982" indent="-174982">
              <a:buFontTx/>
              <a:buChar char="-"/>
            </a:pPr>
            <a:r>
              <a:rPr lang="en-US"/>
              <a:t>Camper written plays was one </a:t>
            </a:r>
          </a:p>
          <a:p>
            <a:pPr marL="174982" indent="-174982">
              <a:buFontTx/>
              <a:buChar char="-"/>
            </a:pPr>
            <a:r>
              <a:rPr lang="en-US"/>
              <a:t>We distribute a playbill for the summer stage performances as well </a:t>
            </a:r>
          </a:p>
        </p:txBody>
      </p:sp>
      <p:sp>
        <p:nvSpPr>
          <p:cNvPr id="4" name="Slide Number Placeholder 3"/>
          <p:cNvSpPr>
            <a:spLocks noGrp="1"/>
          </p:cNvSpPr>
          <p:nvPr>
            <p:ph type="sldNum" sz="quarter" idx="5"/>
          </p:nvPr>
        </p:nvSpPr>
        <p:spPr/>
        <p:txBody>
          <a:bodyPr/>
          <a:lstStyle/>
          <a:p>
            <a:fld id="{620FB66C-F90D-8840-91EB-77CE45790938}" type="slidenum">
              <a:rPr lang="en-US" smtClean="0"/>
              <a:pPr/>
              <a:t>8</a:t>
            </a:fld>
            <a:endParaRPr lang="en-US"/>
          </a:p>
        </p:txBody>
      </p:sp>
    </p:spTree>
    <p:extLst>
      <p:ext uri="{BB962C8B-B14F-4D97-AF65-F5344CB8AC3E}">
        <p14:creationId xmlns:p14="http://schemas.microsoft.com/office/powerpoint/2010/main" val="7567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IB</a:t>
            </a:r>
          </a:p>
          <a:p>
            <a:pPr marL="174982" indent="-174982">
              <a:buFontTx/>
              <a:buChar char="-"/>
            </a:pPr>
            <a:r>
              <a:rPr lang="en-US"/>
              <a:t>The playbill highlights other experiences guests can have around the zoo where they collect stamps.</a:t>
            </a:r>
          </a:p>
          <a:p>
            <a:pPr marL="174982" indent="-174982">
              <a:buFontTx/>
              <a:buChar char="-"/>
            </a:pPr>
            <a:r>
              <a:rPr lang="en-US"/>
              <a:t>If they visit enough locations and complete the questions on the back then they can receive a train or carousel attraction ticket </a:t>
            </a:r>
          </a:p>
          <a:p>
            <a:pPr marL="174982" indent="-174982">
              <a:buFontTx/>
              <a:buChar char="-"/>
            </a:pPr>
            <a:r>
              <a:rPr lang="en-US"/>
              <a:t>Ray answered on the back that his favorite character was dinosaurs because they like dinos, they learned that you can learn from the past, and a zoo fact they learned is that dinosaurs are extinct and one thing they can do to support wildlife is picking up trash. </a:t>
            </a:r>
          </a:p>
          <a:p>
            <a:pPr marL="174982" indent="-174982">
              <a:buFontTx/>
              <a:buChar char="-"/>
            </a:pPr>
            <a:r>
              <a:rPr lang="en-US"/>
              <a:t>And your trivia hint today - Playbills are an answer to a question about how we can evaluate one of our indicators later ;) </a:t>
            </a:r>
          </a:p>
        </p:txBody>
      </p:sp>
      <p:sp>
        <p:nvSpPr>
          <p:cNvPr id="4" name="Slide Number Placeholder 3"/>
          <p:cNvSpPr>
            <a:spLocks noGrp="1"/>
          </p:cNvSpPr>
          <p:nvPr>
            <p:ph type="sldNum" sz="quarter" idx="5"/>
          </p:nvPr>
        </p:nvSpPr>
        <p:spPr/>
        <p:txBody>
          <a:bodyPr/>
          <a:lstStyle/>
          <a:p>
            <a:fld id="{620FB66C-F90D-8840-91EB-77CE45790938}" type="slidenum">
              <a:rPr lang="en-US" smtClean="0"/>
              <a:pPr/>
              <a:t>9</a:t>
            </a:fld>
            <a:endParaRPr lang="en-US"/>
          </a:p>
        </p:txBody>
      </p:sp>
    </p:spTree>
    <p:extLst>
      <p:ext uri="{BB962C8B-B14F-4D97-AF65-F5344CB8AC3E}">
        <p14:creationId xmlns:p14="http://schemas.microsoft.com/office/powerpoint/2010/main" val="3376633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patte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idx="1"/>
          </p:nvPr>
        </p:nvSpPr>
        <p:spPr>
          <a:xfrm>
            <a:off x="304800" y="2495550"/>
            <a:ext cx="7010400" cy="2533650"/>
          </a:xfrm>
          <a:prstGeom prst="rect">
            <a:avLst/>
          </a:prstGeom>
        </p:spPr>
        <p:txBody>
          <a:bodyPr vert="horz" lIns="91440" tIns="45720" rIns="91440" bIns="45720" rtlCol="0">
            <a:normAutofit/>
          </a:bodyPr>
          <a:lstStyle>
            <a:lvl1pPr>
              <a:defRPr sz="3200" b="0">
                <a:latin typeface="Poppins Regular"/>
                <a:cs typeface="Poppins Regular"/>
              </a:defRPr>
            </a:lvl1pPr>
          </a:lstStyle>
          <a:p>
            <a:pPr lvl="0"/>
            <a:r>
              <a:rPr lang="en-US"/>
              <a:t>Click to edit Master text styles</a:t>
            </a:r>
          </a:p>
        </p:txBody>
      </p:sp>
      <p:sp>
        <p:nvSpPr>
          <p:cNvPr id="3" name="TextBox 2"/>
          <p:cNvSpPr txBox="1"/>
          <p:nvPr/>
        </p:nvSpPr>
        <p:spPr>
          <a:xfrm>
            <a:off x="304800" y="342900"/>
            <a:ext cx="7467600" cy="1877437"/>
          </a:xfrm>
          <a:prstGeom prst="rect">
            <a:avLst/>
          </a:prstGeom>
          <a:noFill/>
        </p:spPr>
        <p:txBody>
          <a:bodyPr wrap="square" rtlCol="0">
            <a:spAutoFit/>
          </a:bodyPr>
          <a:lstStyle/>
          <a:p>
            <a:r>
              <a:rPr lang="en-US" sz="5800" b="1">
                <a:latin typeface="Poppins SemiBold"/>
                <a:cs typeface="Poppins SemiBold"/>
              </a:rPr>
              <a:t>Zoological Society</a:t>
            </a:r>
          </a:p>
          <a:p>
            <a:r>
              <a:rPr lang="en-US" sz="5800" b="1">
                <a:latin typeface="Poppins SemiBold"/>
                <a:cs typeface="Poppins SemiBold"/>
              </a:rPr>
              <a:t>of Milwaukee</a:t>
            </a:r>
          </a:p>
        </p:txBody>
      </p:sp>
      <p:sp>
        <p:nvSpPr>
          <p:cNvPr id="7" name="Content Placeholder 6"/>
          <p:cNvSpPr>
            <a:spLocks noGrp="1"/>
          </p:cNvSpPr>
          <p:nvPr>
            <p:ph sz="quarter" idx="11" hasCustomPrompt="1"/>
          </p:nvPr>
        </p:nvSpPr>
        <p:spPr>
          <a:xfrm>
            <a:off x="304800" y="2114550"/>
            <a:ext cx="7010400" cy="342900"/>
          </a:xfrm>
          <a:prstGeom prst="rect">
            <a:avLst/>
          </a:prstGeom>
        </p:spPr>
        <p:txBody>
          <a:bodyPr vert="horz"/>
          <a:lstStyle>
            <a:lvl1pPr>
              <a:defRPr sz="1800" baseline="0">
                <a:latin typeface="Poppins Regular"/>
                <a:cs typeface="Poppins Regular"/>
              </a:defRPr>
            </a:lvl1pPr>
          </a:lstStyle>
          <a:p>
            <a:pPr lvl="0"/>
            <a:r>
              <a:rPr lang="en-US" sz="1800"/>
              <a:t>Click to add date</a:t>
            </a:r>
            <a:endParaRPr lang="en-US"/>
          </a:p>
        </p:txBody>
      </p:sp>
      <p:sp>
        <p:nvSpPr>
          <p:cNvPr id="2" name="Slide Number Placeholder 1"/>
          <p:cNvSpPr>
            <a:spLocks noGrp="1"/>
          </p:cNvSpPr>
          <p:nvPr>
            <p:ph type="sldNum" sz="quarter" idx="12"/>
          </p:nvPr>
        </p:nvSpPr>
        <p:spPr/>
        <p:txBody>
          <a:bodyPr/>
          <a:lstStyle/>
          <a:p>
            <a:fld id="{2BD054F5-10C6-D849-9BAC-30B511E9722A}" type="slidenum">
              <a:rPr lang="en-US" smtClean="0"/>
              <a:t>‹#›</a:t>
            </a:fld>
            <a:endParaRPr lang="en-US"/>
          </a:p>
        </p:txBody>
      </p:sp>
    </p:spTree>
    <p:extLst>
      <p:ext uri="{BB962C8B-B14F-4D97-AF65-F5344CB8AC3E}">
        <p14:creationId xmlns:p14="http://schemas.microsoft.com/office/powerpoint/2010/main" val="335858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Section bottom patte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04800" y="342901"/>
            <a:ext cx="8534400" cy="628650"/>
          </a:xfrm>
          <a:prstGeom prst="rect">
            <a:avLst/>
          </a:prstGeom>
        </p:spPr>
        <p:txBody>
          <a:bodyPr/>
          <a:lstStyle>
            <a:lvl1pPr>
              <a:defRPr sz="3600">
                <a:solidFill>
                  <a:srgbClr val="000000"/>
                </a:solidFill>
                <a:latin typeface="Poppins SemiBold"/>
                <a:cs typeface="Poppins SemiBold"/>
              </a:defRPr>
            </a:lvl1pPr>
          </a:lstStyle>
          <a:p>
            <a:r>
              <a:rPr lang="en-US"/>
              <a:t>Section Heading</a:t>
            </a:r>
          </a:p>
        </p:txBody>
      </p:sp>
      <p:sp>
        <p:nvSpPr>
          <p:cNvPr id="2" name="Slide Number Placeholder 1"/>
          <p:cNvSpPr>
            <a:spLocks noGrp="1"/>
          </p:cNvSpPr>
          <p:nvPr>
            <p:ph type="sldNum" sz="quarter" idx="10"/>
          </p:nvPr>
        </p:nvSpPr>
        <p:spPr>
          <a:xfrm>
            <a:off x="0" y="4476750"/>
            <a:ext cx="685800" cy="171450"/>
          </a:xfrm>
        </p:spPr>
        <p:txBody>
          <a:bodyPr/>
          <a:lstStyle/>
          <a:p>
            <a:fld id="{2BD054F5-10C6-D849-9BAC-30B511E9722A}" type="slidenum">
              <a:rPr lang="en-US" smtClean="0"/>
              <a:t>‹#›</a:t>
            </a:fld>
            <a:endParaRPr lang="en-US"/>
          </a:p>
        </p:txBody>
      </p:sp>
      <p:sp>
        <p:nvSpPr>
          <p:cNvPr id="4" name="Content Placeholder 2"/>
          <p:cNvSpPr>
            <a:spLocks noGrp="1"/>
          </p:cNvSpPr>
          <p:nvPr>
            <p:ph idx="1"/>
          </p:nvPr>
        </p:nvSpPr>
        <p:spPr>
          <a:xfrm>
            <a:off x="304800" y="1085850"/>
            <a:ext cx="8534400" cy="3486150"/>
          </a:xfrm>
          <a:prstGeom prst="rect">
            <a:avLst/>
          </a:prstGeom>
        </p:spPr>
        <p:txBody>
          <a:bodyPr/>
          <a:lstStyle>
            <a:lvl1pPr>
              <a:defRPr sz="2400">
                <a:latin typeface="Poppins Regular"/>
                <a:cs typeface="Poppins Regular"/>
              </a:defRPr>
            </a:lvl1pPr>
          </a:lstStyle>
          <a:p>
            <a:pPr lvl="0"/>
            <a:r>
              <a:rPr lang="en-US"/>
              <a:t>Click to edit Master text styles</a:t>
            </a:r>
          </a:p>
        </p:txBody>
      </p:sp>
    </p:spTree>
    <p:extLst>
      <p:ext uri="{BB962C8B-B14F-4D97-AF65-F5344CB8AC3E}">
        <p14:creationId xmlns:p14="http://schemas.microsoft.com/office/powerpoint/2010/main" val="304093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ection pattern and ed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04800" y="342901"/>
            <a:ext cx="8077200" cy="628650"/>
          </a:xfrm>
          <a:prstGeom prst="rect">
            <a:avLst/>
          </a:prstGeom>
        </p:spPr>
        <p:txBody>
          <a:bodyPr/>
          <a:lstStyle>
            <a:lvl1pPr>
              <a:defRPr sz="3600">
                <a:solidFill>
                  <a:srgbClr val="000000"/>
                </a:solidFill>
                <a:latin typeface="Poppins Regular"/>
              </a:defRPr>
            </a:lvl1pPr>
          </a:lstStyle>
          <a:p>
            <a:r>
              <a:rPr lang="en-US"/>
              <a:t>Section Heading</a:t>
            </a:r>
          </a:p>
        </p:txBody>
      </p:sp>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
        <p:nvSpPr>
          <p:cNvPr id="4" name="Content Placeholder 2"/>
          <p:cNvSpPr>
            <a:spLocks noGrp="1"/>
          </p:cNvSpPr>
          <p:nvPr>
            <p:ph idx="1"/>
          </p:nvPr>
        </p:nvSpPr>
        <p:spPr>
          <a:xfrm>
            <a:off x="304800" y="1085850"/>
            <a:ext cx="8077200" cy="3486150"/>
          </a:xfrm>
          <a:prstGeom prst="rect">
            <a:avLst/>
          </a:prstGeom>
        </p:spPr>
        <p:txBody>
          <a:bodyPr/>
          <a:lstStyle>
            <a:lvl1pPr>
              <a:defRPr sz="2400">
                <a:latin typeface="Poppins Regular"/>
              </a:defRPr>
            </a:lvl1pPr>
          </a:lstStyle>
          <a:p>
            <a:pPr lvl="0"/>
            <a:r>
              <a:rPr lang="en-US"/>
              <a:t>Click to edit Master text styles</a:t>
            </a:r>
          </a:p>
        </p:txBody>
      </p:sp>
    </p:spTree>
    <p:extLst>
      <p:ext uri="{BB962C8B-B14F-4D97-AF65-F5344CB8AC3E}">
        <p14:creationId xmlns:p14="http://schemas.microsoft.com/office/powerpoint/2010/main" val="3381385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Section pattern and ed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04800" y="342901"/>
            <a:ext cx="8077200" cy="628650"/>
          </a:xfrm>
          <a:prstGeom prst="rect">
            <a:avLst/>
          </a:prstGeom>
        </p:spPr>
        <p:txBody>
          <a:bodyPr/>
          <a:lstStyle>
            <a:lvl1pPr>
              <a:defRPr sz="3600">
                <a:solidFill>
                  <a:srgbClr val="000000"/>
                </a:solidFill>
                <a:latin typeface="Poppins Regular"/>
              </a:defRPr>
            </a:lvl1pPr>
          </a:lstStyle>
          <a:p>
            <a:r>
              <a:rPr lang="en-US"/>
              <a:t>Section Heading</a:t>
            </a:r>
          </a:p>
        </p:txBody>
      </p:sp>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
        <p:nvSpPr>
          <p:cNvPr id="4" name="Content Placeholder 2"/>
          <p:cNvSpPr>
            <a:spLocks noGrp="1"/>
          </p:cNvSpPr>
          <p:nvPr>
            <p:ph idx="1"/>
          </p:nvPr>
        </p:nvSpPr>
        <p:spPr>
          <a:xfrm>
            <a:off x="304800" y="1085850"/>
            <a:ext cx="8077200" cy="3486150"/>
          </a:xfrm>
          <a:prstGeom prst="rect">
            <a:avLst/>
          </a:prstGeom>
        </p:spPr>
        <p:txBody>
          <a:bodyPr/>
          <a:lstStyle>
            <a:lvl1pPr>
              <a:defRPr sz="2400">
                <a:latin typeface="Poppins Regular"/>
              </a:defRPr>
            </a:lvl1pPr>
          </a:lstStyle>
          <a:p>
            <a:pPr lvl="0"/>
            <a:r>
              <a:rPr lang="en-US"/>
              <a:t>Click to edit Master text styles</a:t>
            </a:r>
          </a:p>
        </p:txBody>
      </p:sp>
    </p:spTree>
    <p:extLst>
      <p:ext uri="{BB962C8B-B14F-4D97-AF65-F5344CB8AC3E}">
        <p14:creationId xmlns:p14="http://schemas.microsoft.com/office/powerpoint/2010/main" val="276913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Picture black">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4914900"/>
          </a:xfrm>
          <a:prstGeom prst="rect">
            <a:avLst/>
          </a:prstGeom>
          <a:solidFill>
            <a:schemeClr val="bg1"/>
          </a:solidFill>
        </p:spPr>
        <p:txBody>
          <a:bodyPr vert="horz"/>
          <a:lstStyle>
            <a:lvl1pPr algn="ctr">
              <a:defRPr sz="2400">
                <a:latin typeface="Poppins Regular"/>
              </a:defRPr>
            </a:lvl1pPr>
          </a:lstStyle>
          <a:p>
            <a:r>
              <a:rPr lang="en-US"/>
              <a:t>Click icon to add picture</a:t>
            </a:r>
          </a:p>
        </p:txBody>
      </p:sp>
      <p:sp>
        <p:nvSpPr>
          <p:cNvPr id="3" name="Rectangle 2"/>
          <p:cNvSpPr/>
          <p:nvPr userDrawn="1"/>
        </p:nvSpPr>
        <p:spPr>
          <a:xfrm>
            <a:off x="0" y="4914900"/>
            <a:ext cx="9144000" cy="228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Regular"/>
            </a:endParaRPr>
          </a:p>
        </p:txBody>
      </p:sp>
      <p:sp>
        <p:nvSpPr>
          <p:cNvPr id="4" name="TextBox 3"/>
          <p:cNvSpPr txBox="1"/>
          <p:nvPr userDrawn="1"/>
        </p:nvSpPr>
        <p:spPr>
          <a:xfrm>
            <a:off x="6096000" y="4629150"/>
            <a:ext cx="2895600" cy="457200"/>
          </a:xfrm>
          <a:prstGeom prst="rect">
            <a:avLst/>
          </a:prstGeom>
          <a:noFill/>
        </p:spPr>
        <p:txBody>
          <a:bodyPr wrap="square" lIns="0" tIns="0" rIns="0" bIns="0" rtlCol="0" anchor="b" anchorCtr="0">
            <a:noAutofit/>
          </a:bodyPr>
          <a:lstStyle/>
          <a:p>
            <a:pPr algn="r"/>
            <a:r>
              <a:rPr lang="en-US" sz="900">
                <a:solidFill>
                  <a:schemeClr val="bg1"/>
                </a:solidFill>
                <a:latin typeface="Poppins Regular"/>
              </a:rPr>
              <a:t>Zoological Society of</a:t>
            </a:r>
            <a:r>
              <a:rPr lang="en-US" sz="900" baseline="0">
                <a:solidFill>
                  <a:schemeClr val="bg1"/>
                </a:solidFill>
                <a:latin typeface="Poppins Regular"/>
              </a:rPr>
              <a:t> Milwaukee | </a:t>
            </a:r>
            <a:r>
              <a:rPr lang="en-US" sz="900" err="1">
                <a:solidFill>
                  <a:schemeClr val="bg1"/>
                </a:solidFill>
                <a:latin typeface="Poppins Regular"/>
              </a:rPr>
              <a:t>zoosociety.org</a:t>
            </a:r>
            <a:endParaRPr lang="en-US" sz="900">
              <a:solidFill>
                <a:schemeClr val="bg1"/>
              </a:solidFill>
              <a:latin typeface="Poppins Regular"/>
            </a:endParaRPr>
          </a:p>
        </p:txBody>
      </p:sp>
      <p:sp>
        <p:nvSpPr>
          <p:cNvPr id="2" name="Slide Number Placeholder 1"/>
          <p:cNvSpPr>
            <a:spLocks noGrp="1"/>
          </p:cNvSpPr>
          <p:nvPr>
            <p:ph type="sldNum" sz="quarter" idx="11"/>
          </p:nvPr>
        </p:nvSpPr>
        <p:spPr/>
        <p:txBody>
          <a:bodyPr/>
          <a:lstStyle/>
          <a:p>
            <a:fld id="{2BD054F5-10C6-D849-9BAC-30B511E9722A}" type="slidenum">
              <a:rPr lang="en-US" smtClean="0"/>
              <a:t>‹#›</a:t>
            </a:fld>
            <a:endParaRPr lang="en-US"/>
          </a:p>
        </p:txBody>
      </p:sp>
    </p:spTree>
    <p:extLst>
      <p:ext uri="{BB962C8B-B14F-4D97-AF65-F5344CB8AC3E}">
        <p14:creationId xmlns:p14="http://schemas.microsoft.com/office/powerpoint/2010/main" val="2897056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icture black">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prstGeom prst="rect">
            <a:avLst/>
          </a:prstGeom>
          <a:solidFill>
            <a:schemeClr val="bg1"/>
          </a:solidFill>
        </p:spPr>
        <p:txBody>
          <a:bodyPr vert="horz"/>
          <a:lstStyle>
            <a:lvl1pPr algn="ctr">
              <a:defRPr sz="2400">
                <a:latin typeface="Poppins Regular"/>
              </a:defRPr>
            </a:lvl1pPr>
          </a:lstStyle>
          <a:p>
            <a:r>
              <a:rPr lang="en-US"/>
              <a:t>Drag picture to placeholder or click icon to add</a:t>
            </a:r>
          </a:p>
        </p:txBody>
      </p:sp>
      <p:sp>
        <p:nvSpPr>
          <p:cNvPr id="2" name="Slide Number Placeholder 1">
            <a:extLst>
              <a:ext uri="{FF2B5EF4-FFF2-40B4-BE49-F238E27FC236}">
                <a16:creationId xmlns:a16="http://schemas.microsoft.com/office/drawing/2014/main" id="{158DF50D-5C84-420D-867A-02D65533A533}"/>
              </a:ext>
            </a:extLst>
          </p:cNvPr>
          <p:cNvSpPr>
            <a:spLocks noGrp="1"/>
          </p:cNvSpPr>
          <p:nvPr>
            <p:ph type="sldNum" sz="quarter" idx="11"/>
          </p:nvPr>
        </p:nvSpPr>
        <p:spPr>
          <a:xfrm>
            <a:off x="0" y="4476750"/>
            <a:ext cx="685800" cy="171450"/>
          </a:xfrm>
        </p:spPr>
        <p:txBody>
          <a:bodyPr/>
          <a:lstStyle/>
          <a:p>
            <a:fld id="{15EFE151-2047-7247-85D0-EC29F4C8431B}" type="slidenum">
              <a:rPr lang="en-US" smtClean="0"/>
              <a:t>‹#›</a:t>
            </a:fld>
            <a:endParaRPr lang="en-US"/>
          </a:p>
        </p:txBody>
      </p:sp>
    </p:spTree>
    <p:extLst>
      <p:ext uri="{BB962C8B-B14F-4D97-AF65-F5344CB8AC3E}">
        <p14:creationId xmlns:p14="http://schemas.microsoft.com/office/powerpoint/2010/main" val="2741363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J_Picture-orange footer">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4914900"/>
            <a:ext cx="91440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Regular"/>
            </a:endParaRPr>
          </a:p>
        </p:txBody>
      </p:sp>
      <p:sp>
        <p:nvSpPr>
          <p:cNvPr id="12" name="TextBox 11"/>
          <p:cNvSpPr txBox="1"/>
          <p:nvPr/>
        </p:nvSpPr>
        <p:spPr>
          <a:xfrm>
            <a:off x="6096000" y="4629150"/>
            <a:ext cx="2895600" cy="457200"/>
          </a:xfrm>
          <a:prstGeom prst="rect">
            <a:avLst/>
          </a:prstGeom>
          <a:noFill/>
        </p:spPr>
        <p:txBody>
          <a:bodyPr wrap="square" lIns="0" tIns="0" rIns="0" bIns="0" rtlCol="0" anchor="b" anchorCtr="0">
            <a:noAutofit/>
          </a:bodyPr>
          <a:lstStyle/>
          <a:p>
            <a:pPr algn="r"/>
            <a:r>
              <a:rPr lang="en-US" sz="900">
                <a:latin typeface="Poppins Regular"/>
              </a:rPr>
              <a:t>Zoological Society of</a:t>
            </a:r>
            <a:r>
              <a:rPr lang="en-US" sz="900" baseline="0">
                <a:latin typeface="Poppins Regular"/>
              </a:rPr>
              <a:t> Milwaukee | </a:t>
            </a:r>
            <a:r>
              <a:rPr lang="en-US" sz="900" err="1">
                <a:latin typeface="Poppins Regular"/>
              </a:rPr>
              <a:t>zoosociety.org</a:t>
            </a:r>
            <a:endParaRPr lang="en-US" sz="900">
              <a:latin typeface="Poppins Regular"/>
            </a:endParaRPr>
          </a:p>
        </p:txBody>
      </p:sp>
      <p:sp>
        <p:nvSpPr>
          <p:cNvPr id="5" name="Picture Placeholder 4"/>
          <p:cNvSpPr>
            <a:spLocks noGrp="1"/>
          </p:cNvSpPr>
          <p:nvPr>
            <p:ph type="pic" sz="quarter" idx="10"/>
          </p:nvPr>
        </p:nvSpPr>
        <p:spPr>
          <a:xfrm>
            <a:off x="0" y="0"/>
            <a:ext cx="9144000" cy="4914900"/>
          </a:xfrm>
          <a:prstGeom prst="rect">
            <a:avLst/>
          </a:prstGeom>
          <a:solidFill>
            <a:schemeClr val="bg1"/>
          </a:solidFill>
        </p:spPr>
        <p:txBody>
          <a:bodyPr vert="horz"/>
          <a:lstStyle>
            <a:lvl1pPr marL="0" indent="0" algn="ctr">
              <a:buNone/>
              <a:defRPr sz="2800">
                <a:latin typeface="Poppins Regular"/>
              </a:defRPr>
            </a:lvl1pPr>
          </a:lstStyle>
          <a:p>
            <a:r>
              <a:rPr lang="en-US"/>
              <a:t>Click icon to add picture</a:t>
            </a:r>
          </a:p>
        </p:txBody>
      </p:sp>
      <p:sp>
        <p:nvSpPr>
          <p:cNvPr id="7" name="Rectangle 6"/>
          <p:cNvSpPr/>
          <p:nvPr userDrawn="1"/>
        </p:nvSpPr>
        <p:spPr>
          <a:xfrm>
            <a:off x="0" y="4914900"/>
            <a:ext cx="91440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Regular"/>
            </a:endParaRPr>
          </a:p>
        </p:txBody>
      </p:sp>
      <p:sp>
        <p:nvSpPr>
          <p:cNvPr id="8" name="TextBox 7"/>
          <p:cNvSpPr txBox="1"/>
          <p:nvPr userDrawn="1"/>
        </p:nvSpPr>
        <p:spPr>
          <a:xfrm>
            <a:off x="6096000" y="4629150"/>
            <a:ext cx="2895600" cy="457200"/>
          </a:xfrm>
          <a:prstGeom prst="rect">
            <a:avLst/>
          </a:prstGeom>
          <a:noFill/>
        </p:spPr>
        <p:txBody>
          <a:bodyPr wrap="square" lIns="0" tIns="0" rIns="0" bIns="0" rtlCol="0" anchor="b" anchorCtr="0">
            <a:noAutofit/>
          </a:bodyPr>
          <a:lstStyle/>
          <a:p>
            <a:pPr algn="r"/>
            <a:r>
              <a:rPr lang="en-US" sz="900">
                <a:latin typeface="Poppins Regular"/>
              </a:rPr>
              <a:t>Zoological Society of</a:t>
            </a:r>
            <a:r>
              <a:rPr lang="en-US" sz="900" baseline="0">
                <a:latin typeface="Poppins Regular"/>
              </a:rPr>
              <a:t> Milwaukee | </a:t>
            </a:r>
            <a:r>
              <a:rPr lang="en-US" sz="900" err="1">
                <a:latin typeface="Poppins Regular"/>
              </a:rPr>
              <a:t>zoosociety.org</a:t>
            </a:r>
            <a:endParaRPr lang="en-US" sz="900">
              <a:latin typeface="Poppins Regular"/>
            </a:endParaRPr>
          </a:p>
        </p:txBody>
      </p:sp>
      <p:sp>
        <p:nvSpPr>
          <p:cNvPr id="2" name="Slide Number Placeholder 1"/>
          <p:cNvSpPr>
            <a:spLocks noGrp="1"/>
          </p:cNvSpPr>
          <p:nvPr>
            <p:ph type="sldNum" sz="quarter" idx="11"/>
          </p:nvPr>
        </p:nvSpPr>
        <p:spPr/>
        <p:txBody>
          <a:bodyPr/>
          <a:lstStyle/>
          <a:p>
            <a:fld id="{15EFE151-2047-7247-85D0-EC29F4C8431B}" type="slidenum">
              <a:rPr lang="en-US" smtClean="0"/>
              <a:t>‹#›</a:t>
            </a:fld>
            <a:endParaRPr lang="en-US"/>
          </a:p>
        </p:txBody>
      </p:sp>
    </p:spTree>
    <p:extLst>
      <p:ext uri="{BB962C8B-B14F-4D97-AF65-F5344CB8AC3E}">
        <p14:creationId xmlns:p14="http://schemas.microsoft.com/office/powerpoint/2010/main" val="2021597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3_end photo colla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A collage of animals&#10;&#10;Description automatically generated">
            <a:extLst>
              <a:ext uri="{FF2B5EF4-FFF2-40B4-BE49-F238E27FC236}">
                <a16:creationId xmlns:a16="http://schemas.microsoft.com/office/drawing/2014/main" id="{EC42453D-6E08-F261-BFE4-9B863BE630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
            <a:ext cx="9144000" cy="5142354"/>
          </a:xfrm>
          <a:prstGeom prst="rect">
            <a:avLst/>
          </a:prstGeom>
        </p:spPr>
      </p:pic>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
        <p:nvSpPr>
          <p:cNvPr id="3" name="TextBox 2"/>
          <p:cNvSpPr txBox="1"/>
          <p:nvPr userDrawn="1"/>
        </p:nvSpPr>
        <p:spPr>
          <a:xfrm>
            <a:off x="1676400" y="2190750"/>
            <a:ext cx="5791200" cy="923330"/>
          </a:xfrm>
          <a:prstGeom prst="rect">
            <a:avLst/>
          </a:prstGeom>
          <a:noFill/>
        </p:spPr>
        <p:txBody>
          <a:bodyPr wrap="square" rtlCol="0">
            <a:spAutoFit/>
          </a:bodyPr>
          <a:lstStyle/>
          <a:p>
            <a:pPr algn="ctr"/>
            <a:r>
              <a:rPr lang="en-US" sz="5400" b="1" err="1">
                <a:latin typeface="Poppins Regular"/>
                <a:cs typeface="Poppins Regular"/>
              </a:rPr>
              <a:t>zoosociety.org</a:t>
            </a:r>
            <a:endParaRPr lang="en-US" sz="5400" b="1">
              <a:latin typeface="Poppins Regular"/>
              <a:cs typeface="Poppins Regular"/>
            </a:endParaRPr>
          </a:p>
        </p:txBody>
      </p:sp>
    </p:spTree>
    <p:extLst>
      <p:ext uri="{BB962C8B-B14F-4D97-AF65-F5344CB8AC3E}">
        <p14:creationId xmlns:p14="http://schemas.microsoft.com/office/powerpoint/2010/main" val="318150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Text box and animal bkgr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A collage of animals&#10;&#10;Description automatically generated">
            <a:extLst>
              <a:ext uri="{FF2B5EF4-FFF2-40B4-BE49-F238E27FC236}">
                <a16:creationId xmlns:a16="http://schemas.microsoft.com/office/drawing/2014/main" id="{05C2F6CC-7D8D-0E08-0E2A-4037DB8B7A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
            <a:ext cx="9144000" cy="5142354"/>
          </a:xfrm>
          <a:prstGeom prst="rect">
            <a:avLst/>
          </a:prstGeom>
        </p:spPr>
      </p:pic>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
        <p:nvSpPr>
          <p:cNvPr id="5" name="Text Placeholder 3"/>
          <p:cNvSpPr>
            <a:spLocks noGrp="1"/>
          </p:cNvSpPr>
          <p:nvPr>
            <p:ph type="body" sz="quarter" idx="11" hasCustomPrompt="1"/>
          </p:nvPr>
        </p:nvSpPr>
        <p:spPr>
          <a:xfrm>
            <a:off x="1295400" y="2228850"/>
            <a:ext cx="6553200" cy="738664"/>
          </a:xfrm>
          <a:prstGeom prst="rect">
            <a:avLst/>
          </a:prstGeom>
          <a:effectLst>
            <a:outerShdw blurRad="190500" dir="2700000" algn="tl" rotWithShape="0">
              <a:srgbClr val="000000"/>
            </a:outerShdw>
          </a:effectLst>
        </p:spPr>
        <p:txBody>
          <a:bodyPr vert="horz" lIns="0" tIns="0" rIns="0" bIns="0" anchor="t" anchorCtr="0">
            <a:spAutoFit/>
          </a:bodyPr>
          <a:lstStyle>
            <a:lvl1pPr algn="ctr">
              <a:defRPr sz="4800" b="1" cap="none">
                <a:solidFill>
                  <a:schemeClr val="tx1"/>
                </a:solidFill>
                <a:latin typeface="Poppins Regular"/>
              </a:defRPr>
            </a:lvl1pPr>
          </a:lstStyle>
          <a:p>
            <a:pPr lvl="0"/>
            <a:r>
              <a:rPr lang="en-US"/>
              <a:t>click to edit text</a:t>
            </a:r>
          </a:p>
        </p:txBody>
      </p:sp>
    </p:spTree>
    <p:extLst>
      <p:ext uri="{BB962C8B-B14F-4D97-AF65-F5344CB8AC3E}">
        <p14:creationId xmlns:p14="http://schemas.microsoft.com/office/powerpoint/2010/main" val="282931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website white bottom patte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BD054F5-10C6-D849-9BAC-30B511E9722A}" type="slidenum">
              <a:rPr lang="en-US" smtClean="0"/>
              <a:t>‹#›</a:t>
            </a:fld>
            <a:endParaRPr lang="en-US"/>
          </a:p>
        </p:txBody>
      </p:sp>
      <p:sp>
        <p:nvSpPr>
          <p:cNvPr id="5" name="Text Placeholder 4"/>
          <p:cNvSpPr>
            <a:spLocks noGrp="1"/>
          </p:cNvSpPr>
          <p:nvPr>
            <p:ph type="body" sz="quarter" idx="11" hasCustomPrompt="1"/>
          </p:nvPr>
        </p:nvSpPr>
        <p:spPr>
          <a:xfrm>
            <a:off x="1714500" y="514350"/>
            <a:ext cx="5715000" cy="2743200"/>
          </a:xfrm>
          <a:prstGeom prst="rect">
            <a:avLst/>
          </a:prstGeom>
        </p:spPr>
        <p:txBody>
          <a:bodyPr vert="horz"/>
          <a:lstStyle>
            <a:lvl1pPr algn="ctr">
              <a:defRPr sz="2800">
                <a:latin typeface="Poppins Regular"/>
              </a:defRPr>
            </a:lvl1pPr>
          </a:lstStyle>
          <a:p>
            <a:pPr lvl="0"/>
            <a:r>
              <a:rPr lang="en-US"/>
              <a:t>Click to edit text</a:t>
            </a:r>
          </a:p>
        </p:txBody>
      </p:sp>
      <p:sp>
        <p:nvSpPr>
          <p:cNvPr id="4" name="Text Placeholder 4">
            <a:extLst>
              <a:ext uri="{FF2B5EF4-FFF2-40B4-BE49-F238E27FC236}">
                <a16:creationId xmlns:a16="http://schemas.microsoft.com/office/drawing/2014/main" id="{D7B2A675-3F38-19FF-F29A-58C7B29F0883}"/>
              </a:ext>
            </a:extLst>
          </p:cNvPr>
          <p:cNvSpPr>
            <a:spLocks noGrp="1"/>
          </p:cNvSpPr>
          <p:nvPr>
            <p:ph type="body" sz="quarter" idx="18" hasCustomPrompt="1"/>
          </p:nvPr>
        </p:nvSpPr>
        <p:spPr>
          <a:xfrm>
            <a:off x="1104900" y="3638550"/>
            <a:ext cx="6934200" cy="769441"/>
          </a:xfrm>
          <a:prstGeom prst="rect">
            <a:avLst/>
          </a:prstGeom>
        </p:spPr>
        <p:txBody>
          <a:bodyPr vert="horz"/>
          <a:lstStyle>
            <a:lvl1pPr algn="ctr">
              <a:defRPr sz="4400" b="1">
                <a:latin typeface="Poppins Regular"/>
              </a:defRPr>
            </a:lvl1pPr>
          </a:lstStyle>
          <a:p>
            <a:pPr lvl="0"/>
            <a:r>
              <a:rPr lang="en-US"/>
              <a:t>Insert ZSM URL or Other</a:t>
            </a:r>
          </a:p>
        </p:txBody>
      </p:sp>
    </p:spTree>
    <p:extLst>
      <p:ext uri="{BB962C8B-B14F-4D97-AF65-F5344CB8AC3E}">
        <p14:creationId xmlns:p14="http://schemas.microsoft.com/office/powerpoint/2010/main" val="1149954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website-photosboxes-patte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
        <p:nvSpPr>
          <p:cNvPr id="20" name="Text Placeholder 4"/>
          <p:cNvSpPr>
            <a:spLocks noGrp="1"/>
          </p:cNvSpPr>
          <p:nvPr>
            <p:ph type="body" sz="quarter" idx="11" hasCustomPrompt="1"/>
          </p:nvPr>
        </p:nvSpPr>
        <p:spPr>
          <a:xfrm>
            <a:off x="1714500" y="514350"/>
            <a:ext cx="5715000" cy="1428750"/>
          </a:xfrm>
          <a:prstGeom prst="rect">
            <a:avLst/>
          </a:prstGeom>
        </p:spPr>
        <p:txBody>
          <a:bodyPr vert="horz"/>
          <a:lstStyle>
            <a:lvl1pPr algn="ctr">
              <a:defRPr sz="4400" b="1">
                <a:latin typeface="Poppins Regular"/>
              </a:defRPr>
            </a:lvl1pPr>
          </a:lstStyle>
          <a:p>
            <a:pPr lvl="0"/>
            <a:r>
              <a:rPr lang="en-US"/>
              <a:t>Click to edit text</a:t>
            </a:r>
          </a:p>
        </p:txBody>
      </p:sp>
      <p:sp>
        <p:nvSpPr>
          <p:cNvPr id="8" name="Text Placeholder 7"/>
          <p:cNvSpPr>
            <a:spLocks noGrp="1"/>
          </p:cNvSpPr>
          <p:nvPr>
            <p:ph type="body" sz="quarter" idx="12" hasCustomPrompt="1"/>
          </p:nvPr>
        </p:nvSpPr>
        <p:spPr>
          <a:xfrm>
            <a:off x="914400" y="4292829"/>
            <a:ext cx="2362200" cy="215444"/>
          </a:xfrm>
          <a:prstGeom prst="rect">
            <a:avLst/>
          </a:prstGeom>
        </p:spPr>
        <p:txBody>
          <a:bodyPr vert="horz" lIns="0" tIns="0" rIns="0" bIns="0" anchor="ctr" anchorCtr="0">
            <a:spAutoFit/>
          </a:bodyPr>
          <a:lstStyle>
            <a:lvl1pPr algn="ctr">
              <a:defRPr sz="1400" b="1" cap="all">
                <a:latin typeface="Poppins Regular"/>
              </a:defRPr>
            </a:lvl1pPr>
          </a:lstStyle>
          <a:p>
            <a:pPr lvl="0"/>
            <a:r>
              <a:rPr lang="en-US" sz="1400" b="1" cap="all"/>
              <a:t>Add text</a:t>
            </a:r>
            <a:endParaRPr lang="en-US"/>
          </a:p>
        </p:txBody>
      </p:sp>
      <p:sp>
        <p:nvSpPr>
          <p:cNvPr id="24" name="Text Placeholder 7"/>
          <p:cNvSpPr>
            <a:spLocks noGrp="1"/>
          </p:cNvSpPr>
          <p:nvPr>
            <p:ph type="body" sz="quarter" idx="16" hasCustomPrompt="1"/>
          </p:nvPr>
        </p:nvSpPr>
        <p:spPr>
          <a:xfrm>
            <a:off x="3467100" y="4292829"/>
            <a:ext cx="2362200" cy="215444"/>
          </a:xfrm>
          <a:prstGeom prst="rect">
            <a:avLst/>
          </a:prstGeom>
        </p:spPr>
        <p:txBody>
          <a:bodyPr vert="horz" lIns="0" tIns="0" rIns="0" bIns="0" anchor="ctr" anchorCtr="0">
            <a:spAutoFit/>
          </a:bodyPr>
          <a:lstStyle>
            <a:lvl1pPr algn="ctr">
              <a:defRPr sz="1400" b="1" cap="all">
                <a:latin typeface="Poppins Regular"/>
              </a:defRPr>
            </a:lvl1pPr>
          </a:lstStyle>
          <a:p>
            <a:pPr lvl="0"/>
            <a:r>
              <a:rPr lang="en-US" sz="1400" b="1" cap="all"/>
              <a:t>Add text</a:t>
            </a:r>
            <a:endParaRPr lang="en-US"/>
          </a:p>
        </p:txBody>
      </p:sp>
      <p:sp>
        <p:nvSpPr>
          <p:cNvPr id="25" name="Text Placeholder 7"/>
          <p:cNvSpPr>
            <a:spLocks noGrp="1"/>
          </p:cNvSpPr>
          <p:nvPr>
            <p:ph type="body" sz="quarter" idx="17" hasCustomPrompt="1"/>
          </p:nvPr>
        </p:nvSpPr>
        <p:spPr>
          <a:xfrm>
            <a:off x="6019800" y="4292829"/>
            <a:ext cx="2362200" cy="215444"/>
          </a:xfrm>
          <a:prstGeom prst="rect">
            <a:avLst/>
          </a:prstGeom>
        </p:spPr>
        <p:txBody>
          <a:bodyPr vert="horz" lIns="0" tIns="0" rIns="0" bIns="0" anchor="ctr" anchorCtr="0">
            <a:spAutoFit/>
          </a:bodyPr>
          <a:lstStyle>
            <a:lvl1pPr algn="ctr">
              <a:defRPr sz="1400" b="1" cap="all">
                <a:latin typeface="Poppins Regular"/>
              </a:defRPr>
            </a:lvl1pPr>
          </a:lstStyle>
          <a:p>
            <a:pPr lvl="0"/>
            <a:r>
              <a:rPr lang="en-US" sz="1400" b="1" cap="all"/>
              <a:t>Add text</a:t>
            </a:r>
            <a:endParaRPr lang="en-US"/>
          </a:p>
        </p:txBody>
      </p:sp>
      <p:sp>
        <p:nvSpPr>
          <p:cNvPr id="21" name="Picture Placeholder 20"/>
          <p:cNvSpPr>
            <a:spLocks noGrp="1"/>
          </p:cNvSpPr>
          <p:nvPr>
            <p:ph type="pic" sz="quarter" idx="13"/>
          </p:nvPr>
        </p:nvSpPr>
        <p:spPr>
          <a:xfrm>
            <a:off x="914400" y="2743200"/>
            <a:ext cx="2362200" cy="1485900"/>
          </a:xfrm>
          <a:prstGeom prst="rect">
            <a:avLst/>
          </a:prstGeom>
          <a:ln w="25400">
            <a:solidFill>
              <a:schemeClr val="bg1">
                <a:alpha val="50000"/>
              </a:schemeClr>
            </a:solidFill>
          </a:ln>
          <a:effectLst>
            <a:outerShdw blurRad="190500" dir="2700000" algn="tl" rotWithShape="0">
              <a:srgbClr val="000000">
                <a:alpha val="50000"/>
              </a:srgbClr>
            </a:outerShdw>
          </a:effectLst>
        </p:spPr>
        <p:txBody>
          <a:bodyPr vert="horz"/>
          <a:lstStyle>
            <a:lvl1pPr>
              <a:defRPr sz="1400">
                <a:latin typeface="Poppins Regular"/>
              </a:defRPr>
            </a:lvl1pPr>
          </a:lstStyle>
          <a:p>
            <a:r>
              <a:rPr lang="en-US"/>
              <a:t>Click icon to add picture</a:t>
            </a:r>
          </a:p>
        </p:txBody>
      </p:sp>
      <p:sp>
        <p:nvSpPr>
          <p:cNvPr id="22" name="Picture Placeholder 20"/>
          <p:cNvSpPr>
            <a:spLocks noGrp="1"/>
          </p:cNvSpPr>
          <p:nvPr>
            <p:ph type="pic" sz="quarter" idx="14"/>
          </p:nvPr>
        </p:nvSpPr>
        <p:spPr>
          <a:xfrm>
            <a:off x="3467100" y="2743200"/>
            <a:ext cx="2362200" cy="1485900"/>
          </a:xfrm>
          <a:prstGeom prst="rect">
            <a:avLst/>
          </a:prstGeom>
          <a:ln w="25400">
            <a:solidFill>
              <a:schemeClr val="bg1">
                <a:alpha val="50000"/>
              </a:schemeClr>
            </a:solidFill>
          </a:ln>
          <a:effectLst>
            <a:outerShdw blurRad="190500" dir="2700000" algn="tl" rotWithShape="0">
              <a:srgbClr val="000000">
                <a:alpha val="50000"/>
              </a:srgbClr>
            </a:outerShdw>
          </a:effectLst>
        </p:spPr>
        <p:txBody>
          <a:bodyPr vert="horz"/>
          <a:lstStyle>
            <a:lvl1pPr>
              <a:defRPr sz="1400">
                <a:latin typeface="Poppins Regular"/>
              </a:defRPr>
            </a:lvl1pPr>
          </a:lstStyle>
          <a:p>
            <a:r>
              <a:rPr lang="en-US"/>
              <a:t>Click icon to add picture</a:t>
            </a:r>
          </a:p>
        </p:txBody>
      </p:sp>
      <p:sp>
        <p:nvSpPr>
          <p:cNvPr id="23" name="Picture Placeholder 20"/>
          <p:cNvSpPr>
            <a:spLocks noGrp="1"/>
          </p:cNvSpPr>
          <p:nvPr>
            <p:ph type="pic" sz="quarter" idx="15"/>
          </p:nvPr>
        </p:nvSpPr>
        <p:spPr>
          <a:xfrm>
            <a:off x="6019800" y="2743200"/>
            <a:ext cx="2362200" cy="1485900"/>
          </a:xfrm>
          <a:prstGeom prst="rect">
            <a:avLst/>
          </a:prstGeom>
          <a:ln w="25400">
            <a:solidFill>
              <a:schemeClr val="bg1">
                <a:alpha val="50000"/>
              </a:schemeClr>
            </a:solidFill>
          </a:ln>
          <a:effectLst>
            <a:outerShdw blurRad="190500" dir="2700000" algn="tl" rotWithShape="0">
              <a:srgbClr val="000000">
                <a:alpha val="50000"/>
              </a:srgbClr>
            </a:outerShdw>
          </a:effectLst>
        </p:spPr>
        <p:txBody>
          <a:bodyPr vert="horz"/>
          <a:lstStyle>
            <a:lvl1pPr>
              <a:defRPr sz="1400">
                <a:latin typeface="Poppins Regular"/>
              </a:defRPr>
            </a:lvl1pPr>
          </a:lstStyle>
          <a:p>
            <a:r>
              <a:rPr lang="en-US"/>
              <a:t>Click icon to add picture</a:t>
            </a:r>
          </a:p>
        </p:txBody>
      </p:sp>
      <p:sp>
        <p:nvSpPr>
          <p:cNvPr id="3" name="Text Placeholder 4">
            <a:extLst>
              <a:ext uri="{FF2B5EF4-FFF2-40B4-BE49-F238E27FC236}">
                <a16:creationId xmlns:a16="http://schemas.microsoft.com/office/drawing/2014/main" id="{7156D206-77F3-2E33-0416-A9E472BFF177}"/>
              </a:ext>
            </a:extLst>
          </p:cNvPr>
          <p:cNvSpPr>
            <a:spLocks noGrp="1"/>
          </p:cNvSpPr>
          <p:nvPr>
            <p:ph type="body" sz="quarter" idx="18" hasCustomPrompt="1"/>
          </p:nvPr>
        </p:nvSpPr>
        <p:spPr>
          <a:xfrm>
            <a:off x="1104900" y="1908701"/>
            <a:ext cx="6934200" cy="769441"/>
          </a:xfrm>
          <a:prstGeom prst="rect">
            <a:avLst/>
          </a:prstGeom>
        </p:spPr>
        <p:txBody>
          <a:bodyPr vert="horz"/>
          <a:lstStyle>
            <a:lvl1pPr algn="ctr">
              <a:defRPr sz="4400" b="1">
                <a:latin typeface="Poppins Regular"/>
              </a:defRPr>
            </a:lvl1pPr>
          </a:lstStyle>
          <a:p>
            <a:pPr lvl="0"/>
            <a:r>
              <a:rPr lang="en-US"/>
              <a:t>Insert ZSM URL or Other</a:t>
            </a:r>
          </a:p>
        </p:txBody>
      </p:sp>
    </p:spTree>
    <p:extLst>
      <p:ext uri="{BB962C8B-B14F-4D97-AF65-F5344CB8AC3E}">
        <p14:creationId xmlns:p14="http://schemas.microsoft.com/office/powerpoint/2010/main" val="390290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and patte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idx="1"/>
          </p:nvPr>
        </p:nvSpPr>
        <p:spPr>
          <a:xfrm>
            <a:off x="304800" y="2495550"/>
            <a:ext cx="7010400" cy="2533650"/>
          </a:xfrm>
          <a:prstGeom prst="rect">
            <a:avLst/>
          </a:prstGeom>
        </p:spPr>
        <p:txBody>
          <a:bodyPr vert="horz" lIns="91440" tIns="45720" rIns="91440" bIns="45720" rtlCol="0">
            <a:normAutofit/>
          </a:bodyPr>
          <a:lstStyle>
            <a:lvl1pPr>
              <a:defRPr sz="3200" b="0">
                <a:latin typeface="Poppins Regular"/>
                <a:cs typeface="Poppins Regular"/>
              </a:defRPr>
            </a:lvl1pPr>
          </a:lstStyle>
          <a:p>
            <a:pPr lvl="0"/>
            <a:r>
              <a:rPr lang="en-US"/>
              <a:t>Click to edit Master text styles</a:t>
            </a:r>
          </a:p>
        </p:txBody>
      </p:sp>
      <p:sp>
        <p:nvSpPr>
          <p:cNvPr id="3" name="TextBox 2"/>
          <p:cNvSpPr txBox="1"/>
          <p:nvPr/>
        </p:nvSpPr>
        <p:spPr>
          <a:xfrm>
            <a:off x="304800" y="342900"/>
            <a:ext cx="7467600" cy="1877437"/>
          </a:xfrm>
          <a:prstGeom prst="rect">
            <a:avLst/>
          </a:prstGeom>
          <a:noFill/>
        </p:spPr>
        <p:txBody>
          <a:bodyPr wrap="square" rtlCol="0">
            <a:spAutoFit/>
          </a:bodyPr>
          <a:lstStyle/>
          <a:p>
            <a:r>
              <a:rPr lang="en-US" sz="5800" b="1">
                <a:latin typeface="Poppins SemiBold"/>
                <a:cs typeface="Poppins SemiBold"/>
              </a:rPr>
              <a:t>Zoological Society</a:t>
            </a:r>
          </a:p>
          <a:p>
            <a:r>
              <a:rPr lang="en-US" sz="5800" b="1">
                <a:latin typeface="Poppins SemiBold"/>
                <a:cs typeface="Poppins SemiBold"/>
              </a:rPr>
              <a:t>of Milwaukee</a:t>
            </a:r>
          </a:p>
        </p:txBody>
      </p:sp>
      <p:sp>
        <p:nvSpPr>
          <p:cNvPr id="7" name="Content Placeholder 6"/>
          <p:cNvSpPr>
            <a:spLocks noGrp="1"/>
          </p:cNvSpPr>
          <p:nvPr>
            <p:ph sz="quarter" idx="11" hasCustomPrompt="1"/>
          </p:nvPr>
        </p:nvSpPr>
        <p:spPr>
          <a:xfrm>
            <a:off x="304800" y="2114550"/>
            <a:ext cx="7010400" cy="342900"/>
          </a:xfrm>
          <a:prstGeom prst="rect">
            <a:avLst/>
          </a:prstGeom>
        </p:spPr>
        <p:txBody>
          <a:bodyPr vert="horz"/>
          <a:lstStyle>
            <a:lvl1pPr>
              <a:defRPr sz="1800" baseline="0">
                <a:latin typeface="Poppins Regular"/>
                <a:cs typeface="Poppins Regular"/>
              </a:defRPr>
            </a:lvl1pPr>
          </a:lstStyle>
          <a:p>
            <a:pPr lvl="0"/>
            <a:r>
              <a:rPr lang="en-US" sz="1800"/>
              <a:t>Click to add date</a:t>
            </a:r>
            <a:endParaRPr lang="en-US"/>
          </a:p>
        </p:txBody>
      </p:sp>
      <p:sp>
        <p:nvSpPr>
          <p:cNvPr id="2" name="Slide Number Placeholder 1"/>
          <p:cNvSpPr>
            <a:spLocks noGrp="1"/>
          </p:cNvSpPr>
          <p:nvPr>
            <p:ph type="sldNum" sz="quarter" idx="12"/>
          </p:nvPr>
        </p:nvSpPr>
        <p:spPr/>
        <p:txBody>
          <a:bodyPr/>
          <a:lstStyle/>
          <a:p>
            <a:fld id="{2BD054F5-10C6-D849-9BAC-30B511E9722A}" type="slidenum">
              <a:rPr lang="en-US" smtClean="0"/>
              <a:t>‹#›</a:t>
            </a:fld>
            <a:endParaRPr lang="en-US"/>
          </a:p>
        </p:txBody>
      </p:sp>
    </p:spTree>
    <p:extLst>
      <p:ext uri="{BB962C8B-B14F-4D97-AF65-F5344CB8AC3E}">
        <p14:creationId xmlns:p14="http://schemas.microsoft.com/office/powerpoint/2010/main" val="3358701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website-set photo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
        <p:nvSpPr>
          <p:cNvPr id="20" name="Text Placeholder 4"/>
          <p:cNvSpPr>
            <a:spLocks noGrp="1"/>
          </p:cNvSpPr>
          <p:nvPr>
            <p:ph type="body" sz="quarter" idx="11" hasCustomPrompt="1"/>
          </p:nvPr>
        </p:nvSpPr>
        <p:spPr>
          <a:xfrm>
            <a:off x="1714500" y="514350"/>
            <a:ext cx="5715000" cy="1428750"/>
          </a:xfrm>
          <a:prstGeom prst="rect">
            <a:avLst/>
          </a:prstGeom>
        </p:spPr>
        <p:txBody>
          <a:bodyPr vert="horz"/>
          <a:lstStyle>
            <a:lvl1pPr algn="ctr">
              <a:defRPr sz="4400" b="1">
                <a:latin typeface="Poppins Regular"/>
              </a:defRPr>
            </a:lvl1pPr>
          </a:lstStyle>
          <a:p>
            <a:pPr lvl="0"/>
            <a:r>
              <a:rPr lang="en-US"/>
              <a:t>Click to edit text</a:t>
            </a:r>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3432" r="3137"/>
          <a:stretch/>
        </p:blipFill>
        <p:spPr>
          <a:xfrm>
            <a:off x="1066800" y="2724150"/>
            <a:ext cx="2074333" cy="1481868"/>
          </a:xfrm>
          <a:prstGeom prst="rect">
            <a:avLst/>
          </a:prstGeom>
          <a:ln w="25400">
            <a:solidFill>
              <a:schemeClr val="bg1">
                <a:alpha val="75000"/>
              </a:schemeClr>
            </a:solidFill>
          </a:ln>
          <a:effectLst>
            <a:outerShdw blurRad="190500" dir="2700000" algn="tl" rotWithShape="0">
              <a:srgbClr val="000000">
                <a:alpha val="50000"/>
              </a:srgbClr>
            </a:outerShdw>
          </a:effectLst>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392" r="3622"/>
          <a:stretch/>
        </p:blipFill>
        <p:spPr>
          <a:xfrm>
            <a:off x="3581400" y="2724150"/>
            <a:ext cx="2125133" cy="1524000"/>
          </a:xfrm>
          <a:prstGeom prst="rect">
            <a:avLst/>
          </a:prstGeom>
          <a:ln w="25400">
            <a:solidFill>
              <a:schemeClr val="bg1">
                <a:alpha val="75000"/>
              </a:schemeClr>
            </a:solidFill>
          </a:ln>
          <a:effectLst>
            <a:outerShdw blurRad="190500" dir="2700000" algn="tl" rotWithShape="0">
              <a:srgbClr val="000000">
                <a:alpha val="50000"/>
              </a:srgbClr>
            </a:outerShdw>
          </a:effectLst>
        </p:spPr>
      </p:pic>
      <p:sp>
        <p:nvSpPr>
          <p:cNvPr id="6" name="TextBox 5"/>
          <p:cNvSpPr txBox="1"/>
          <p:nvPr userDrawn="1"/>
        </p:nvSpPr>
        <p:spPr>
          <a:xfrm>
            <a:off x="914400" y="4293945"/>
            <a:ext cx="2362200" cy="215444"/>
          </a:xfrm>
          <a:prstGeom prst="rect">
            <a:avLst/>
          </a:prstGeom>
          <a:noFill/>
        </p:spPr>
        <p:txBody>
          <a:bodyPr wrap="square" lIns="0" tIns="0" rIns="0" bIns="0" rtlCol="0" anchor="ctr" anchorCtr="0">
            <a:spAutoFit/>
          </a:bodyPr>
          <a:lstStyle/>
          <a:p>
            <a:pPr algn="ctr"/>
            <a:r>
              <a:rPr lang="en-US" sz="1400" b="1" cap="all">
                <a:latin typeface="Poppins Regular"/>
              </a:rPr>
              <a:t>conserve</a:t>
            </a:r>
          </a:p>
        </p:txBody>
      </p:sp>
      <p:sp>
        <p:nvSpPr>
          <p:cNvPr id="16" name="TextBox 15"/>
          <p:cNvSpPr txBox="1"/>
          <p:nvPr userDrawn="1"/>
        </p:nvSpPr>
        <p:spPr>
          <a:xfrm>
            <a:off x="3467100" y="4293945"/>
            <a:ext cx="2362200" cy="215444"/>
          </a:xfrm>
          <a:prstGeom prst="rect">
            <a:avLst/>
          </a:prstGeom>
          <a:noFill/>
        </p:spPr>
        <p:txBody>
          <a:bodyPr wrap="square" lIns="0" tIns="0" rIns="0" bIns="0" rtlCol="0" anchor="ctr" anchorCtr="0">
            <a:spAutoFit/>
          </a:bodyPr>
          <a:lstStyle/>
          <a:p>
            <a:pPr algn="ctr"/>
            <a:r>
              <a:rPr lang="en-US" sz="1400" b="1" cap="all">
                <a:latin typeface="Poppins Regular"/>
              </a:rPr>
              <a:t>educate</a:t>
            </a:r>
          </a:p>
        </p:txBody>
      </p:sp>
      <p:sp>
        <p:nvSpPr>
          <p:cNvPr id="17" name="TextBox 16"/>
          <p:cNvSpPr txBox="1"/>
          <p:nvPr userDrawn="1"/>
        </p:nvSpPr>
        <p:spPr>
          <a:xfrm>
            <a:off x="6019800" y="4293945"/>
            <a:ext cx="2362200" cy="215444"/>
          </a:xfrm>
          <a:prstGeom prst="rect">
            <a:avLst/>
          </a:prstGeom>
          <a:noFill/>
        </p:spPr>
        <p:txBody>
          <a:bodyPr wrap="square" lIns="0" tIns="0" rIns="0" bIns="0" rtlCol="0" anchor="ctr" anchorCtr="0">
            <a:spAutoFit/>
          </a:bodyPr>
          <a:lstStyle/>
          <a:p>
            <a:pPr algn="ctr"/>
            <a:r>
              <a:rPr lang="en-US" sz="1400" b="1" cap="all">
                <a:latin typeface="Poppins Regular"/>
              </a:rPr>
              <a:t>support</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72200" y="2724150"/>
            <a:ext cx="2015744" cy="1511808"/>
          </a:xfrm>
          <a:prstGeom prst="rect">
            <a:avLst/>
          </a:prstGeom>
          <a:ln w="25400">
            <a:solidFill>
              <a:schemeClr val="bg1">
                <a:alpha val="50000"/>
              </a:schemeClr>
            </a:solidFill>
          </a:ln>
          <a:effectLst>
            <a:outerShdw blurRad="190500" dir="2700000" algn="tl" rotWithShape="0">
              <a:srgbClr val="000000">
                <a:alpha val="50000"/>
              </a:srgbClr>
            </a:outerShdw>
          </a:effectLst>
        </p:spPr>
      </p:pic>
      <p:sp>
        <p:nvSpPr>
          <p:cNvPr id="5" name="Text Placeholder 4">
            <a:extLst>
              <a:ext uri="{FF2B5EF4-FFF2-40B4-BE49-F238E27FC236}">
                <a16:creationId xmlns:a16="http://schemas.microsoft.com/office/drawing/2014/main" id="{44B86850-EABD-4579-1B4D-68477565809A}"/>
              </a:ext>
            </a:extLst>
          </p:cNvPr>
          <p:cNvSpPr>
            <a:spLocks noGrp="1"/>
          </p:cNvSpPr>
          <p:nvPr>
            <p:ph type="body" sz="quarter" idx="18" hasCustomPrompt="1"/>
          </p:nvPr>
        </p:nvSpPr>
        <p:spPr>
          <a:xfrm>
            <a:off x="1104900" y="1908701"/>
            <a:ext cx="6934200" cy="769441"/>
          </a:xfrm>
          <a:prstGeom prst="rect">
            <a:avLst/>
          </a:prstGeom>
        </p:spPr>
        <p:txBody>
          <a:bodyPr vert="horz"/>
          <a:lstStyle>
            <a:lvl1pPr algn="ctr">
              <a:defRPr sz="4400" b="1">
                <a:latin typeface="Poppins Regular"/>
              </a:defRPr>
            </a:lvl1pPr>
          </a:lstStyle>
          <a:p>
            <a:pPr lvl="0"/>
            <a:r>
              <a:rPr lang="en-US"/>
              <a:t>Insert ZSM URL or Other</a:t>
            </a:r>
          </a:p>
        </p:txBody>
      </p:sp>
    </p:spTree>
    <p:extLst>
      <p:ext uri="{BB962C8B-B14F-4D97-AF65-F5344CB8AC3E}">
        <p14:creationId xmlns:p14="http://schemas.microsoft.com/office/powerpoint/2010/main" val="73402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pattern photos">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04800" y="342900"/>
            <a:ext cx="7467600" cy="1877437"/>
          </a:xfrm>
          <a:prstGeom prst="rect">
            <a:avLst/>
          </a:prstGeom>
          <a:noFill/>
        </p:spPr>
        <p:txBody>
          <a:bodyPr wrap="square" rtlCol="0">
            <a:spAutoFit/>
          </a:bodyPr>
          <a:lstStyle/>
          <a:p>
            <a:r>
              <a:rPr lang="en-US" sz="5800" b="1">
                <a:latin typeface="Poppins SemiBold"/>
                <a:cs typeface="Poppins SemiBold"/>
              </a:rPr>
              <a:t>Zoological Society</a:t>
            </a:r>
          </a:p>
          <a:p>
            <a:r>
              <a:rPr lang="en-US" sz="5800" b="1">
                <a:latin typeface="Poppins SemiBold"/>
                <a:cs typeface="Poppins SemiBold"/>
              </a:rPr>
              <a:t>of Milwaukee</a:t>
            </a:r>
          </a:p>
        </p:txBody>
      </p:sp>
      <p:sp>
        <p:nvSpPr>
          <p:cNvPr id="10" name="Content Placeholder 6"/>
          <p:cNvSpPr>
            <a:spLocks noGrp="1"/>
          </p:cNvSpPr>
          <p:nvPr>
            <p:ph sz="quarter" idx="11" hasCustomPrompt="1"/>
          </p:nvPr>
        </p:nvSpPr>
        <p:spPr>
          <a:xfrm>
            <a:off x="304800" y="2190750"/>
            <a:ext cx="7315200" cy="342900"/>
          </a:xfrm>
          <a:prstGeom prst="rect">
            <a:avLst/>
          </a:prstGeom>
        </p:spPr>
        <p:txBody>
          <a:bodyPr vert="horz"/>
          <a:lstStyle>
            <a:lvl1pPr>
              <a:defRPr sz="1800" baseline="0">
                <a:latin typeface="Poppins Regular"/>
                <a:cs typeface="Poppins Regular"/>
              </a:defRPr>
            </a:lvl1pPr>
          </a:lstStyle>
          <a:p>
            <a:pPr lvl="0"/>
            <a:r>
              <a:rPr lang="en-US" sz="1800"/>
              <a:t>Click to add date</a:t>
            </a:r>
            <a:endParaRPr lang="en-US"/>
          </a:p>
        </p:txBody>
      </p:sp>
      <p:sp>
        <p:nvSpPr>
          <p:cNvPr id="2" name="Slide Number Placeholder 1"/>
          <p:cNvSpPr>
            <a:spLocks noGrp="1"/>
          </p:cNvSpPr>
          <p:nvPr>
            <p:ph type="sldNum" sz="quarter" idx="12"/>
          </p:nvPr>
        </p:nvSpPr>
        <p:spPr/>
        <p:txBody>
          <a:bodyPr/>
          <a:lstStyle/>
          <a:p>
            <a:fld id="{2BD054F5-10C6-D849-9BAC-30B511E9722A}" type="slidenum">
              <a:rPr lang="en-US" smtClean="0"/>
              <a:t>‹#›</a:t>
            </a:fld>
            <a:endParaRPr lang="en-US"/>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3427" r="3372"/>
          <a:stretch/>
        </p:blipFill>
        <p:spPr>
          <a:xfrm>
            <a:off x="2777066" y="2724150"/>
            <a:ext cx="2023534" cy="1447800"/>
          </a:xfrm>
          <a:prstGeom prst="rect">
            <a:avLst/>
          </a:prstGeom>
          <a:ln w="25400">
            <a:solidFill>
              <a:schemeClr val="bg1">
                <a:alpha val="50000"/>
              </a:schemeClr>
            </a:solidFill>
          </a:ln>
          <a:effectLst>
            <a:outerShdw blurRad="190500" dir="2700000" algn="tl" rotWithShape="0">
              <a:srgbClr val="000000">
                <a:alpha val="50000"/>
              </a:srgbClr>
            </a:outerShdw>
          </a:effec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0" y="2724150"/>
            <a:ext cx="1956816" cy="1467612"/>
          </a:xfrm>
          <a:prstGeom prst="rect">
            <a:avLst/>
          </a:prstGeom>
          <a:ln w="25400">
            <a:solidFill>
              <a:schemeClr val="bg1">
                <a:alpha val="50000"/>
              </a:schemeClr>
            </a:solidFill>
          </a:ln>
          <a:effectLst>
            <a:outerShdw blurRad="190500" dir="2700000" algn="tl" rotWithShape="0">
              <a:srgbClr val="000000">
                <a:alpha val="50000"/>
              </a:srgbClr>
            </a:outerShdw>
          </a:effectLst>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l="1561" r="3600"/>
          <a:stretch/>
        </p:blipFill>
        <p:spPr>
          <a:xfrm>
            <a:off x="567267" y="2723982"/>
            <a:ext cx="2057400" cy="1447968"/>
          </a:xfrm>
          <a:prstGeom prst="rect">
            <a:avLst/>
          </a:prstGeom>
          <a:ln w="25400">
            <a:solidFill>
              <a:schemeClr val="bg1">
                <a:alpha val="50000"/>
              </a:schemeClr>
            </a:solidFill>
          </a:ln>
          <a:effectLst>
            <a:outerShdw blurRad="190500" dir="2700000" algn="tl" rotWithShape="0">
              <a:srgbClr val="000000">
                <a:alpha val="50000"/>
              </a:srgbClr>
            </a:outerShdw>
          </a:effectLst>
        </p:spPr>
      </p:pic>
    </p:spTree>
    <p:extLst>
      <p:ext uri="{BB962C8B-B14F-4D97-AF65-F5344CB8AC3E}">
        <p14:creationId xmlns:p14="http://schemas.microsoft.com/office/powerpoint/2010/main" val="137459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pattern photos">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04800" y="342900"/>
            <a:ext cx="7467600" cy="1877437"/>
          </a:xfrm>
          <a:prstGeom prst="rect">
            <a:avLst/>
          </a:prstGeom>
          <a:noFill/>
        </p:spPr>
        <p:txBody>
          <a:bodyPr wrap="square" rtlCol="0">
            <a:spAutoFit/>
          </a:bodyPr>
          <a:lstStyle/>
          <a:p>
            <a:r>
              <a:rPr lang="en-US" sz="5800" b="1">
                <a:latin typeface="Poppins SemiBold"/>
                <a:cs typeface="Poppins SemiBold"/>
              </a:rPr>
              <a:t>Zoological Society</a:t>
            </a:r>
          </a:p>
          <a:p>
            <a:r>
              <a:rPr lang="en-US" sz="5800" b="1">
                <a:latin typeface="Poppins SemiBold"/>
                <a:cs typeface="Poppins SemiBold"/>
              </a:rPr>
              <a:t>of Milwaukee</a:t>
            </a:r>
          </a:p>
        </p:txBody>
      </p:sp>
      <p:sp>
        <p:nvSpPr>
          <p:cNvPr id="10" name="Content Placeholder 6"/>
          <p:cNvSpPr>
            <a:spLocks noGrp="1"/>
          </p:cNvSpPr>
          <p:nvPr>
            <p:ph sz="quarter" idx="11" hasCustomPrompt="1"/>
          </p:nvPr>
        </p:nvSpPr>
        <p:spPr>
          <a:xfrm>
            <a:off x="304800" y="2190750"/>
            <a:ext cx="7315200" cy="342900"/>
          </a:xfrm>
          <a:prstGeom prst="rect">
            <a:avLst/>
          </a:prstGeom>
        </p:spPr>
        <p:txBody>
          <a:bodyPr vert="horz"/>
          <a:lstStyle>
            <a:lvl1pPr>
              <a:defRPr sz="1800" baseline="0">
                <a:latin typeface="Poppins Regular"/>
                <a:cs typeface="Poppins Regular"/>
              </a:defRPr>
            </a:lvl1pPr>
          </a:lstStyle>
          <a:p>
            <a:pPr lvl="0"/>
            <a:r>
              <a:rPr lang="en-US" sz="1800"/>
              <a:t>Click to add date</a:t>
            </a:r>
            <a:endParaRPr lang="en-US"/>
          </a:p>
        </p:txBody>
      </p:sp>
      <p:sp>
        <p:nvSpPr>
          <p:cNvPr id="2" name="Slide Number Placeholder 1"/>
          <p:cNvSpPr>
            <a:spLocks noGrp="1"/>
          </p:cNvSpPr>
          <p:nvPr>
            <p:ph type="sldNum" sz="quarter" idx="12"/>
          </p:nvPr>
        </p:nvSpPr>
        <p:spPr/>
        <p:txBody>
          <a:bodyPr/>
          <a:lstStyle/>
          <a:p>
            <a:fld id="{2BD054F5-10C6-D849-9BAC-30B511E9722A}" type="slidenum">
              <a:rPr lang="en-US" smtClean="0"/>
              <a:t>‹#›</a:t>
            </a:fld>
            <a:endParaRPr lang="en-US"/>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3427" r="3372"/>
          <a:stretch/>
        </p:blipFill>
        <p:spPr>
          <a:xfrm>
            <a:off x="2777066" y="2724150"/>
            <a:ext cx="2023534" cy="1447800"/>
          </a:xfrm>
          <a:prstGeom prst="rect">
            <a:avLst/>
          </a:prstGeom>
          <a:ln w="25400">
            <a:solidFill>
              <a:schemeClr val="bg1">
                <a:alpha val="50000"/>
              </a:schemeClr>
            </a:solidFill>
          </a:ln>
          <a:effectLst>
            <a:outerShdw blurRad="190500" dir="2700000" algn="tl" rotWithShape="0">
              <a:srgbClr val="000000">
                <a:alpha val="50000"/>
              </a:srgbClr>
            </a:outerShdw>
          </a:effec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0" y="2724150"/>
            <a:ext cx="1956816" cy="1467612"/>
          </a:xfrm>
          <a:prstGeom prst="rect">
            <a:avLst/>
          </a:prstGeom>
          <a:ln w="25400">
            <a:solidFill>
              <a:schemeClr val="bg1">
                <a:alpha val="50000"/>
              </a:schemeClr>
            </a:solidFill>
          </a:ln>
          <a:effectLst>
            <a:outerShdw blurRad="190500" dir="2700000" algn="tl" rotWithShape="0">
              <a:srgbClr val="000000">
                <a:alpha val="50000"/>
              </a:srgbClr>
            </a:outerShdw>
          </a:effectLst>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l="1561" r="3600"/>
          <a:stretch/>
        </p:blipFill>
        <p:spPr>
          <a:xfrm>
            <a:off x="567267" y="2723982"/>
            <a:ext cx="2057400" cy="1447968"/>
          </a:xfrm>
          <a:prstGeom prst="rect">
            <a:avLst/>
          </a:prstGeom>
          <a:ln w="25400">
            <a:solidFill>
              <a:schemeClr val="bg1">
                <a:alpha val="50000"/>
              </a:schemeClr>
            </a:solidFill>
          </a:ln>
          <a:effectLst>
            <a:outerShdw blurRad="190500" dir="2700000" algn="tl" rotWithShape="0">
              <a:srgbClr val="000000">
                <a:alpha val="50000"/>
              </a:srgbClr>
            </a:outerShdw>
          </a:effectLst>
        </p:spPr>
      </p:pic>
    </p:spTree>
    <p:extLst>
      <p:ext uri="{BB962C8B-B14F-4D97-AF65-F5344CB8AC3E}">
        <p14:creationId xmlns:p14="http://schemas.microsoft.com/office/powerpoint/2010/main" val="410148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editab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idx="1"/>
          </p:nvPr>
        </p:nvSpPr>
        <p:spPr>
          <a:xfrm>
            <a:off x="304800" y="2171700"/>
            <a:ext cx="7010400" cy="2857500"/>
          </a:xfrm>
          <a:prstGeom prst="rect">
            <a:avLst/>
          </a:prstGeom>
        </p:spPr>
        <p:txBody>
          <a:bodyPr vert="horz" lIns="91440" tIns="45720" rIns="91440" bIns="45720" rtlCol="0">
            <a:normAutofit/>
          </a:bodyPr>
          <a:lstStyle>
            <a:lvl1pPr>
              <a:defRPr sz="3200" b="0">
                <a:latin typeface="Poppins Regular"/>
                <a:cs typeface="Poppins Regular"/>
              </a:defRPr>
            </a:lvl1pPr>
          </a:lstStyle>
          <a:p>
            <a:pPr lvl="0"/>
            <a:r>
              <a:rPr lang="en-US"/>
              <a:t>Click to edit Master text styles</a:t>
            </a:r>
          </a:p>
        </p:txBody>
      </p:sp>
      <p:sp>
        <p:nvSpPr>
          <p:cNvPr id="7" name="Content Placeholder 6"/>
          <p:cNvSpPr>
            <a:spLocks noGrp="1"/>
          </p:cNvSpPr>
          <p:nvPr>
            <p:ph sz="quarter" idx="11" hasCustomPrompt="1"/>
          </p:nvPr>
        </p:nvSpPr>
        <p:spPr>
          <a:xfrm>
            <a:off x="304800" y="1828800"/>
            <a:ext cx="7467600" cy="342900"/>
          </a:xfrm>
          <a:prstGeom prst="rect">
            <a:avLst/>
          </a:prstGeom>
        </p:spPr>
        <p:txBody>
          <a:bodyPr vert="horz"/>
          <a:lstStyle>
            <a:lvl1pPr>
              <a:defRPr sz="1800" baseline="0">
                <a:latin typeface="Poppins Regular"/>
                <a:cs typeface="Poppins Regular"/>
              </a:defRPr>
            </a:lvl1pPr>
          </a:lstStyle>
          <a:p>
            <a:pPr lvl="0"/>
            <a:r>
              <a:rPr lang="en-US" sz="1800"/>
              <a:t>Click to add date</a:t>
            </a:r>
            <a:endParaRPr lang="en-US"/>
          </a:p>
        </p:txBody>
      </p:sp>
      <p:sp>
        <p:nvSpPr>
          <p:cNvPr id="2" name="Slide Number Placeholder 1"/>
          <p:cNvSpPr>
            <a:spLocks noGrp="1"/>
          </p:cNvSpPr>
          <p:nvPr>
            <p:ph type="sldNum" sz="quarter" idx="12"/>
          </p:nvPr>
        </p:nvSpPr>
        <p:spPr/>
        <p:txBody>
          <a:bodyPr/>
          <a:lstStyle/>
          <a:p>
            <a:fld id="{2BD054F5-10C6-D849-9BAC-30B511E9722A}" type="slidenum">
              <a:rPr lang="en-US" smtClean="0"/>
              <a:t>‹#›</a:t>
            </a:fld>
            <a:endParaRPr lang="en-US"/>
          </a:p>
        </p:txBody>
      </p:sp>
      <p:sp>
        <p:nvSpPr>
          <p:cNvPr id="8" name="Text Placeholder 7"/>
          <p:cNvSpPr>
            <a:spLocks noGrp="1"/>
          </p:cNvSpPr>
          <p:nvPr>
            <p:ph type="body" sz="quarter" idx="13" hasCustomPrompt="1"/>
          </p:nvPr>
        </p:nvSpPr>
        <p:spPr>
          <a:xfrm>
            <a:off x="304800" y="342900"/>
            <a:ext cx="7467600" cy="1485900"/>
          </a:xfrm>
          <a:prstGeom prst="rect">
            <a:avLst/>
          </a:prstGeom>
        </p:spPr>
        <p:txBody>
          <a:bodyPr vert="horz"/>
          <a:lstStyle>
            <a:lvl1pPr>
              <a:defRPr sz="4800" b="1">
                <a:latin typeface="Poppins SemiBold"/>
                <a:cs typeface="Poppins SemiBold"/>
              </a:defRPr>
            </a:lvl1pPr>
          </a:lstStyle>
          <a:p>
            <a:pPr lvl="0"/>
            <a:r>
              <a:rPr lang="en-US"/>
              <a:t>Click to add title</a:t>
            </a:r>
          </a:p>
        </p:txBody>
      </p:sp>
    </p:spTree>
    <p:extLst>
      <p:ext uri="{BB962C8B-B14F-4D97-AF65-F5344CB8AC3E}">
        <p14:creationId xmlns:p14="http://schemas.microsoft.com/office/powerpoint/2010/main" val="404023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editab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idx="1"/>
          </p:nvPr>
        </p:nvSpPr>
        <p:spPr>
          <a:xfrm>
            <a:off x="304800" y="2171700"/>
            <a:ext cx="7010400" cy="2857500"/>
          </a:xfrm>
          <a:prstGeom prst="rect">
            <a:avLst/>
          </a:prstGeom>
        </p:spPr>
        <p:txBody>
          <a:bodyPr vert="horz" lIns="91440" tIns="45720" rIns="91440" bIns="45720" rtlCol="0">
            <a:normAutofit/>
          </a:bodyPr>
          <a:lstStyle>
            <a:lvl1pPr>
              <a:defRPr sz="3200" b="0">
                <a:latin typeface="Poppins Regular"/>
                <a:cs typeface="Poppins Regular"/>
              </a:defRPr>
            </a:lvl1pPr>
          </a:lstStyle>
          <a:p>
            <a:pPr lvl="0"/>
            <a:r>
              <a:rPr lang="en-US"/>
              <a:t>Click to edit Master text styles</a:t>
            </a:r>
          </a:p>
        </p:txBody>
      </p:sp>
      <p:sp>
        <p:nvSpPr>
          <p:cNvPr id="7" name="Content Placeholder 6"/>
          <p:cNvSpPr>
            <a:spLocks noGrp="1"/>
          </p:cNvSpPr>
          <p:nvPr>
            <p:ph sz="quarter" idx="11" hasCustomPrompt="1"/>
          </p:nvPr>
        </p:nvSpPr>
        <p:spPr>
          <a:xfrm>
            <a:off x="304800" y="1828800"/>
            <a:ext cx="7467600" cy="342900"/>
          </a:xfrm>
          <a:prstGeom prst="rect">
            <a:avLst/>
          </a:prstGeom>
        </p:spPr>
        <p:txBody>
          <a:bodyPr vert="horz"/>
          <a:lstStyle>
            <a:lvl1pPr>
              <a:defRPr sz="1800" baseline="0">
                <a:latin typeface="Poppins Regular"/>
                <a:cs typeface="Poppins Regular"/>
              </a:defRPr>
            </a:lvl1pPr>
          </a:lstStyle>
          <a:p>
            <a:pPr lvl="0"/>
            <a:r>
              <a:rPr lang="en-US" sz="1800"/>
              <a:t>Click to add date</a:t>
            </a:r>
            <a:endParaRPr lang="en-US"/>
          </a:p>
        </p:txBody>
      </p:sp>
      <p:sp>
        <p:nvSpPr>
          <p:cNvPr id="2" name="Slide Number Placeholder 1"/>
          <p:cNvSpPr>
            <a:spLocks noGrp="1"/>
          </p:cNvSpPr>
          <p:nvPr>
            <p:ph type="sldNum" sz="quarter" idx="12"/>
          </p:nvPr>
        </p:nvSpPr>
        <p:spPr/>
        <p:txBody>
          <a:bodyPr/>
          <a:lstStyle/>
          <a:p>
            <a:fld id="{2BD054F5-10C6-D849-9BAC-30B511E9722A}" type="slidenum">
              <a:rPr lang="en-US" smtClean="0"/>
              <a:t>‹#›</a:t>
            </a:fld>
            <a:endParaRPr lang="en-US"/>
          </a:p>
        </p:txBody>
      </p:sp>
      <p:sp>
        <p:nvSpPr>
          <p:cNvPr id="8" name="Text Placeholder 7"/>
          <p:cNvSpPr>
            <a:spLocks noGrp="1"/>
          </p:cNvSpPr>
          <p:nvPr>
            <p:ph type="body" sz="quarter" idx="13" hasCustomPrompt="1"/>
          </p:nvPr>
        </p:nvSpPr>
        <p:spPr>
          <a:xfrm>
            <a:off x="304800" y="342900"/>
            <a:ext cx="7467600" cy="1485900"/>
          </a:xfrm>
          <a:prstGeom prst="rect">
            <a:avLst/>
          </a:prstGeom>
        </p:spPr>
        <p:txBody>
          <a:bodyPr vert="horz"/>
          <a:lstStyle>
            <a:lvl1pPr>
              <a:defRPr sz="4800" b="1">
                <a:latin typeface="Poppins SemiBold"/>
                <a:cs typeface="Poppins SemiBold"/>
              </a:defRPr>
            </a:lvl1pPr>
          </a:lstStyle>
          <a:p>
            <a:pPr lvl="0"/>
            <a:r>
              <a:rPr lang="en-US"/>
              <a:t>Click to add title</a:t>
            </a:r>
          </a:p>
        </p:txBody>
      </p:sp>
    </p:spTree>
    <p:extLst>
      <p:ext uri="{BB962C8B-B14F-4D97-AF65-F5344CB8AC3E}">
        <p14:creationId xmlns:p14="http://schemas.microsoft.com/office/powerpoint/2010/main" val="71822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Section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85850"/>
            <a:ext cx="8077200" cy="3429000"/>
          </a:xfrm>
          <a:prstGeom prst="rect">
            <a:avLst/>
          </a:prstGeom>
        </p:spPr>
        <p:txBody>
          <a:bodyPr/>
          <a:lstStyle>
            <a:lvl1pPr marL="0" indent="0">
              <a:buFontTx/>
              <a:buNone/>
              <a:defRPr sz="2400">
                <a:latin typeface="Poppins Regular"/>
                <a:cs typeface="Poppins Regular"/>
              </a:defRPr>
            </a:lvl1pPr>
          </a:lstStyle>
          <a:p>
            <a:pPr lvl="0"/>
            <a:r>
              <a:rPr lang="en-US"/>
              <a:t>Click to edit Master text styles</a:t>
            </a:r>
          </a:p>
        </p:txBody>
      </p:sp>
      <p:sp>
        <p:nvSpPr>
          <p:cNvPr id="7" name="Title 1"/>
          <p:cNvSpPr>
            <a:spLocks noGrp="1"/>
          </p:cNvSpPr>
          <p:nvPr>
            <p:ph type="ctrTitle" hasCustomPrompt="1"/>
          </p:nvPr>
        </p:nvSpPr>
        <p:spPr>
          <a:xfrm>
            <a:off x="304800" y="342901"/>
            <a:ext cx="8077200" cy="628650"/>
          </a:xfrm>
          <a:prstGeom prst="rect">
            <a:avLst/>
          </a:prstGeom>
        </p:spPr>
        <p:txBody>
          <a:bodyPr/>
          <a:lstStyle>
            <a:lvl1pPr>
              <a:defRPr sz="3600">
                <a:solidFill>
                  <a:srgbClr val="000000"/>
                </a:solidFill>
                <a:latin typeface="Poppins SemiBold"/>
                <a:cs typeface="Poppins SemiBold"/>
              </a:defRPr>
            </a:lvl1pPr>
          </a:lstStyle>
          <a:p>
            <a:r>
              <a:rPr lang="en-US"/>
              <a:t>Section Heading</a:t>
            </a:r>
          </a:p>
        </p:txBody>
      </p:sp>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Tree>
    <p:extLst>
      <p:ext uri="{BB962C8B-B14F-4D97-AF65-F5344CB8AC3E}">
        <p14:creationId xmlns:p14="http://schemas.microsoft.com/office/powerpoint/2010/main" val="11455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6_Section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85850"/>
            <a:ext cx="8077200" cy="3429000"/>
          </a:xfrm>
          <a:prstGeom prst="rect">
            <a:avLst/>
          </a:prstGeom>
        </p:spPr>
        <p:txBody>
          <a:bodyPr/>
          <a:lstStyle>
            <a:lvl1pPr marL="0" indent="0">
              <a:buFontTx/>
              <a:buNone/>
              <a:defRPr sz="2400">
                <a:latin typeface="Poppins Regular"/>
                <a:cs typeface="Poppins Regular"/>
              </a:defRPr>
            </a:lvl1pPr>
          </a:lstStyle>
          <a:p>
            <a:pPr lvl="0"/>
            <a:r>
              <a:rPr lang="en-US"/>
              <a:t>Click to edit Master text styles</a:t>
            </a:r>
          </a:p>
        </p:txBody>
      </p:sp>
      <p:sp>
        <p:nvSpPr>
          <p:cNvPr id="7" name="Title 1"/>
          <p:cNvSpPr>
            <a:spLocks noGrp="1"/>
          </p:cNvSpPr>
          <p:nvPr>
            <p:ph type="ctrTitle" hasCustomPrompt="1"/>
          </p:nvPr>
        </p:nvSpPr>
        <p:spPr>
          <a:xfrm>
            <a:off x="304800" y="342901"/>
            <a:ext cx="8077200" cy="628650"/>
          </a:xfrm>
          <a:prstGeom prst="rect">
            <a:avLst/>
          </a:prstGeom>
        </p:spPr>
        <p:txBody>
          <a:bodyPr/>
          <a:lstStyle>
            <a:lvl1pPr>
              <a:defRPr sz="3600">
                <a:solidFill>
                  <a:srgbClr val="000000"/>
                </a:solidFill>
                <a:latin typeface="Poppins SemiBold"/>
                <a:cs typeface="Poppins SemiBold"/>
              </a:defRPr>
            </a:lvl1pPr>
          </a:lstStyle>
          <a:p>
            <a:r>
              <a:rPr lang="en-US"/>
              <a:t>Section Heading</a:t>
            </a:r>
          </a:p>
        </p:txBody>
      </p:sp>
      <p:sp>
        <p:nvSpPr>
          <p:cNvPr id="2" name="Slide Number Placeholder 1"/>
          <p:cNvSpPr>
            <a:spLocks noGrp="1"/>
          </p:cNvSpPr>
          <p:nvPr>
            <p:ph type="sldNum" sz="quarter" idx="10"/>
          </p:nvPr>
        </p:nvSpPr>
        <p:spPr/>
        <p:txBody>
          <a:bodyPr/>
          <a:lstStyle/>
          <a:p>
            <a:fld id="{2BD054F5-10C6-D849-9BAC-30B511E9722A}" type="slidenum">
              <a:rPr lang="en-US" smtClean="0"/>
              <a:t>‹#›</a:t>
            </a:fld>
            <a:endParaRPr lang="en-US"/>
          </a:p>
        </p:txBody>
      </p:sp>
    </p:spTree>
    <p:extLst>
      <p:ext uri="{BB962C8B-B14F-4D97-AF65-F5344CB8AC3E}">
        <p14:creationId xmlns:p14="http://schemas.microsoft.com/office/powerpoint/2010/main" val="64344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bottom patte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04800" y="342901"/>
            <a:ext cx="8534400" cy="628650"/>
          </a:xfrm>
          <a:prstGeom prst="rect">
            <a:avLst/>
          </a:prstGeom>
        </p:spPr>
        <p:txBody>
          <a:bodyPr/>
          <a:lstStyle>
            <a:lvl1pPr>
              <a:defRPr sz="3600">
                <a:solidFill>
                  <a:srgbClr val="000000"/>
                </a:solidFill>
                <a:latin typeface="Poppins SemiBold"/>
                <a:cs typeface="Poppins SemiBold"/>
              </a:defRPr>
            </a:lvl1pPr>
          </a:lstStyle>
          <a:p>
            <a:r>
              <a:rPr lang="en-US"/>
              <a:t>Section Heading</a:t>
            </a:r>
          </a:p>
        </p:txBody>
      </p:sp>
      <p:sp>
        <p:nvSpPr>
          <p:cNvPr id="2" name="Slide Number Placeholder 1"/>
          <p:cNvSpPr>
            <a:spLocks noGrp="1"/>
          </p:cNvSpPr>
          <p:nvPr>
            <p:ph type="sldNum" sz="quarter" idx="10"/>
          </p:nvPr>
        </p:nvSpPr>
        <p:spPr>
          <a:xfrm>
            <a:off x="0" y="4476750"/>
            <a:ext cx="685800" cy="171450"/>
          </a:xfrm>
        </p:spPr>
        <p:txBody>
          <a:bodyPr/>
          <a:lstStyle/>
          <a:p>
            <a:fld id="{2BD054F5-10C6-D849-9BAC-30B511E9722A}" type="slidenum">
              <a:rPr lang="en-US" smtClean="0"/>
              <a:t>‹#›</a:t>
            </a:fld>
            <a:endParaRPr lang="en-US"/>
          </a:p>
        </p:txBody>
      </p:sp>
      <p:sp>
        <p:nvSpPr>
          <p:cNvPr id="4" name="Content Placeholder 2"/>
          <p:cNvSpPr>
            <a:spLocks noGrp="1"/>
          </p:cNvSpPr>
          <p:nvPr>
            <p:ph idx="1"/>
          </p:nvPr>
        </p:nvSpPr>
        <p:spPr>
          <a:xfrm>
            <a:off x="304800" y="1085850"/>
            <a:ext cx="8534400" cy="3486150"/>
          </a:xfrm>
          <a:prstGeom prst="rect">
            <a:avLst/>
          </a:prstGeom>
        </p:spPr>
        <p:txBody>
          <a:bodyPr/>
          <a:lstStyle>
            <a:lvl1pPr>
              <a:defRPr sz="2400">
                <a:latin typeface="Poppins Regular"/>
                <a:cs typeface="Poppins Regular"/>
              </a:defRPr>
            </a:lvl1pPr>
          </a:lstStyle>
          <a:p>
            <a:pPr lvl="0"/>
            <a:r>
              <a:rPr lang="en-US"/>
              <a:t>Click to edit Master text styles</a:t>
            </a:r>
          </a:p>
        </p:txBody>
      </p:sp>
    </p:spTree>
    <p:extLst>
      <p:ext uri="{BB962C8B-B14F-4D97-AF65-F5344CB8AC3E}">
        <p14:creationId xmlns:p14="http://schemas.microsoft.com/office/powerpoint/2010/main" val="100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0" y="4476750"/>
            <a:ext cx="685800" cy="171450"/>
          </a:xfrm>
          <a:prstGeom prst="rect">
            <a:avLst/>
          </a:prstGeom>
        </p:spPr>
        <p:txBody>
          <a:bodyPr vert="horz" lIns="0" tIns="0" rIns="0" bIns="0" rtlCol="0" anchor="t" anchorCtr="0"/>
          <a:lstStyle>
            <a:lvl1pPr algn="ctr">
              <a:defRPr sz="1000" baseline="0">
                <a:solidFill>
                  <a:schemeClr val="tx1"/>
                </a:solidFill>
                <a:latin typeface="Poppins Regular"/>
              </a:defRPr>
            </a:lvl1pPr>
          </a:lstStyle>
          <a:p>
            <a:fld id="{2BD054F5-10C6-D849-9BAC-30B511E9722A}" type="slidenum">
              <a:rPr lang="en-US" smtClean="0"/>
              <a:pPr/>
              <a:t>‹#›</a:t>
            </a:fld>
            <a:endParaRPr lang="en-US"/>
          </a:p>
        </p:txBody>
      </p:sp>
      <p:sp>
        <p:nvSpPr>
          <p:cNvPr id="2" name="TextBox 1"/>
          <p:cNvSpPr txBox="1"/>
          <p:nvPr userDrawn="1"/>
        </p:nvSpPr>
        <p:spPr>
          <a:xfrm>
            <a:off x="152400" y="819150"/>
            <a:ext cx="7696200" cy="369332"/>
          </a:xfrm>
          <a:prstGeom prst="rect">
            <a:avLst/>
          </a:prstGeom>
          <a:noFill/>
        </p:spPr>
        <p:txBody>
          <a:bodyPr wrap="square" rtlCol="0">
            <a:spAutoFit/>
          </a:bodyPr>
          <a:lstStyle/>
          <a:p>
            <a:endParaRPr lang="en-US"/>
          </a:p>
        </p:txBody>
      </p:sp>
      <p:sp>
        <p:nvSpPr>
          <p:cNvPr id="4" name="Text Placeholder 3"/>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335106" y="4401992"/>
            <a:ext cx="1525534" cy="555915"/>
          </a:xfrm>
          <a:prstGeom prst="rect">
            <a:avLst/>
          </a:prstGeom>
        </p:spPr>
      </p:pic>
    </p:spTree>
    <p:extLst>
      <p:ext uri="{BB962C8B-B14F-4D97-AF65-F5344CB8AC3E}">
        <p14:creationId xmlns:p14="http://schemas.microsoft.com/office/powerpoint/2010/main" val="4013362800"/>
      </p:ext>
    </p:extLst>
  </p:cSld>
  <p:clrMap bg1="lt1" tx1="dk1" bg2="lt2" tx2="dk2" accent1="accent1" accent2="accent2" accent3="accent3" accent4="accent4" accent5="accent5" accent6="accent6" hlink="hlink" folHlink="folHlink"/>
  <p:sldLayoutIdLst>
    <p:sldLayoutId id="2147483756" r:id="rId1"/>
    <p:sldLayoutId id="2147483801" r:id="rId2"/>
    <p:sldLayoutId id="2147483759" r:id="rId3"/>
    <p:sldLayoutId id="2147483800" r:id="rId4"/>
    <p:sldLayoutId id="2147483792" r:id="rId5"/>
    <p:sldLayoutId id="2147483799" r:id="rId6"/>
    <p:sldLayoutId id="2147483760" r:id="rId7"/>
    <p:sldLayoutId id="2147483797" r:id="rId8"/>
    <p:sldLayoutId id="2147483763" r:id="rId9"/>
    <p:sldLayoutId id="2147483798" r:id="rId10"/>
    <p:sldLayoutId id="2147483793" r:id="rId11"/>
    <p:sldLayoutId id="2147483802" r:id="rId12"/>
    <p:sldLayoutId id="2147483772" r:id="rId13"/>
    <p:sldLayoutId id="2147483796" r:id="rId14"/>
    <p:sldLayoutId id="2147483773" r:id="rId15"/>
    <p:sldLayoutId id="2147483782" r:id="rId16"/>
    <p:sldLayoutId id="2147483795" r:id="rId17"/>
    <p:sldLayoutId id="2147483783" r:id="rId18"/>
    <p:sldLayoutId id="2147483786" r:id="rId19"/>
    <p:sldLayoutId id="2147483790" r:id="rId20"/>
  </p:sldLayoutIdLst>
  <p:hf hdr="0" ftr="0" dt="0"/>
  <p:txStyles>
    <p:titleStyle>
      <a:lvl1pPr algn="l" defTabSz="914400" rtl="0" eaLnBrk="1" latinLnBrk="0" hangingPunct="1">
        <a:spcBef>
          <a:spcPct val="0"/>
        </a:spcBef>
        <a:buNone/>
        <a:defRPr sz="800" b="1" kern="1200" baseline="0">
          <a:solidFill>
            <a:schemeClr val="bg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Poppins Regular"/>
          <a:ea typeface="+mn-ea"/>
          <a:cs typeface="Poppins Regular"/>
        </a:defRPr>
      </a:lvl1pPr>
      <a:lvl2pPr marL="742950" indent="-285750" algn="l" defTabSz="914400" rtl="0" eaLnBrk="1" latinLnBrk="0" hangingPunct="1">
        <a:spcBef>
          <a:spcPct val="20000"/>
        </a:spcBef>
        <a:buFont typeface="Arial"/>
        <a:buChar char="•"/>
        <a:defRPr sz="2400" kern="1200">
          <a:solidFill>
            <a:schemeClr val="tx1"/>
          </a:solidFill>
          <a:latin typeface="Poppins Regular"/>
          <a:ea typeface="+mn-ea"/>
          <a:cs typeface="Poppins Regular"/>
        </a:defRPr>
      </a:lvl2pPr>
      <a:lvl3pPr marL="1143000" indent="-228600" algn="l" defTabSz="914400" rtl="0" eaLnBrk="1" latinLnBrk="0" hangingPunct="1">
        <a:spcBef>
          <a:spcPct val="20000"/>
        </a:spcBef>
        <a:buFont typeface="Arial"/>
        <a:buChar char="•"/>
        <a:defRPr sz="2000" kern="1200">
          <a:solidFill>
            <a:schemeClr val="tx1"/>
          </a:solidFill>
          <a:latin typeface="Poppins Regular"/>
          <a:ea typeface="+mn-ea"/>
          <a:cs typeface="Poppins Regular"/>
        </a:defRPr>
      </a:lvl3pPr>
      <a:lvl4pPr marL="1600200" indent="-228600" algn="l" defTabSz="914400" rtl="0" eaLnBrk="1" latinLnBrk="0" hangingPunct="1">
        <a:spcBef>
          <a:spcPct val="20000"/>
        </a:spcBef>
        <a:buFont typeface="Arial"/>
        <a:buChar char="•"/>
        <a:defRPr sz="1800" kern="1200">
          <a:solidFill>
            <a:schemeClr val="tx1"/>
          </a:solidFill>
          <a:latin typeface="Poppins Regular"/>
          <a:ea typeface="+mn-ea"/>
          <a:cs typeface="Poppins Regular"/>
        </a:defRPr>
      </a:lvl4pPr>
      <a:lvl5pPr marL="2057400" indent="-228600" algn="l" defTabSz="914400" rtl="0" eaLnBrk="1" latinLnBrk="0" hangingPunct="1">
        <a:spcBef>
          <a:spcPct val="20000"/>
        </a:spcBef>
        <a:buFont typeface="Arial"/>
        <a:buChar char="•"/>
        <a:defRPr sz="1600" kern="1200">
          <a:solidFill>
            <a:schemeClr val="tx1"/>
          </a:solidFill>
          <a:latin typeface="Poppins Regular"/>
          <a:ea typeface="+mn-ea"/>
          <a:cs typeface="Poppins 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fontScale="77500" lnSpcReduction="20000"/>
          </a:bodyPr>
          <a:lstStyle/>
          <a:p>
            <a:pPr algn="ctr"/>
            <a:r>
              <a:rPr lang="en-US" sz="4700" b="1"/>
              <a:t>Evaluation: </a:t>
            </a:r>
          </a:p>
          <a:p>
            <a:pPr algn="ctr"/>
            <a:r>
              <a:rPr lang="en-US" sz="4700" b="1"/>
              <a:t>From the Grind to the Grid</a:t>
            </a:r>
          </a:p>
          <a:p>
            <a:pPr algn="ctr"/>
            <a:endParaRPr lang="en-US" b="1"/>
          </a:p>
          <a:p>
            <a:pPr algn="ctr"/>
            <a:r>
              <a:rPr lang="en-US" sz="2800"/>
              <a:t>Shanna Hillard &amp; Isabelle Bieser</a:t>
            </a:r>
          </a:p>
          <a:p>
            <a:pPr algn="ctr"/>
            <a:endParaRPr lang="en-US" sz="2800"/>
          </a:p>
          <a:p>
            <a:pPr algn="ctr"/>
            <a:r>
              <a:rPr lang="en-US" sz="2800" b="1" i="1"/>
              <a:t>ACE for Wildlife October Member Meeting</a:t>
            </a:r>
          </a:p>
          <a:p>
            <a:pPr algn="ctr"/>
            <a:endParaRPr lang="en-US" sz="2800"/>
          </a:p>
        </p:txBody>
      </p:sp>
    </p:spTree>
    <p:extLst>
      <p:ext uri="{BB962C8B-B14F-4D97-AF65-F5344CB8AC3E}">
        <p14:creationId xmlns:p14="http://schemas.microsoft.com/office/powerpoint/2010/main" val="2463320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36EAED-A01B-9102-7C72-B4B9ED7E230F}"/>
              </a:ext>
            </a:extLst>
          </p:cNvPr>
          <p:cNvSpPr>
            <a:spLocks noGrp="1"/>
          </p:cNvSpPr>
          <p:nvPr>
            <p:ph idx="1"/>
          </p:nvPr>
        </p:nvSpPr>
        <p:spPr/>
        <p:txBody>
          <a:bodyPr vert="horz" lIns="91440" tIns="45720" rIns="91440" bIns="45720" rtlCol="0" anchor="t">
            <a:normAutofit fontScale="92500" lnSpcReduction="20000"/>
          </a:bodyPr>
          <a:lstStyle/>
          <a:p>
            <a:r>
              <a:rPr lang="en-US">
                <a:solidFill>
                  <a:srgbClr val="46116B"/>
                </a:solidFill>
              </a:rPr>
              <a:t>Outcome 1: Refinements will help audience members feel represented and included as they increase their wildlife knowledge</a:t>
            </a:r>
          </a:p>
          <a:p>
            <a:endParaRPr lang="en-US"/>
          </a:p>
          <a:p>
            <a:r>
              <a:rPr lang="en-US">
                <a:solidFill>
                  <a:schemeClr val="accent1"/>
                </a:solidFill>
              </a:rPr>
              <a:t>Outcome 2: Incorporating an empathy-based curriculum with various education standards for instruction will increase audiences’ empathic behavior towards wildlife</a:t>
            </a:r>
          </a:p>
          <a:p>
            <a:endParaRPr lang="en-US"/>
          </a:p>
          <a:p>
            <a:r>
              <a:rPr lang="en-US">
                <a:solidFill>
                  <a:schemeClr val="accent4"/>
                </a:solidFill>
              </a:rPr>
              <a:t>Outcome 3: Audience members will be inspired to engage in sustainable conservation action </a:t>
            </a:r>
          </a:p>
        </p:txBody>
      </p:sp>
      <p:sp>
        <p:nvSpPr>
          <p:cNvPr id="3" name="Title 2">
            <a:extLst>
              <a:ext uri="{FF2B5EF4-FFF2-40B4-BE49-F238E27FC236}">
                <a16:creationId xmlns:a16="http://schemas.microsoft.com/office/drawing/2014/main" id="{27F650F1-99D9-EFEF-8106-CC934D43B7B4}"/>
              </a:ext>
            </a:extLst>
          </p:cNvPr>
          <p:cNvSpPr>
            <a:spLocks noGrp="1"/>
          </p:cNvSpPr>
          <p:nvPr>
            <p:ph type="ctrTitle"/>
          </p:nvPr>
        </p:nvSpPr>
        <p:spPr/>
        <p:txBody>
          <a:bodyPr/>
          <a:lstStyle/>
          <a:p>
            <a:r>
              <a:rPr lang="en-US"/>
              <a:t>Key Grant Outcomes</a:t>
            </a:r>
          </a:p>
        </p:txBody>
      </p:sp>
      <p:sp>
        <p:nvSpPr>
          <p:cNvPr id="4" name="Slide Number Placeholder 3">
            <a:extLst>
              <a:ext uri="{FF2B5EF4-FFF2-40B4-BE49-F238E27FC236}">
                <a16:creationId xmlns:a16="http://schemas.microsoft.com/office/drawing/2014/main" id="{AFD6773E-A1F2-D466-FE61-998CAE5DC98F}"/>
              </a:ext>
            </a:extLst>
          </p:cNvPr>
          <p:cNvSpPr>
            <a:spLocks noGrp="1"/>
          </p:cNvSpPr>
          <p:nvPr>
            <p:ph type="sldNum" sz="quarter" idx="10"/>
          </p:nvPr>
        </p:nvSpPr>
        <p:spPr/>
        <p:txBody>
          <a:bodyPr/>
          <a:lstStyle/>
          <a:p>
            <a:fld id="{2BD054F5-10C6-D849-9BAC-30B511E9722A}" type="slidenum">
              <a:rPr lang="en-US" smtClean="0"/>
              <a:t>10</a:t>
            </a:fld>
            <a:endParaRPr lang="en-US"/>
          </a:p>
        </p:txBody>
      </p:sp>
    </p:spTree>
    <p:extLst>
      <p:ext uri="{BB962C8B-B14F-4D97-AF65-F5344CB8AC3E}">
        <p14:creationId xmlns:p14="http://schemas.microsoft.com/office/powerpoint/2010/main" val="335215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630C1E-6CE0-490E-4024-7CC145F6F2B0}"/>
              </a:ext>
            </a:extLst>
          </p:cNvPr>
          <p:cNvSpPr>
            <a:spLocks noGrp="1"/>
          </p:cNvSpPr>
          <p:nvPr>
            <p:ph idx="1"/>
          </p:nvPr>
        </p:nvSpPr>
        <p:spPr/>
        <p:txBody>
          <a:bodyPr>
            <a:normAutofit fontScale="85000" lnSpcReduction="20000"/>
          </a:bodyPr>
          <a:lstStyle/>
          <a:p>
            <a:r>
              <a:rPr lang="en-US" b="1">
                <a:solidFill>
                  <a:srgbClr val="46116B"/>
                </a:solidFill>
              </a:rPr>
              <a:t>Outcome 1: Refinements will help audience members feel represented and included as they increase their wildlife knowledge</a:t>
            </a:r>
          </a:p>
          <a:p>
            <a:pPr marL="342900" indent="-342900">
              <a:buFontTx/>
              <a:buChar char="-"/>
            </a:pPr>
            <a:r>
              <a:rPr lang="en-US"/>
              <a:t>2 school year performances that are age specific and multicultural</a:t>
            </a:r>
          </a:p>
          <a:p>
            <a:pPr marL="342900" indent="-342900">
              <a:buFontTx/>
              <a:buChar char="-"/>
            </a:pPr>
            <a:r>
              <a:rPr lang="en-US"/>
              <a:t>2 zoo stage performances with multicultural components</a:t>
            </a:r>
          </a:p>
          <a:p>
            <a:pPr marL="342900" indent="-342900">
              <a:buFontTx/>
              <a:buChar char="-"/>
            </a:pPr>
            <a:r>
              <a:rPr lang="en-US"/>
              <a:t>Summer theater camp is age specific</a:t>
            </a:r>
          </a:p>
          <a:p>
            <a:pPr marL="342900" indent="-342900">
              <a:buFontTx/>
              <a:buChar char="-"/>
            </a:pPr>
            <a:r>
              <a:rPr lang="en-US"/>
              <a:t>70% of teachers agree play is age-specific and inclusive</a:t>
            </a:r>
          </a:p>
          <a:p>
            <a:pPr marL="342900" indent="-342900">
              <a:buFontTx/>
              <a:buChar char="-"/>
            </a:pPr>
            <a:r>
              <a:rPr lang="en-US"/>
              <a:t>70% Zoo stage participants enjoyed the play</a:t>
            </a:r>
          </a:p>
          <a:p>
            <a:pPr marL="342900" indent="-342900">
              <a:buFontTx/>
              <a:buChar char="-"/>
            </a:pPr>
            <a:r>
              <a:rPr lang="en-US"/>
              <a:t>70% of observed at-habitat participants demonstrate at least 1 empathy outcome</a:t>
            </a:r>
          </a:p>
          <a:p>
            <a:endParaRPr lang="en-US"/>
          </a:p>
        </p:txBody>
      </p:sp>
      <p:sp>
        <p:nvSpPr>
          <p:cNvPr id="3" name="Title 2">
            <a:extLst>
              <a:ext uri="{FF2B5EF4-FFF2-40B4-BE49-F238E27FC236}">
                <a16:creationId xmlns:a16="http://schemas.microsoft.com/office/drawing/2014/main" id="{8682CFF2-92DD-9AF9-41E2-EC2532B6C39F}"/>
              </a:ext>
            </a:extLst>
          </p:cNvPr>
          <p:cNvSpPr>
            <a:spLocks noGrp="1"/>
          </p:cNvSpPr>
          <p:nvPr>
            <p:ph type="ctrTitle"/>
          </p:nvPr>
        </p:nvSpPr>
        <p:spPr/>
        <p:txBody>
          <a:bodyPr/>
          <a:lstStyle/>
          <a:p>
            <a:r>
              <a:rPr lang="en-US">
                <a:solidFill>
                  <a:srgbClr val="46116B"/>
                </a:solidFill>
              </a:rPr>
              <a:t>Outcome 1 Indicators</a:t>
            </a:r>
          </a:p>
        </p:txBody>
      </p:sp>
      <p:sp>
        <p:nvSpPr>
          <p:cNvPr id="4" name="Slide Number Placeholder 3">
            <a:extLst>
              <a:ext uri="{FF2B5EF4-FFF2-40B4-BE49-F238E27FC236}">
                <a16:creationId xmlns:a16="http://schemas.microsoft.com/office/drawing/2014/main" id="{D4C1E780-666B-3F9C-E383-15C145323DE6}"/>
              </a:ext>
            </a:extLst>
          </p:cNvPr>
          <p:cNvSpPr>
            <a:spLocks noGrp="1"/>
          </p:cNvSpPr>
          <p:nvPr>
            <p:ph type="sldNum" sz="quarter" idx="10"/>
          </p:nvPr>
        </p:nvSpPr>
        <p:spPr/>
        <p:txBody>
          <a:bodyPr/>
          <a:lstStyle/>
          <a:p>
            <a:fld id="{2BD054F5-10C6-D849-9BAC-30B511E9722A}" type="slidenum">
              <a:rPr lang="en-US" smtClean="0"/>
              <a:t>11</a:t>
            </a:fld>
            <a:endParaRPr lang="en-US"/>
          </a:p>
        </p:txBody>
      </p:sp>
    </p:spTree>
    <p:extLst>
      <p:ext uri="{BB962C8B-B14F-4D97-AF65-F5344CB8AC3E}">
        <p14:creationId xmlns:p14="http://schemas.microsoft.com/office/powerpoint/2010/main" val="426850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7645CDA-D9D4-579A-0DE3-F14D1386D679}"/>
              </a:ext>
            </a:extLst>
          </p:cNvPr>
          <p:cNvGraphicFramePr>
            <a:graphicFrameLocks noGrp="1"/>
          </p:cNvGraphicFramePr>
          <p:nvPr>
            <p:ph idx="1"/>
            <p:extLst>
              <p:ext uri="{D42A27DB-BD31-4B8C-83A1-F6EECF244321}">
                <p14:modId xmlns:p14="http://schemas.microsoft.com/office/powerpoint/2010/main" val="3345745709"/>
              </p:ext>
            </p:extLst>
          </p:nvPr>
        </p:nvGraphicFramePr>
        <p:xfrm>
          <a:off x="304800" y="1085850"/>
          <a:ext cx="8077200" cy="3576320"/>
        </p:xfrm>
        <a:graphic>
          <a:graphicData uri="http://schemas.openxmlformats.org/drawingml/2006/table">
            <a:tbl>
              <a:tblPr firstRow="1" bandRow="1">
                <a:tableStyleId>{F5AB1C69-6EDB-4FF4-983F-18BD219EF322}</a:tableStyleId>
              </a:tblPr>
              <a:tblGrid>
                <a:gridCol w="3631096">
                  <a:extLst>
                    <a:ext uri="{9D8B030D-6E8A-4147-A177-3AD203B41FA5}">
                      <a16:colId xmlns:a16="http://schemas.microsoft.com/office/drawing/2014/main" val="3554687710"/>
                    </a:ext>
                  </a:extLst>
                </a:gridCol>
                <a:gridCol w="4446104">
                  <a:extLst>
                    <a:ext uri="{9D8B030D-6E8A-4147-A177-3AD203B41FA5}">
                      <a16:colId xmlns:a16="http://schemas.microsoft.com/office/drawing/2014/main" val="2684416287"/>
                    </a:ext>
                  </a:extLst>
                </a:gridCol>
              </a:tblGrid>
              <a:tr h="370840">
                <a:tc>
                  <a:txBody>
                    <a:bodyPr/>
                    <a:lstStyle/>
                    <a:p>
                      <a:r>
                        <a:rPr lang="en-US"/>
                        <a:t>Indicator</a:t>
                      </a:r>
                    </a:p>
                  </a:txBody>
                  <a:tcPr/>
                </a:tc>
                <a:tc>
                  <a:txBody>
                    <a:bodyPr/>
                    <a:lstStyle/>
                    <a:p>
                      <a:r>
                        <a:rPr lang="en-US"/>
                        <a:t>Measure</a:t>
                      </a:r>
                    </a:p>
                  </a:txBody>
                  <a:tcPr/>
                </a:tc>
                <a:extLst>
                  <a:ext uri="{0D108BD9-81ED-4DB2-BD59-A6C34878D82A}">
                    <a16:rowId xmlns:a16="http://schemas.microsoft.com/office/drawing/2014/main" val="3036654558"/>
                  </a:ext>
                </a:extLst>
              </a:tr>
              <a:tr h="370840">
                <a:tc>
                  <a:txBody>
                    <a:bodyPr/>
                    <a:lstStyle/>
                    <a:p>
                      <a:r>
                        <a:rPr lang="en-US"/>
                        <a:t>2 SY performances multicultural and age specific</a:t>
                      </a:r>
                    </a:p>
                  </a:txBody>
                  <a:tcPr/>
                </a:tc>
                <a:tc>
                  <a:txBody>
                    <a:bodyPr/>
                    <a:lstStyle/>
                    <a:p>
                      <a:r>
                        <a:rPr lang="en-US"/>
                        <a:t>Y/N review scripts and note indicators </a:t>
                      </a:r>
                    </a:p>
                  </a:txBody>
                  <a:tcPr/>
                </a:tc>
                <a:extLst>
                  <a:ext uri="{0D108BD9-81ED-4DB2-BD59-A6C34878D82A}">
                    <a16:rowId xmlns:a16="http://schemas.microsoft.com/office/drawing/2014/main" val="2012968971"/>
                  </a:ext>
                </a:extLst>
              </a:tr>
              <a:tr h="370840">
                <a:tc>
                  <a:txBody>
                    <a:bodyPr/>
                    <a:lstStyle/>
                    <a:p>
                      <a:r>
                        <a:rPr lang="en-US"/>
                        <a:t>Summer theater camp is age specific</a:t>
                      </a:r>
                    </a:p>
                  </a:txBody>
                  <a:tcPr/>
                </a:tc>
                <a:tc>
                  <a:txBody>
                    <a:bodyPr/>
                    <a:lstStyle/>
                    <a:p>
                      <a:r>
                        <a:rPr lang="en-US"/>
                        <a:t>Y/N review curriculum and note age-banding</a:t>
                      </a:r>
                    </a:p>
                  </a:txBody>
                  <a:tcPr/>
                </a:tc>
                <a:extLst>
                  <a:ext uri="{0D108BD9-81ED-4DB2-BD59-A6C34878D82A}">
                    <a16:rowId xmlns:a16="http://schemas.microsoft.com/office/drawing/2014/main" val="3878554868"/>
                  </a:ext>
                </a:extLst>
              </a:tr>
              <a:tr h="370840">
                <a:tc>
                  <a:txBody>
                    <a:bodyPr/>
                    <a:lstStyle/>
                    <a:p>
                      <a:r>
                        <a:rPr lang="en-US"/>
                        <a:t>70% of teachers say play is age-specific &amp; inclusive</a:t>
                      </a:r>
                    </a:p>
                  </a:txBody>
                  <a:tcPr/>
                </a:tc>
                <a:tc>
                  <a:txBody>
                    <a:bodyPr/>
                    <a:lstStyle/>
                    <a:p>
                      <a:r>
                        <a:rPr lang="en-US"/>
                        <a:t>School feedback form; hard copy to teachers after show and stage managers return</a:t>
                      </a:r>
                    </a:p>
                  </a:txBody>
                  <a:tcPr/>
                </a:tc>
                <a:extLst>
                  <a:ext uri="{0D108BD9-81ED-4DB2-BD59-A6C34878D82A}">
                    <a16:rowId xmlns:a16="http://schemas.microsoft.com/office/drawing/2014/main" val="395359118"/>
                  </a:ext>
                </a:extLst>
              </a:tr>
              <a:tr h="370840">
                <a:tc>
                  <a:txBody>
                    <a:bodyPr/>
                    <a:lstStyle/>
                    <a:p>
                      <a:r>
                        <a:rPr lang="en-US"/>
                        <a:t>70% zoo stage participants enjoyed the play</a:t>
                      </a:r>
                    </a:p>
                  </a:txBody>
                  <a:tcPr/>
                </a:tc>
                <a:tc>
                  <a:txBody>
                    <a:bodyPr/>
                    <a:lstStyle/>
                    <a:p>
                      <a:r>
                        <a:rPr lang="en-US"/>
                        <a:t>Feedback form post-show administered by volunteers to random participants</a:t>
                      </a:r>
                    </a:p>
                  </a:txBody>
                  <a:tcPr/>
                </a:tc>
                <a:extLst>
                  <a:ext uri="{0D108BD9-81ED-4DB2-BD59-A6C34878D82A}">
                    <a16:rowId xmlns:a16="http://schemas.microsoft.com/office/drawing/2014/main" val="1098747833"/>
                  </a:ext>
                </a:extLst>
              </a:tr>
              <a:tr h="370840">
                <a:tc>
                  <a:txBody>
                    <a:bodyPr/>
                    <a:lstStyle/>
                    <a:p>
                      <a:r>
                        <a:rPr lang="en-US"/>
                        <a:t>70% of observed at-habitat participants demonstrate at least 1 empathy outcome</a:t>
                      </a:r>
                    </a:p>
                  </a:txBody>
                  <a:tcPr/>
                </a:tc>
                <a:tc>
                  <a:txBody>
                    <a:bodyPr/>
                    <a:lstStyle/>
                    <a:p>
                      <a:r>
                        <a:rPr lang="en-US"/>
                        <a:t>MECAP observation protocol noting frequency of empathy outcomes </a:t>
                      </a:r>
                    </a:p>
                  </a:txBody>
                  <a:tcPr/>
                </a:tc>
                <a:extLst>
                  <a:ext uri="{0D108BD9-81ED-4DB2-BD59-A6C34878D82A}">
                    <a16:rowId xmlns:a16="http://schemas.microsoft.com/office/drawing/2014/main" val="265247328"/>
                  </a:ext>
                </a:extLst>
              </a:tr>
            </a:tbl>
          </a:graphicData>
        </a:graphic>
      </p:graphicFrame>
      <p:sp>
        <p:nvSpPr>
          <p:cNvPr id="3" name="Title 2">
            <a:extLst>
              <a:ext uri="{FF2B5EF4-FFF2-40B4-BE49-F238E27FC236}">
                <a16:creationId xmlns:a16="http://schemas.microsoft.com/office/drawing/2014/main" id="{816525F3-959A-4DA0-D363-954B31C45965}"/>
              </a:ext>
            </a:extLst>
          </p:cNvPr>
          <p:cNvSpPr>
            <a:spLocks noGrp="1"/>
          </p:cNvSpPr>
          <p:nvPr>
            <p:ph type="ctrTitle"/>
          </p:nvPr>
        </p:nvSpPr>
        <p:spPr/>
        <p:txBody>
          <a:bodyPr/>
          <a:lstStyle/>
          <a:p>
            <a:r>
              <a:rPr lang="en-US">
                <a:solidFill>
                  <a:srgbClr val="46116B"/>
                </a:solidFill>
              </a:rPr>
              <a:t>Outcome 1 Indicators to Measures</a:t>
            </a:r>
          </a:p>
        </p:txBody>
      </p:sp>
      <p:sp>
        <p:nvSpPr>
          <p:cNvPr id="4" name="Slide Number Placeholder 3">
            <a:extLst>
              <a:ext uri="{FF2B5EF4-FFF2-40B4-BE49-F238E27FC236}">
                <a16:creationId xmlns:a16="http://schemas.microsoft.com/office/drawing/2014/main" id="{25D0EEF9-DCB3-2E59-6AD5-0F25667A863C}"/>
              </a:ext>
            </a:extLst>
          </p:cNvPr>
          <p:cNvSpPr>
            <a:spLocks noGrp="1"/>
          </p:cNvSpPr>
          <p:nvPr>
            <p:ph type="sldNum" sz="quarter" idx="10"/>
          </p:nvPr>
        </p:nvSpPr>
        <p:spPr/>
        <p:txBody>
          <a:bodyPr/>
          <a:lstStyle/>
          <a:p>
            <a:fld id="{2BD054F5-10C6-D849-9BAC-30B511E9722A}" type="slidenum">
              <a:rPr lang="en-US" smtClean="0"/>
              <a:t>12</a:t>
            </a:fld>
            <a:endParaRPr lang="en-US"/>
          </a:p>
        </p:txBody>
      </p:sp>
    </p:spTree>
    <p:extLst>
      <p:ext uri="{BB962C8B-B14F-4D97-AF65-F5344CB8AC3E}">
        <p14:creationId xmlns:p14="http://schemas.microsoft.com/office/powerpoint/2010/main" val="1198858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66462C-3926-35EC-EFF8-3C84AEE85587}"/>
              </a:ext>
            </a:extLst>
          </p:cNvPr>
          <p:cNvSpPr>
            <a:spLocks noGrp="1"/>
          </p:cNvSpPr>
          <p:nvPr>
            <p:ph idx="1"/>
          </p:nvPr>
        </p:nvSpPr>
        <p:spPr/>
        <p:txBody>
          <a:bodyPr>
            <a:normAutofit fontScale="85000" lnSpcReduction="10000"/>
          </a:bodyPr>
          <a:lstStyle/>
          <a:p>
            <a:r>
              <a:rPr lang="en-US" b="1">
                <a:solidFill>
                  <a:schemeClr val="accent1"/>
                </a:solidFill>
              </a:rPr>
              <a:t>Outcome 2: Incorporating an empathy-based curriculum with various education standards for instruction will increase audiences’ empathic behavior towards wildlife</a:t>
            </a:r>
          </a:p>
          <a:p>
            <a:pPr marL="342900" indent="-342900">
              <a:buFontTx/>
              <a:buChar char="-"/>
            </a:pPr>
            <a:r>
              <a:rPr lang="en-US"/>
              <a:t>70% of teachers state performances provide a basis for discussion</a:t>
            </a:r>
          </a:p>
          <a:p>
            <a:pPr marL="342900" indent="-342900">
              <a:buFontTx/>
              <a:buChar char="-"/>
            </a:pPr>
            <a:r>
              <a:rPr lang="en-US"/>
              <a:t>70% of students can identify the emotions of animals in the play and compare to their own lived experiences</a:t>
            </a:r>
          </a:p>
          <a:p>
            <a:pPr marL="342900" indent="-342900">
              <a:buFontTx/>
              <a:buChar char="-"/>
            </a:pPr>
            <a:r>
              <a:rPr lang="en-US"/>
              <a:t>70% of observed campers will demonstrate caring behavior or beneficial action towards animals and the environment</a:t>
            </a:r>
          </a:p>
          <a:p>
            <a:pPr marL="342900" indent="-342900">
              <a:buFontTx/>
              <a:buChar char="-"/>
            </a:pPr>
            <a:r>
              <a:rPr lang="en-US"/>
              <a:t>70% of at-habitat participants demonstrate at least 1 empathy outcome</a:t>
            </a:r>
          </a:p>
        </p:txBody>
      </p:sp>
      <p:sp>
        <p:nvSpPr>
          <p:cNvPr id="3" name="Title 2">
            <a:extLst>
              <a:ext uri="{FF2B5EF4-FFF2-40B4-BE49-F238E27FC236}">
                <a16:creationId xmlns:a16="http://schemas.microsoft.com/office/drawing/2014/main" id="{E989224E-865A-B5ED-66E7-1D76F76A2910}"/>
              </a:ext>
            </a:extLst>
          </p:cNvPr>
          <p:cNvSpPr>
            <a:spLocks noGrp="1"/>
          </p:cNvSpPr>
          <p:nvPr>
            <p:ph type="ctrTitle"/>
          </p:nvPr>
        </p:nvSpPr>
        <p:spPr/>
        <p:txBody>
          <a:bodyPr/>
          <a:lstStyle/>
          <a:p>
            <a:r>
              <a:rPr lang="en-US">
                <a:solidFill>
                  <a:schemeClr val="accent1"/>
                </a:solidFill>
              </a:rPr>
              <a:t>Outcome 2 to Indicators</a:t>
            </a:r>
          </a:p>
        </p:txBody>
      </p:sp>
      <p:sp>
        <p:nvSpPr>
          <p:cNvPr id="4" name="Slide Number Placeholder 3">
            <a:extLst>
              <a:ext uri="{FF2B5EF4-FFF2-40B4-BE49-F238E27FC236}">
                <a16:creationId xmlns:a16="http://schemas.microsoft.com/office/drawing/2014/main" id="{BF4DECEE-910F-12D6-F115-4ADF0A8BD4D4}"/>
              </a:ext>
            </a:extLst>
          </p:cNvPr>
          <p:cNvSpPr>
            <a:spLocks noGrp="1"/>
          </p:cNvSpPr>
          <p:nvPr>
            <p:ph type="sldNum" sz="quarter" idx="10"/>
          </p:nvPr>
        </p:nvSpPr>
        <p:spPr/>
        <p:txBody>
          <a:bodyPr/>
          <a:lstStyle/>
          <a:p>
            <a:fld id="{2BD054F5-10C6-D849-9BAC-30B511E9722A}" type="slidenum">
              <a:rPr lang="en-US" smtClean="0"/>
              <a:t>13</a:t>
            </a:fld>
            <a:endParaRPr lang="en-US"/>
          </a:p>
        </p:txBody>
      </p:sp>
    </p:spTree>
    <p:extLst>
      <p:ext uri="{BB962C8B-B14F-4D97-AF65-F5344CB8AC3E}">
        <p14:creationId xmlns:p14="http://schemas.microsoft.com/office/powerpoint/2010/main" val="102337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EBC01-0CCD-6C5D-5827-AE9EB9A8BD6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4661BD9-C6FE-6AFC-7220-CBEB123CFFF7}"/>
              </a:ext>
            </a:extLst>
          </p:cNvPr>
          <p:cNvSpPr>
            <a:spLocks noGrp="1"/>
          </p:cNvSpPr>
          <p:nvPr>
            <p:ph type="ctrTitle"/>
          </p:nvPr>
        </p:nvSpPr>
        <p:spPr/>
        <p:txBody>
          <a:bodyPr/>
          <a:lstStyle/>
          <a:p>
            <a:r>
              <a:rPr lang="en-US" sz="3200">
                <a:solidFill>
                  <a:schemeClr val="accent1"/>
                </a:solidFill>
              </a:rPr>
              <a:t>Outcome 2 Indicators to Measures</a:t>
            </a:r>
          </a:p>
        </p:txBody>
      </p:sp>
      <p:sp>
        <p:nvSpPr>
          <p:cNvPr id="4" name="Slide Number Placeholder 3">
            <a:extLst>
              <a:ext uri="{FF2B5EF4-FFF2-40B4-BE49-F238E27FC236}">
                <a16:creationId xmlns:a16="http://schemas.microsoft.com/office/drawing/2014/main" id="{2C642EFE-EAD2-5844-9F35-B8CFB30A08AF}"/>
              </a:ext>
            </a:extLst>
          </p:cNvPr>
          <p:cNvSpPr>
            <a:spLocks noGrp="1"/>
          </p:cNvSpPr>
          <p:nvPr>
            <p:ph type="sldNum" sz="quarter" idx="10"/>
          </p:nvPr>
        </p:nvSpPr>
        <p:spPr/>
        <p:txBody>
          <a:bodyPr/>
          <a:lstStyle/>
          <a:p>
            <a:fld id="{2BD054F5-10C6-D849-9BAC-30B511E9722A}" type="slidenum">
              <a:rPr lang="en-US" smtClean="0"/>
              <a:t>14</a:t>
            </a:fld>
            <a:endParaRPr lang="en-US"/>
          </a:p>
        </p:txBody>
      </p:sp>
      <p:graphicFrame>
        <p:nvGraphicFramePr>
          <p:cNvPr id="5" name="Content Placeholder 4">
            <a:extLst>
              <a:ext uri="{FF2B5EF4-FFF2-40B4-BE49-F238E27FC236}">
                <a16:creationId xmlns:a16="http://schemas.microsoft.com/office/drawing/2014/main" id="{7451C798-D4EC-FDAD-0E31-C0311FBCF59C}"/>
              </a:ext>
            </a:extLst>
          </p:cNvPr>
          <p:cNvGraphicFramePr>
            <a:graphicFrameLocks/>
          </p:cNvGraphicFramePr>
          <p:nvPr>
            <p:extLst>
              <p:ext uri="{D42A27DB-BD31-4B8C-83A1-F6EECF244321}">
                <p14:modId xmlns:p14="http://schemas.microsoft.com/office/powerpoint/2010/main" val="2545085405"/>
              </p:ext>
            </p:extLst>
          </p:nvPr>
        </p:nvGraphicFramePr>
        <p:xfrm>
          <a:off x="304800" y="939801"/>
          <a:ext cx="8077200" cy="3754120"/>
        </p:xfrm>
        <a:graphic>
          <a:graphicData uri="http://schemas.openxmlformats.org/drawingml/2006/table">
            <a:tbl>
              <a:tblPr firstRow="1" bandRow="1">
                <a:tableStyleId>{5C22544A-7EE6-4342-B048-85BDC9FD1C3A}</a:tableStyleId>
              </a:tblPr>
              <a:tblGrid>
                <a:gridCol w="4707492">
                  <a:extLst>
                    <a:ext uri="{9D8B030D-6E8A-4147-A177-3AD203B41FA5}">
                      <a16:colId xmlns:a16="http://schemas.microsoft.com/office/drawing/2014/main" val="3554687710"/>
                    </a:ext>
                  </a:extLst>
                </a:gridCol>
                <a:gridCol w="3369708">
                  <a:extLst>
                    <a:ext uri="{9D8B030D-6E8A-4147-A177-3AD203B41FA5}">
                      <a16:colId xmlns:a16="http://schemas.microsoft.com/office/drawing/2014/main" val="2684416287"/>
                    </a:ext>
                  </a:extLst>
                </a:gridCol>
              </a:tblGrid>
              <a:tr h="370840">
                <a:tc>
                  <a:txBody>
                    <a:bodyPr/>
                    <a:lstStyle/>
                    <a:p>
                      <a:r>
                        <a:rPr lang="en-US"/>
                        <a:t>Indicator</a:t>
                      </a:r>
                    </a:p>
                  </a:txBody>
                  <a:tcPr/>
                </a:tc>
                <a:tc>
                  <a:txBody>
                    <a:bodyPr/>
                    <a:lstStyle/>
                    <a:p>
                      <a:r>
                        <a:rPr lang="en-US"/>
                        <a:t>Measure</a:t>
                      </a:r>
                    </a:p>
                  </a:txBody>
                  <a:tcPr/>
                </a:tc>
                <a:extLst>
                  <a:ext uri="{0D108BD9-81ED-4DB2-BD59-A6C34878D82A}">
                    <a16:rowId xmlns:a16="http://schemas.microsoft.com/office/drawing/2014/main" val="3036654558"/>
                  </a:ext>
                </a:extLst>
              </a:tr>
              <a:tr h="370840">
                <a:tc>
                  <a:txBody>
                    <a:bodyPr/>
                    <a:lstStyle/>
                    <a:p>
                      <a:r>
                        <a:rPr lang="en-US"/>
                        <a:t>70% teachers state performances provide a basis for discussion</a:t>
                      </a:r>
                    </a:p>
                  </a:txBody>
                  <a:tcPr/>
                </a:tc>
                <a:tc>
                  <a:txBody>
                    <a:bodyPr/>
                    <a:lstStyle/>
                    <a:p>
                      <a:r>
                        <a:rPr lang="en-US"/>
                        <a:t>School feedback form; hard copy to teachers after show and stage managers return</a:t>
                      </a:r>
                    </a:p>
                  </a:txBody>
                  <a:tcPr/>
                </a:tc>
                <a:extLst>
                  <a:ext uri="{0D108BD9-81ED-4DB2-BD59-A6C34878D82A}">
                    <a16:rowId xmlns:a16="http://schemas.microsoft.com/office/drawing/2014/main" val="265247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70% of students can identify the emotions of animals in the play and compare to their own lived experiences</a:t>
                      </a:r>
                    </a:p>
                  </a:txBody>
                  <a:tcPr/>
                </a:tc>
                <a:tc>
                  <a:txBody>
                    <a:bodyPr/>
                    <a:lstStyle/>
                    <a:p>
                      <a:r>
                        <a:rPr lang="en-US"/>
                        <a:t>Embedded assessment of camp activity</a:t>
                      </a:r>
                    </a:p>
                  </a:txBody>
                  <a:tcPr/>
                </a:tc>
                <a:extLst>
                  <a:ext uri="{0D108BD9-81ED-4DB2-BD59-A6C34878D82A}">
                    <a16:rowId xmlns:a16="http://schemas.microsoft.com/office/drawing/2014/main" val="20789464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70% of observed campers will demonstrate caring behavior or beneficial action towards animals and the environment</a:t>
                      </a:r>
                    </a:p>
                  </a:txBody>
                  <a:tcPr/>
                </a:tc>
                <a:tc>
                  <a:txBody>
                    <a:bodyPr/>
                    <a:lstStyle/>
                    <a:p>
                      <a:r>
                        <a:rPr lang="en-US"/>
                        <a:t>Camper play conservation message</a:t>
                      </a:r>
                    </a:p>
                  </a:txBody>
                  <a:tcPr/>
                </a:tc>
                <a:extLst>
                  <a:ext uri="{0D108BD9-81ED-4DB2-BD59-A6C34878D82A}">
                    <a16:rowId xmlns:a16="http://schemas.microsoft.com/office/drawing/2014/main" val="3248206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70% of observed at-habitat participants demonstrate at least 1 empathy outcome</a:t>
                      </a:r>
                    </a:p>
                  </a:txBody>
                  <a:tcPr/>
                </a:tc>
                <a:tc>
                  <a:txBody>
                    <a:bodyPr/>
                    <a:lstStyle/>
                    <a:p>
                      <a:r>
                        <a:rPr lang="en-US"/>
                        <a:t>MECAP observation protocol marking frequency</a:t>
                      </a:r>
                    </a:p>
                  </a:txBody>
                  <a:tcPr/>
                </a:tc>
                <a:extLst>
                  <a:ext uri="{0D108BD9-81ED-4DB2-BD59-A6C34878D82A}">
                    <a16:rowId xmlns:a16="http://schemas.microsoft.com/office/drawing/2014/main" val="2265901561"/>
                  </a:ext>
                </a:extLst>
              </a:tr>
            </a:tbl>
          </a:graphicData>
        </a:graphic>
      </p:graphicFrame>
    </p:spTree>
    <p:extLst>
      <p:ext uri="{BB962C8B-B14F-4D97-AF65-F5344CB8AC3E}">
        <p14:creationId xmlns:p14="http://schemas.microsoft.com/office/powerpoint/2010/main" val="208522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72C2FB-C47F-8164-C75C-888CAA58F239}"/>
              </a:ext>
            </a:extLst>
          </p:cNvPr>
          <p:cNvSpPr>
            <a:spLocks noGrp="1"/>
          </p:cNvSpPr>
          <p:nvPr>
            <p:ph idx="1"/>
          </p:nvPr>
        </p:nvSpPr>
        <p:spPr/>
        <p:txBody>
          <a:bodyPr/>
          <a:lstStyle/>
          <a:p>
            <a:r>
              <a:rPr lang="en-US" b="1">
                <a:solidFill>
                  <a:schemeClr val="accent4"/>
                </a:solidFill>
              </a:rPr>
              <a:t>Outcome 3: Audience members will be inspired to engage in sustainable conservation action </a:t>
            </a:r>
          </a:p>
          <a:p>
            <a:pPr marL="342900" indent="-342900">
              <a:buFontTx/>
              <a:buChar char="-"/>
            </a:pPr>
            <a:r>
              <a:rPr lang="en-US"/>
              <a:t>70% of observed at-habitat participants will demonstrate at least 1 empathy outcome</a:t>
            </a:r>
          </a:p>
          <a:p>
            <a:pPr marL="342900" indent="-342900">
              <a:buFontTx/>
              <a:buChar char="-"/>
            </a:pPr>
            <a:r>
              <a:rPr lang="en-US"/>
              <a:t>70% of students identify 1+ way to help the environment</a:t>
            </a:r>
          </a:p>
        </p:txBody>
      </p:sp>
      <p:sp>
        <p:nvSpPr>
          <p:cNvPr id="3" name="Title 2">
            <a:extLst>
              <a:ext uri="{FF2B5EF4-FFF2-40B4-BE49-F238E27FC236}">
                <a16:creationId xmlns:a16="http://schemas.microsoft.com/office/drawing/2014/main" id="{6BB34681-492B-3C01-D7D2-EBFB2F84579B}"/>
              </a:ext>
            </a:extLst>
          </p:cNvPr>
          <p:cNvSpPr>
            <a:spLocks noGrp="1"/>
          </p:cNvSpPr>
          <p:nvPr>
            <p:ph type="ctrTitle"/>
          </p:nvPr>
        </p:nvSpPr>
        <p:spPr/>
        <p:txBody>
          <a:bodyPr/>
          <a:lstStyle/>
          <a:p>
            <a:r>
              <a:rPr lang="en-US">
                <a:solidFill>
                  <a:schemeClr val="accent4"/>
                </a:solidFill>
              </a:rPr>
              <a:t>Outcome 3 to Indicators</a:t>
            </a:r>
          </a:p>
        </p:txBody>
      </p:sp>
      <p:sp>
        <p:nvSpPr>
          <p:cNvPr id="4" name="Slide Number Placeholder 3">
            <a:extLst>
              <a:ext uri="{FF2B5EF4-FFF2-40B4-BE49-F238E27FC236}">
                <a16:creationId xmlns:a16="http://schemas.microsoft.com/office/drawing/2014/main" id="{C3C76ABB-F9BE-3B89-7976-595C7BB9EB24}"/>
              </a:ext>
            </a:extLst>
          </p:cNvPr>
          <p:cNvSpPr>
            <a:spLocks noGrp="1"/>
          </p:cNvSpPr>
          <p:nvPr>
            <p:ph type="sldNum" sz="quarter" idx="10"/>
          </p:nvPr>
        </p:nvSpPr>
        <p:spPr/>
        <p:txBody>
          <a:bodyPr/>
          <a:lstStyle/>
          <a:p>
            <a:fld id="{2BD054F5-10C6-D849-9BAC-30B511E9722A}" type="slidenum">
              <a:rPr lang="en-US" smtClean="0"/>
              <a:t>15</a:t>
            </a:fld>
            <a:endParaRPr lang="en-US"/>
          </a:p>
        </p:txBody>
      </p:sp>
    </p:spTree>
    <p:extLst>
      <p:ext uri="{BB962C8B-B14F-4D97-AF65-F5344CB8AC3E}">
        <p14:creationId xmlns:p14="http://schemas.microsoft.com/office/powerpoint/2010/main" val="284921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2DFB71-7AAB-F21F-CF84-FB559638D7E8}"/>
              </a:ext>
            </a:extLst>
          </p:cNvPr>
          <p:cNvSpPr>
            <a:spLocks noGrp="1"/>
          </p:cNvSpPr>
          <p:nvPr>
            <p:ph idx="1"/>
          </p:nvPr>
        </p:nvSpPr>
        <p:spPr/>
        <p:txBody>
          <a:bodyPr/>
          <a:lstStyle/>
          <a:p>
            <a:r>
              <a:rPr lang="en-US"/>
              <a:t>How would you measure?</a:t>
            </a:r>
          </a:p>
        </p:txBody>
      </p:sp>
      <p:sp>
        <p:nvSpPr>
          <p:cNvPr id="3" name="Title 2">
            <a:extLst>
              <a:ext uri="{FF2B5EF4-FFF2-40B4-BE49-F238E27FC236}">
                <a16:creationId xmlns:a16="http://schemas.microsoft.com/office/drawing/2014/main" id="{85D64902-D9A7-D87C-56D8-25091CDB17FE}"/>
              </a:ext>
            </a:extLst>
          </p:cNvPr>
          <p:cNvSpPr>
            <a:spLocks noGrp="1"/>
          </p:cNvSpPr>
          <p:nvPr>
            <p:ph type="ctrTitle"/>
          </p:nvPr>
        </p:nvSpPr>
        <p:spPr/>
        <p:txBody>
          <a:bodyPr/>
          <a:lstStyle/>
          <a:p>
            <a:r>
              <a:rPr lang="en-US" sz="3200">
                <a:solidFill>
                  <a:schemeClr val="accent4"/>
                </a:solidFill>
              </a:rPr>
              <a:t>Outcome</a:t>
            </a:r>
            <a:r>
              <a:rPr lang="en-US">
                <a:solidFill>
                  <a:schemeClr val="accent4"/>
                </a:solidFill>
              </a:rPr>
              <a:t> 3 Indicators to Measures</a:t>
            </a:r>
          </a:p>
        </p:txBody>
      </p:sp>
      <p:sp>
        <p:nvSpPr>
          <p:cNvPr id="4" name="Slide Number Placeholder 3">
            <a:extLst>
              <a:ext uri="{FF2B5EF4-FFF2-40B4-BE49-F238E27FC236}">
                <a16:creationId xmlns:a16="http://schemas.microsoft.com/office/drawing/2014/main" id="{B8F77461-9730-11A6-03B7-6B5FE1A57365}"/>
              </a:ext>
            </a:extLst>
          </p:cNvPr>
          <p:cNvSpPr>
            <a:spLocks noGrp="1"/>
          </p:cNvSpPr>
          <p:nvPr>
            <p:ph type="sldNum" sz="quarter" idx="10"/>
          </p:nvPr>
        </p:nvSpPr>
        <p:spPr/>
        <p:txBody>
          <a:bodyPr/>
          <a:lstStyle/>
          <a:p>
            <a:fld id="{2BD054F5-10C6-D849-9BAC-30B511E9722A}" type="slidenum">
              <a:rPr lang="en-US" smtClean="0"/>
              <a:t>16</a:t>
            </a:fld>
            <a:endParaRPr lang="en-US"/>
          </a:p>
        </p:txBody>
      </p:sp>
      <p:graphicFrame>
        <p:nvGraphicFramePr>
          <p:cNvPr id="5" name="Content Placeholder 4">
            <a:extLst>
              <a:ext uri="{FF2B5EF4-FFF2-40B4-BE49-F238E27FC236}">
                <a16:creationId xmlns:a16="http://schemas.microsoft.com/office/drawing/2014/main" id="{0EBD3F9A-57B0-0935-4883-ADB9A594DCB8}"/>
              </a:ext>
            </a:extLst>
          </p:cNvPr>
          <p:cNvGraphicFramePr>
            <a:graphicFrameLocks/>
          </p:cNvGraphicFramePr>
          <p:nvPr>
            <p:extLst>
              <p:ext uri="{D42A27DB-BD31-4B8C-83A1-F6EECF244321}">
                <p14:modId xmlns:p14="http://schemas.microsoft.com/office/powerpoint/2010/main" val="3076914302"/>
              </p:ext>
            </p:extLst>
          </p:nvPr>
        </p:nvGraphicFramePr>
        <p:xfrm>
          <a:off x="304800" y="1750061"/>
          <a:ext cx="8077200" cy="1925320"/>
        </p:xfrm>
        <a:graphic>
          <a:graphicData uri="http://schemas.openxmlformats.org/drawingml/2006/table">
            <a:tbl>
              <a:tblPr firstRow="1" bandRow="1">
                <a:tableStyleId>{00A15C55-8517-42AA-B614-E9B94910E393}</a:tableStyleId>
              </a:tblPr>
              <a:tblGrid>
                <a:gridCol w="3631096">
                  <a:extLst>
                    <a:ext uri="{9D8B030D-6E8A-4147-A177-3AD203B41FA5}">
                      <a16:colId xmlns:a16="http://schemas.microsoft.com/office/drawing/2014/main" val="3554687710"/>
                    </a:ext>
                  </a:extLst>
                </a:gridCol>
                <a:gridCol w="4446104">
                  <a:extLst>
                    <a:ext uri="{9D8B030D-6E8A-4147-A177-3AD203B41FA5}">
                      <a16:colId xmlns:a16="http://schemas.microsoft.com/office/drawing/2014/main" val="2684416287"/>
                    </a:ext>
                  </a:extLst>
                </a:gridCol>
              </a:tblGrid>
              <a:tr h="370840">
                <a:tc>
                  <a:txBody>
                    <a:bodyPr/>
                    <a:lstStyle/>
                    <a:p>
                      <a:r>
                        <a:rPr lang="en-US"/>
                        <a:t>Indicator</a:t>
                      </a:r>
                    </a:p>
                  </a:txBody>
                  <a:tcPr/>
                </a:tc>
                <a:tc>
                  <a:txBody>
                    <a:bodyPr/>
                    <a:lstStyle/>
                    <a:p>
                      <a:r>
                        <a:rPr lang="en-US"/>
                        <a:t>Measure</a:t>
                      </a:r>
                    </a:p>
                  </a:txBody>
                  <a:tcPr/>
                </a:tc>
                <a:extLst>
                  <a:ext uri="{0D108BD9-81ED-4DB2-BD59-A6C34878D82A}">
                    <a16:rowId xmlns:a16="http://schemas.microsoft.com/office/drawing/2014/main" val="3036654558"/>
                  </a:ext>
                </a:extLst>
              </a:tr>
              <a:tr h="370840">
                <a:tc>
                  <a:txBody>
                    <a:bodyPr/>
                    <a:lstStyle/>
                    <a:p>
                      <a:r>
                        <a:rPr lang="en-US"/>
                        <a:t>70% of observed at-habitat participants demonstrate at least 1 empathy outcome</a:t>
                      </a:r>
                    </a:p>
                  </a:txBody>
                  <a:tcPr/>
                </a:tc>
                <a:tc>
                  <a:txBody>
                    <a:bodyPr/>
                    <a:lstStyle/>
                    <a:p>
                      <a:endParaRPr lang="en-US"/>
                    </a:p>
                  </a:txBody>
                  <a:tcPr/>
                </a:tc>
                <a:extLst>
                  <a:ext uri="{0D108BD9-81ED-4DB2-BD59-A6C34878D82A}">
                    <a16:rowId xmlns:a16="http://schemas.microsoft.com/office/drawing/2014/main" val="265247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70% of students identify 1+ way to help the environment</a:t>
                      </a:r>
                    </a:p>
                  </a:txBody>
                  <a:tcPr/>
                </a:tc>
                <a:tc>
                  <a:txBody>
                    <a:bodyPr/>
                    <a:lstStyle/>
                    <a:p>
                      <a:endParaRPr lang="en-US"/>
                    </a:p>
                  </a:txBody>
                  <a:tcPr/>
                </a:tc>
                <a:extLst>
                  <a:ext uri="{0D108BD9-81ED-4DB2-BD59-A6C34878D82A}">
                    <a16:rowId xmlns:a16="http://schemas.microsoft.com/office/drawing/2014/main" val="2078946475"/>
                  </a:ext>
                </a:extLst>
              </a:tr>
            </a:tbl>
          </a:graphicData>
        </a:graphic>
      </p:graphicFrame>
    </p:spTree>
    <p:extLst>
      <p:ext uri="{BB962C8B-B14F-4D97-AF65-F5344CB8AC3E}">
        <p14:creationId xmlns:p14="http://schemas.microsoft.com/office/powerpoint/2010/main" val="269155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81D4-3345-A9F8-E1A2-F07B620153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0A10C-D891-87EF-8385-4A2A895288F7}"/>
              </a:ext>
            </a:extLst>
          </p:cNvPr>
          <p:cNvSpPr>
            <a:spLocks noGrp="1"/>
          </p:cNvSpPr>
          <p:nvPr>
            <p:ph idx="1"/>
          </p:nvPr>
        </p:nvSpPr>
        <p:spPr/>
        <p:txBody>
          <a:bodyPr/>
          <a:lstStyle/>
          <a:p>
            <a:r>
              <a:rPr lang="en-US"/>
              <a:t>What we ended up doing…</a:t>
            </a:r>
          </a:p>
        </p:txBody>
      </p:sp>
      <p:sp>
        <p:nvSpPr>
          <p:cNvPr id="3" name="Title 2">
            <a:extLst>
              <a:ext uri="{FF2B5EF4-FFF2-40B4-BE49-F238E27FC236}">
                <a16:creationId xmlns:a16="http://schemas.microsoft.com/office/drawing/2014/main" id="{788FCB5E-F380-2380-D6A5-E8C028E854A5}"/>
              </a:ext>
            </a:extLst>
          </p:cNvPr>
          <p:cNvSpPr>
            <a:spLocks noGrp="1"/>
          </p:cNvSpPr>
          <p:nvPr>
            <p:ph type="ctrTitle"/>
          </p:nvPr>
        </p:nvSpPr>
        <p:spPr/>
        <p:txBody>
          <a:bodyPr/>
          <a:lstStyle/>
          <a:p>
            <a:r>
              <a:rPr lang="en-US" sz="3200"/>
              <a:t>Outcome</a:t>
            </a:r>
            <a:r>
              <a:rPr lang="en-US"/>
              <a:t> 3 Indicators to Measures</a:t>
            </a:r>
          </a:p>
        </p:txBody>
      </p:sp>
      <p:sp>
        <p:nvSpPr>
          <p:cNvPr id="4" name="Slide Number Placeholder 3">
            <a:extLst>
              <a:ext uri="{FF2B5EF4-FFF2-40B4-BE49-F238E27FC236}">
                <a16:creationId xmlns:a16="http://schemas.microsoft.com/office/drawing/2014/main" id="{F0BD87A6-3840-D29B-5BD5-CE71D7997927}"/>
              </a:ext>
            </a:extLst>
          </p:cNvPr>
          <p:cNvSpPr>
            <a:spLocks noGrp="1"/>
          </p:cNvSpPr>
          <p:nvPr>
            <p:ph type="sldNum" sz="quarter" idx="10"/>
          </p:nvPr>
        </p:nvSpPr>
        <p:spPr/>
        <p:txBody>
          <a:bodyPr/>
          <a:lstStyle/>
          <a:p>
            <a:fld id="{2BD054F5-10C6-D849-9BAC-30B511E9722A}" type="slidenum">
              <a:rPr lang="en-US" smtClean="0"/>
              <a:t>17</a:t>
            </a:fld>
            <a:endParaRPr lang="en-US"/>
          </a:p>
        </p:txBody>
      </p:sp>
      <p:graphicFrame>
        <p:nvGraphicFramePr>
          <p:cNvPr id="5" name="Content Placeholder 4">
            <a:extLst>
              <a:ext uri="{FF2B5EF4-FFF2-40B4-BE49-F238E27FC236}">
                <a16:creationId xmlns:a16="http://schemas.microsoft.com/office/drawing/2014/main" id="{6BEC565D-C97A-3058-71D4-6D5C824FB86A}"/>
              </a:ext>
            </a:extLst>
          </p:cNvPr>
          <p:cNvGraphicFramePr>
            <a:graphicFrameLocks/>
          </p:cNvGraphicFramePr>
          <p:nvPr>
            <p:extLst>
              <p:ext uri="{D42A27DB-BD31-4B8C-83A1-F6EECF244321}">
                <p14:modId xmlns:p14="http://schemas.microsoft.com/office/powerpoint/2010/main" val="2545567121"/>
              </p:ext>
            </p:extLst>
          </p:nvPr>
        </p:nvGraphicFramePr>
        <p:xfrm>
          <a:off x="304800" y="1750061"/>
          <a:ext cx="8077200" cy="1925320"/>
        </p:xfrm>
        <a:graphic>
          <a:graphicData uri="http://schemas.openxmlformats.org/drawingml/2006/table">
            <a:tbl>
              <a:tblPr firstRow="1" bandRow="1">
                <a:tableStyleId>{00A15C55-8517-42AA-B614-E9B94910E393}</a:tableStyleId>
              </a:tblPr>
              <a:tblGrid>
                <a:gridCol w="3631096">
                  <a:extLst>
                    <a:ext uri="{9D8B030D-6E8A-4147-A177-3AD203B41FA5}">
                      <a16:colId xmlns:a16="http://schemas.microsoft.com/office/drawing/2014/main" val="3554687710"/>
                    </a:ext>
                  </a:extLst>
                </a:gridCol>
                <a:gridCol w="4446104">
                  <a:extLst>
                    <a:ext uri="{9D8B030D-6E8A-4147-A177-3AD203B41FA5}">
                      <a16:colId xmlns:a16="http://schemas.microsoft.com/office/drawing/2014/main" val="2684416287"/>
                    </a:ext>
                  </a:extLst>
                </a:gridCol>
              </a:tblGrid>
              <a:tr h="370840">
                <a:tc>
                  <a:txBody>
                    <a:bodyPr/>
                    <a:lstStyle/>
                    <a:p>
                      <a:r>
                        <a:rPr lang="en-US"/>
                        <a:t>Indicator</a:t>
                      </a:r>
                    </a:p>
                  </a:txBody>
                  <a:tcPr/>
                </a:tc>
                <a:tc>
                  <a:txBody>
                    <a:bodyPr/>
                    <a:lstStyle/>
                    <a:p>
                      <a:r>
                        <a:rPr lang="en-US"/>
                        <a:t>Measure</a:t>
                      </a:r>
                    </a:p>
                  </a:txBody>
                  <a:tcPr/>
                </a:tc>
                <a:extLst>
                  <a:ext uri="{0D108BD9-81ED-4DB2-BD59-A6C34878D82A}">
                    <a16:rowId xmlns:a16="http://schemas.microsoft.com/office/drawing/2014/main" val="3036654558"/>
                  </a:ext>
                </a:extLst>
              </a:tr>
              <a:tr h="370840">
                <a:tc>
                  <a:txBody>
                    <a:bodyPr/>
                    <a:lstStyle/>
                    <a:p>
                      <a:r>
                        <a:rPr lang="en-US"/>
                        <a:t>70% of observed at-habitat participants demonstrate at least 1 empathy outcome</a:t>
                      </a:r>
                    </a:p>
                  </a:txBody>
                  <a:tcPr/>
                </a:tc>
                <a:tc>
                  <a:txBody>
                    <a:bodyPr/>
                    <a:lstStyle/>
                    <a:p>
                      <a:r>
                        <a:rPr lang="en-US"/>
                        <a:t>MECAP observation protocol marking frequency</a:t>
                      </a:r>
                    </a:p>
                  </a:txBody>
                  <a:tcPr/>
                </a:tc>
                <a:extLst>
                  <a:ext uri="{0D108BD9-81ED-4DB2-BD59-A6C34878D82A}">
                    <a16:rowId xmlns:a16="http://schemas.microsoft.com/office/drawing/2014/main" val="265247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70% of students identify 1+ way to help the environment</a:t>
                      </a:r>
                    </a:p>
                  </a:txBody>
                  <a:tcPr/>
                </a:tc>
                <a:tc>
                  <a:txBody>
                    <a:bodyPr/>
                    <a:lstStyle/>
                    <a:p>
                      <a:r>
                        <a:rPr lang="en-US"/>
                        <a:t>Observe camper plays &amp; playbill free response</a:t>
                      </a:r>
                    </a:p>
                  </a:txBody>
                  <a:tcPr/>
                </a:tc>
                <a:extLst>
                  <a:ext uri="{0D108BD9-81ED-4DB2-BD59-A6C34878D82A}">
                    <a16:rowId xmlns:a16="http://schemas.microsoft.com/office/drawing/2014/main" val="2078946475"/>
                  </a:ext>
                </a:extLst>
              </a:tr>
            </a:tbl>
          </a:graphicData>
        </a:graphic>
      </p:graphicFrame>
      <p:pic>
        <p:nvPicPr>
          <p:cNvPr id="6" name="Picture 5" descr="A brown ticket with black text&#10;&#10;Description automatically generated">
            <a:extLst>
              <a:ext uri="{FF2B5EF4-FFF2-40B4-BE49-F238E27FC236}">
                <a16:creationId xmlns:a16="http://schemas.microsoft.com/office/drawing/2014/main" id="{79A23F05-44D7-D3E2-9E01-1CE0FA73CA36}"/>
              </a:ext>
            </a:extLst>
          </p:cNvPr>
          <p:cNvPicPr>
            <a:picLocks noChangeAspect="1"/>
          </p:cNvPicPr>
          <p:nvPr/>
        </p:nvPicPr>
        <p:blipFill>
          <a:blip r:embed="rId3">
            <a:extLst>
              <a:ext uri="{28A0092B-C50C-407E-A947-70E740481C1C}">
                <a14:useLocalDpi xmlns:a14="http://schemas.microsoft.com/office/drawing/2010/main" val="0"/>
              </a:ext>
            </a:extLst>
          </a:blip>
          <a:srcRect l="6666" r="6666"/>
          <a:stretch/>
        </p:blipFill>
        <p:spPr>
          <a:xfrm rot="4330045">
            <a:off x="5944808" y="3735704"/>
            <a:ext cx="1151466" cy="996462"/>
          </a:xfrm>
          <a:prstGeom prst="rect">
            <a:avLst/>
          </a:prstGeom>
          <a:ln>
            <a:solidFill>
              <a:schemeClr val="tx1"/>
            </a:solidFill>
          </a:ln>
        </p:spPr>
      </p:pic>
    </p:spTree>
    <p:extLst>
      <p:ext uri="{BB962C8B-B14F-4D97-AF65-F5344CB8AC3E}">
        <p14:creationId xmlns:p14="http://schemas.microsoft.com/office/powerpoint/2010/main" val="2126899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A9F5-9A08-91F0-2285-6B5FEBB6E3D7}"/>
              </a:ext>
            </a:extLst>
          </p:cNvPr>
          <p:cNvSpPr>
            <a:spLocks noGrp="1"/>
          </p:cNvSpPr>
          <p:nvPr>
            <p:ph type="ctrTitle"/>
          </p:nvPr>
        </p:nvSpPr>
        <p:spPr/>
        <p:txBody>
          <a:bodyPr/>
          <a:lstStyle/>
          <a:p>
            <a:r>
              <a:rPr lang="en-US" sz="3200"/>
              <a:t>Evaluating Arts Education Programs</a:t>
            </a:r>
          </a:p>
        </p:txBody>
      </p:sp>
      <p:sp>
        <p:nvSpPr>
          <p:cNvPr id="3" name="Slide Number Placeholder 2">
            <a:extLst>
              <a:ext uri="{FF2B5EF4-FFF2-40B4-BE49-F238E27FC236}">
                <a16:creationId xmlns:a16="http://schemas.microsoft.com/office/drawing/2014/main" id="{7E0BB27D-0CDC-1B1C-826E-0CDBD359F1F5}"/>
              </a:ext>
            </a:extLst>
          </p:cNvPr>
          <p:cNvSpPr>
            <a:spLocks noGrp="1"/>
          </p:cNvSpPr>
          <p:nvPr>
            <p:ph type="sldNum" sz="quarter" idx="10"/>
          </p:nvPr>
        </p:nvSpPr>
        <p:spPr/>
        <p:txBody>
          <a:bodyPr/>
          <a:lstStyle/>
          <a:p>
            <a:fld id="{2BD054F5-10C6-D849-9BAC-30B511E9722A}" type="slidenum">
              <a:rPr lang="en-US" smtClean="0"/>
              <a:t>18</a:t>
            </a:fld>
            <a:endParaRPr lang="en-US"/>
          </a:p>
        </p:txBody>
      </p:sp>
      <p:graphicFrame>
        <p:nvGraphicFramePr>
          <p:cNvPr id="5" name="Content Placeholder 4">
            <a:extLst>
              <a:ext uri="{FF2B5EF4-FFF2-40B4-BE49-F238E27FC236}">
                <a16:creationId xmlns:a16="http://schemas.microsoft.com/office/drawing/2014/main" id="{B4AF37B9-F8D5-F224-C167-4A16C1BE58FD}"/>
              </a:ext>
            </a:extLst>
          </p:cNvPr>
          <p:cNvGraphicFramePr>
            <a:graphicFrameLocks noGrp="1"/>
          </p:cNvGraphicFramePr>
          <p:nvPr>
            <p:ph idx="1"/>
            <p:extLst>
              <p:ext uri="{D42A27DB-BD31-4B8C-83A1-F6EECF244321}">
                <p14:modId xmlns:p14="http://schemas.microsoft.com/office/powerpoint/2010/main" val="2805481372"/>
              </p:ext>
            </p:extLst>
          </p:nvPr>
        </p:nvGraphicFramePr>
        <p:xfrm>
          <a:off x="304800" y="1085850"/>
          <a:ext cx="8077200" cy="1677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erson holding a sign&#10;&#10;Description automatically generated">
            <a:extLst>
              <a:ext uri="{FF2B5EF4-FFF2-40B4-BE49-F238E27FC236}">
                <a16:creationId xmlns:a16="http://schemas.microsoft.com/office/drawing/2014/main" id="{2FB5FB3D-8831-1B72-8242-FE936B69DBC2}"/>
              </a:ext>
            </a:extLst>
          </p:cNvPr>
          <p:cNvPicPr>
            <a:picLocks noChangeAspect="1"/>
          </p:cNvPicPr>
          <p:nvPr/>
        </p:nvPicPr>
        <p:blipFill>
          <a:blip r:embed="rId8">
            <a:extLst>
              <a:ext uri="{28A0092B-C50C-407E-A947-70E740481C1C}">
                <a14:useLocalDpi xmlns:a14="http://schemas.microsoft.com/office/drawing/2010/main" val="0"/>
              </a:ext>
            </a:extLst>
          </a:blip>
          <a:srcRect b="30145"/>
          <a:stretch/>
        </p:blipFill>
        <p:spPr>
          <a:xfrm>
            <a:off x="2051640" y="2571750"/>
            <a:ext cx="5040720" cy="2345974"/>
          </a:xfrm>
          <a:prstGeom prst="rect">
            <a:avLst/>
          </a:prstGeom>
          <a:ln>
            <a:solidFill>
              <a:schemeClr val="tx1"/>
            </a:solidFill>
          </a:ln>
        </p:spPr>
      </p:pic>
    </p:spTree>
    <p:extLst>
      <p:ext uri="{BB962C8B-B14F-4D97-AF65-F5344CB8AC3E}">
        <p14:creationId xmlns:p14="http://schemas.microsoft.com/office/powerpoint/2010/main" val="1894517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74F177-5D9E-DC43-0C82-344EB6541912}"/>
              </a:ext>
            </a:extLst>
          </p:cNvPr>
          <p:cNvSpPr>
            <a:spLocks noGrp="1"/>
          </p:cNvSpPr>
          <p:nvPr>
            <p:ph idx="1"/>
          </p:nvPr>
        </p:nvSpPr>
        <p:spPr>
          <a:xfrm>
            <a:off x="342900" y="1085850"/>
            <a:ext cx="8039100" cy="3867150"/>
          </a:xfrm>
        </p:spPr>
        <p:txBody>
          <a:bodyPr vert="horz" lIns="91440" tIns="45720" rIns="91440" bIns="45720" rtlCol="0" anchor="t">
            <a:normAutofit fontScale="85000" lnSpcReduction="10000"/>
          </a:bodyPr>
          <a:lstStyle/>
          <a:p>
            <a:pPr marL="342900" indent="-342900">
              <a:buFont typeface="Arial"/>
              <a:buChar char="•"/>
            </a:pPr>
            <a:r>
              <a:rPr lang="en-US" b="1"/>
              <a:t>Current Evaluation for Kohls Wild Theater </a:t>
            </a:r>
          </a:p>
          <a:p>
            <a:pPr marL="1085850" lvl="1" indent="-342900">
              <a:buFont typeface="Courier New"/>
              <a:buChar char="o"/>
            </a:pPr>
            <a:r>
              <a:rPr lang="en-US" b="1"/>
              <a:t>Summer</a:t>
            </a:r>
          </a:p>
          <a:p>
            <a:pPr marL="1485900" lvl="2" indent="-342900">
              <a:buFont typeface="Wingdings"/>
              <a:buChar char="§"/>
            </a:pPr>
            <a:r>
              <a:rPr lang="en-US" b="1">
                <a:solidFill>
                  <a:schemeClr val="accent1"/>
                </a:solidFill>
              </a:rPr>
              <a:t>At-Habitat MECAPS </a:t>
            </a:r>
          </a:p>
          <a:p>
            <a:pPr marL="1485900" lvl="2" indent="-342900">
              <a:buFont typeface="Wingdings"/>
              <a:buChar char="§"/>
            </a:pPr>
            <a:r>
              <a:rPr lang="en-US" b="1">
                <a:solidFill>
                  <a:schemeClr val="accent1"/>
                </a:solidFill>
              </a:rPr>
              <a:t>Content Embedded Assessment of Let's Get Wild/Wilder     (1 per program)</a:t>
            </a:r>
          </a:p>
          <a:p>
            <a:pPr marL="1485900" lvl="2" indent="-342900">
              <a:buFont typeface="Wingdings"/>
              <a:buChar char="§"/>
            </a:pPr>
            <a:r>
              <a:rPr lang="en-US" b="1">
                <a:solidFill>
                  <a:schemeClr val="accent1"/>
                </a:solidFill>
              </a:rPr>
              <a:t>MECAPs for Let's Get Wild/Wilder (2 per program)</a:t>
            </a:r>
          </a:p>
          <a:p>
            <a:pPr marL="1485900" lvl="2" indent="-342900">
              <a:buFont typeface="Wingdings"/>
              <a:buChar char="§"/>
            </a:pPr>
            <a:r>
              <a:rPr lang="en-US" b="1">
                <a:solidFill>
                  <a:schemeClr val="accent1"/>
                </a:solidFill>
              </a:rPr>
              <a:t>Emotion Wheel/Emotional Perspectives Embedded Assessment(two per class: KWT play and student play)</a:t>
            </a:r>
          </a:p>
          <a:p>
            <a:pPr marL="1485900" lvl="2" indent="-342900">
              <a:buFont typeface="Wingdings"/>
              <a:buChar char="§"/>
            </a:pPr>
            <a:r>
              <a:rPr lang="en-US"/>
              <a:t>Guest survey of performance (required by Kohls) </a:t>
            </a:r>
          </a:p>
          <a:p>
            <a:pPr marL="1485900" lvl="2" indent="-342900">
              <a:buFont typeface="Wingdings"/>
              <a:buChar char="§"/>
            </a:pPr>
            <a:r>
              <a:rPr lang="en-US"/>
              <a:t>Guest Satisfaction Survey (through Milwaukee County Zoo) </a:t>
            </a:r>
          </a:p>
          <a:p>
            <a:pPr marL="1085850" lvl="1" indent="-342900">
              <a:buFont typeface="Courier New"/>
              <a:buChar char="o"/>
            </a:pPr>
            <a:r>
              <a:rPr lang="en-US" b="1"/>
              <a:t>Fall/Spring </a:t>
            </a:r>
          </a:p>
          <a:p>
            <a:pPr marL="1485900" lvl="2" indent="-342900">
              <a:buFont typeface="Wingdings"/>
              <a:buChar char="§"/>
            </a:pPr>
            <a:r>
              <a:rPr lang="en-US"/>
              <a:t>MECAPs of Fall and Spring performances (2 per play)</a:t>
            </a:r>
          </a:p>
          <a:p>
            <a:pPr marL="1485900" lvl="2" indent="-342900">
              <a:buFont typeface="Wingdings"/>
              <a:buChar char="§"/>
            </a:pPr>
            <a:r>
              <a:rPr lang="en-US"/>
              <a:t>Empathy Survey for Student Q&amp;A portion of performance </a:t>
            </a:r>
          </a:p>
          <a:p>
            <a:pPr marL="1485900" lvl="2" indent="-342900">
              <a:buFont typeface="Wingdings"/>
              <a:buChar char="§"/>
            </a:pPr>
            <a:endParaRPr lang="en-US"/>
          </a:p>
        </p:txBody>
      </p:sp>
      <p:sp>
        <p:nvSpPr>
          <p:cNvPr id="3" name="Title 2">
            <a:extLst>
              <a:ext uri="{FF2B5EF4-FFF2-40B4-BE49-F238E27FC236}">
                <a16:creationId xmlns:a16="http://schemas.microsoft.com/office/drawing/2014/main" id="{DA4ADDAD-6CAF-CDE0-DE66-0B43B5A0B464}"/>
              </a:ext>
            </a:extLst>
          </p:cNvPr>
          <p:cNvSpPr>
            <a:spLocks noGrp="1"/>
          </p:cNvSpPr>
          <p:nvPr>
            <p:ph type="ctrTitle"/>
          </p:nvPr>
        </p:nvSpPr>
        <p:spPr/>
        <p:txBody>
          <a:bodyPr lIns="91440" tIns="45720" rIns="91440" bIns="45720" anchor="t"/>
          <a:lstStyle/>
          <a:p>
            <a:r>
              <a:rPr lang="en-US"/>
              <a:t>Methodology </a:t>
            </a:r>
          </a:p>
        </p:txBody>
      </p:sp>
      <p:sp>
        <p:nvSpPr>
          <p:cNvPr id="4" name="Slide Number Placeholder 3">
            <a:extLst>
              <a:ext uri="{FF2B5EF4-FFF2-40B4-BE49-F238E27FC236}">
                <a16:creationId xmlns:a16="http://schemas.microsoft.com/office/drawing/2014/main" id="{5A2C7BB6-5769-53ED-F004-F495CA5929FC}"/>
              </a:ext>
            </a:extLst>
          </p:cNvPr>
          <p:cNvSpPr>
            <a:spLocks noGrp="1"/>
          </p:cNvSpPr>
          <p:nvPr>
            <p:ph type="sldNum" sz="quarter" idx="10"/>
          </p:nvPr>
        </p:nvSpPr>
        <p:spPr/>
        <p:txBody>
          <a:bodyPr/>
          <a:lstStyle/>
          <a:p>
            <a:fld id="{2BD054F5-10C6-D849-9BAC-30B511E9722A}" type="slidenum">
              <a:rPr lang="en-US" smtClean="0"/>
              <a:t>19</a:t>
            </a:fld>
            <a:endParaRPr lang="en-US"/>
          </a:p>
        </p:txBody>
      </p:sp>
    </p:spTree>
    <p:extLst>
      <p:ext uri="{BB962C8B-B14F-4D97-AF65-F5344CB8AC3E}">
        <p14:creationId xmlns:p14="http://schemas.microsoft.com/office/powerpoint/2010/main" val="2062271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DB937D-7AED-5E04-950D-A019ED4E8DA7}"/>
              </a:ext>
            </a:extLst>
          </p:cNvPr>
          <p:cNvSpPr>
            <a:spLocks noGrp="1"/>
          </p:cNvSpPr>
          <p:nvPr>
            <p:ph idx="1"/>
          </p:nvPr>
        </p:nvSpPr>
        <p:spPr>
          <a:xfrm>
            <a:off x="304800" y="1085850"/>
            <a:ext cx="7603253" cy="1112785"/>
          </a:xfrm>
        </p:spPr>
        <p:txBody>
          <a:bodyPr numCol="2">
            <a:normAutofit lnSpcReduction="10000"/>
          </a:bodyPr>
          <a:lstStyle/>
          <a:p>
            <a:pPr marL="514350" indent="-514350">
              <a:buAutoNum type="arabicPeriod"/>
            </a:pPr>
            <a:r>
              <a:rPr lang="en-US" sz="2000"/>
              <a:t>What is Kohl’s Wild Theater (KWT)</a:t>
            </a:r>
          </a:p>
          <a:p>
            <a:pPr marL="514350" indent="-514350">
              <a:buAutoNum type="arabicPeriod"/>
            </a:pPr>
            <a:r>
              <a:rPr lang="en-US" sz="2000"/>
              <a:t>Key grant outcomes</a:t>
            </a:r>
          </a:p>
          <a:p>
            <a:pPr marL="514350" indent="-514350">
              <a:buAutoNum type="arabicPeriod"/>
            </a:pPr>
            <a:r>
              <a:rPr lang="en-US" sz="2000"/>
              <a:t>Evaluation grids</a:t>
            </a:r>
          </a:p>
          <a:p>
            <a:pPr marL="514350" indent="-514350">
              <a:buAutoNum type="arabicPeriod"/>
            </a:pPr>
            <a:r>
              <a:rPr lang="en-US" sz="2000"/>
              <a:t>Evaluation methodology</a:t>
            </a:r>
          </a:p>
          <a:p>
            <a:pPr marL="514350" indent="-514350">
              <a:buAutoNum type="arabicPeriod"/>
            </a:pPr>
            <a:r>
              <a:rPr lang="en-US" sz="2000"/>
              <a:t>Sneak peak on results</a:t>
            </a:r>
          </a:p>
        </p:txBody>
      </p:sp>
      <p:sp>
        <p:nvSpPr>
          <p:cNvPr id="4" name="Slide Number Placeholder 3">
            <a:extLst>
              <a:ext uri="{FF2B5EF4-FFF2-40B4-BE49-F238E27FC236}">
                <a16:creationId xmlns:a16="http://schemas.microsoft.com/office/drawing/2014/main" id="{A41B6573-012E-0ACC-F549-86ED0586A566}"/>
              </a:ext>
            </a:extLst>
          </p:cNvPr>
          <p:cNvSpPr>
            <a:spLocks noGrp="1"/>
          </p:cNvSpPr>
          <p:nvPr>
            <p:ph type="sldNum" sz="quarter" idx="12"/>
          </p:nvPr>
        </p:nvSpPr>
        <p:spPr/>
        <p:txBody>
          <a:bodyPr/>
          <a:lstStyle/>
          <a:p>
            <a:fld id="{2BD054F5-10C6-D849-9BAC-30B511E9722A}" type="slidenum">
              <a:rPr lang="en-US" smtClean="0"/>
              <a:t>2</a:t>
            </a:fld>
            <a:endParaRPr lang="en-US"/>
          </a:p>
        </p:txBody>
      </p:sp>
      <p:pic>
        <p:nvPicPr>
          <p:cNvPr id="1026" name="Picture 2" descr="Kohls Wild Theater Intro">
            <a:extLst>
              <a:ext uri="{FF2B5EF4-FFF2-40B4-BE49-F238E27FC236}">
                <a16:creationId xmlns:a16="http://schemas.microsoft.com/office/drawing/2014/main" id="{19A3D9A6-B468-6BD6-E612-3924F3B1B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44" y="2266531"/>
            <a:ext cx="6416769" cy="2876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CA4DA997-4A74-63F2-AFF3-31E341FA9069}"/>
              </a:ext>
            </a:extLst>
          </p:cNvPr>
          <p:cNvSpPr>
            <a:spLocks noGrp="1"/>
          </p:cNvSpPr>
          <p:nvPr>
            <p:ph type="body" sz="quarter" idx="13"/>
          </p:nvPr>
        </p:nvSpPr>
        <p:spPr/>
        <p:txBody>
          <a:bodyPr/>
          <a:lstStyle/>
          <a:p>
            <a:r>
              <a:rPr lang="en-US"/>
              <a:t>Agenda</a:t>
            </a:r>
          </a:p>
        </p:txBody>
      </p:sp>
    </p:spTree>
    <p:extLst>
      <p:ext uri="{BB962C8B-B14F-4D97-AF65-F5344CB8AC3E}">
        <p14:creationId xmlns:p14="http://schemas.microsoft.com/office/powerpoint/2010/main" val="1835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A29C67-A4A5-3209-90BE-BF1C50E0BCE7}"/>
              </a:ext>
            </a:extLst>
          </p:cNvPr>
          <p:cNvSpPr>
            <a:spLocks noGrp="1"/>
          </p:cNvSpPr>
          <p:nvPr>
            <p:ph idx="1"/>
          </p:nvPr>
        </p:nvSpPr>
        <p:spPr>
          <a:xfrm>
            <a:off x="342900" y="1085850"/>
            <a:ext cx="4000500" cy="3390900"/>
          </a:xfrm>
        </p:spPr>
        <p:txBody>
          <a:bodyPr vert="horz" lIns="91440" tIns="45720" rIns="91440" bIns="45720" rtlCol="0" anchor="t">
            <a:normAutofit fontScale="85000" lnSpcReduction="20000"/>
          </a:bodyPr>
          <a:lstStyle/>
          <a:p>
            <a:pPr marL="342900" indent="-342900">
              <a:buFont typeface="Arial"/>
              <a:buChar char="•"/>
            </a:pPr>
            <a:r>
              <a:rPr lang="en-US"/>
              <a:t>Focused on Humboldt penguins and penguin behaviors.</a:t>
            </a:r>
          </a:p>
          <a:p>
            <a:pPr marL="342900" indent="-342900">
              <a:buFont typeface="Arial"/>
              <a:buChar char="•"/>
            </a:pPr>
            <a:r>
              <a:rPr lang="en-US"/>
              <a:t>Encouraged biomimicry through parallel play (kids would waddle to the water and then dive to catch a fish)</a:t>
            </a:r>
          </a:p>
          <a:p>
            <a:pPr marL="342900" indent="-342900">
              <a:buFont typeface="Arial"/>
              <a:buChar char="•"/>
            </a:pPr>
            <a:r>
              <a:rPr lang="en-US"/>
              <a:t>Included meeting "Braxton," a penguin puppet </a:t>
            </a:r>
          </a:p>
          <a:p>
            <a:pPr marL="342900" indent="-342900">
              <a:buFont typeface="Arial"/>
              <a:buChar char="•"/>
            </a:pPr>
            <a:r>
              <a:rPr lang="en-US"/>
              <a:t> 201 people engaged in observed at-habitats </a:t>
            </a:r>
          </a:p>
        </p:txBody>
      </p:sp>
      <p:sp>
        <p:nvSpPr>
          <p:cNvPr id="3" name="Title 2">
            <a:extLst>
              <a:ext uri="{FF2B5EF4-FFF2-40B4-BE49-F238E27FC236}">
                <a16:creationId xmlns:a16="http://schemas.microsoft.com/office/drawing/2014/main" id="{A3FAFA8C-A2F2-37A1-1C04-47B0E140EB60}"/>
              </a:ext>
            </a:extLst>
          </p:cNvPr>
          <p:cNvSpPr>
            <a:spLocks noGrp="1"/>
          </p:cNvSpPr>
          <p:nvPr>
            <p:ph type="ctrTitle"/>
          </p:nvPr>
        </p:nvSpPr>
        <p:spPr/>
        <p:txBody>
          <a:bodyPr lIns="91440" tIns="45720" rIns="91440" bIns="45720" anchor="t"/>
          <a:lstStyle/>
          <a:p>
            <a:r>
              <a:rPr lang="en-US"/>
              <a:t>Summer: At-Habitat MECAPs </a:t>
            </a:r>
          </a:p>
        </p:txBody>
      </p:sp>
      <p:sp>
        <p:nvSpPr>
          <p:cNvPr id="4" name="Slide Number Placeholder 3">
            <a:extLst>
              <a:ext uri="{FF2B5EF4-FFF2-40B4-BE49-F238E27FC236}">
                <a16:creationId xmlns:a16="http://schemas.microsoft.com/office/drawing/2014/main" id="{53AA38A1-0C6D-A7BB-E6A8-6EEB2E21A14D}"/>
              </a:ext>
            </a:extLst>
          </p:cNvPr>
          <p:cNvSpPr>
            <a:spLocks noGrp="1"/>
          </p:cNvSpPr>
          <p:nvPr>
            <p:ph type="sldNum" sz="quarter" idx="10"/>
          </p:nvPr>
        </p:nvSpPr>
        <p:spPr/>
        <p:txBody>
          <a:bodyPr/>
          <a:lstStyle/>
          <a:p>
            <a:fld id="{2BD054F5-10C6-D849-9BAC-30B511E9722A}" type="slidenum">
              <a:rPr lang="en-US" smtClean="0"/>
              <a:t>20</a:t>
            </a:fld>
            <a:endParaRPr lang="en-US"/>
          </a:p>
        </p:txBody>
      </p:sp>
      <p:pic>
        <p:nvPicPr>
          <p:cNvPr id="6" name="Content Placeholder 5" descr="A group of people holding stuffed animals&#10;&#10;Description automatically generated">
            <a:extLst>
              <a:ext uri="{FF2B5EF4-FFF2-40B4-BE49-F238E27FC236}">
                <a16:creationId xmlns:a16="http://schemas.microsoft.com/office/drawing/2014/main" id="{9764B118-2D08-E38E-9475-C6BABC6AA9FF}"/>
              </a:ext>
            </a:extLst>
          </p:cNvPr>
          <p:cNvPicPr>
            <a:picLocks noChangeAspect="1"/>
          </p:cNvPicPr>
          <p:nvPr/>
        </p:nvPicPr>
        <p:blipFill>
          <a:blip r:embed="rId3">
            <a:extLst>
              <a:ext uri="{28A0092B-C50C-407E-A947-70E740481C1C}">
                <a14:useLocalDpi xmlns:a14="http://schemas.microsoft.com/office/drawing/2010/main" val="0"/>
              </a:ext>
            </a:extLst>
          </a:blip>
          <a:srcRect l="13381" t="6148" r="13210" b="555"/>
          <a:stretch/>
        </p:blipFill>
        <p:spPr>
          <a:xfrm>
            <a:off x="4438650" y="1276351"/>
            <a:ext cx="3778163" cy="319914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3587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6E0414-EDB4-EFF0-E42A-CAD71D1466B3}"/>
              </a:ext>
            </a:extLst>
          </p:cNvPr>
          <p:cNvSpPr>
            <a:spLocks noGrp="1"/>
          </p:cNvSpPr>
          <p:nvPr>
            <p:ph type="ctrTitle"/>
          </p:nvPr>
        </p:nvSpPr>
        <p:spPr/>
        <p:txBody>
          <a:bodyPr lIns="91440" tIns="45720" rIns="91440" bIns="45720" anchor="t"/>
          <a:lstStyle/>
          <a:p>
            <a:r>
              <a:rPr lang="en-US"/>
              <a:t>At-Habitat MECAP Results </a:t>
            </a:r>
          </a:p>
        </p:txBody>
      </p:sp>
      <p:sp>
        <p:nvSpPr>
          <p:cNvPr id="4" name="Slide Number Placeholder 3">
            <a:extLst>
              <a:ext uri="{FF2B5EF4-FFF2-40B4-BE49-F238E27FC236}">
                <a16:creationId xmlns:a16="http://schemas.microsoft.com/office/drawing/2014/main" id="{A9806BAB-88D7-DB7C-744F-2BA45A6BFF02}"/>
              </a:ext>
            </a:extLst>
          </p:cNvPr>
          <p:cNvSpPr>
            <a:spLocks noGrp="1"/>
          </p:cNvSpPr>
          <p:nvPr>
            <p:ph type="sldNum" sz="quarter" idx="10"/>
          </p:nvPr>
        </p:nvSpPr>
        <p:spPr/>
        <p:txBody>
          <a:bodyPr/>
          <a:lstStyle/>
          <a:p>
            <a:fld id="{2BD054F5-10C6-D849-9BAC-30B511E9722A}" type="slidenum">
              <a:rPr lang="en-US" smtClean="0"/>
              <a:t>21</a:t>
            </a:fld>
            <a:endParaRPr lang="en-US"/>
          </a:p>
        </p:txBody>
      </p:sp>
      <p:pic>
        <p:nvPicPr>
          <p:cNvPr id="8" name="Content Placeholder 7" descr="A graph with text and numbers&#10;&#10;Description automatically generated">
            <a:extLst>
              <a:ext uri="{FF2B5EF4-FFF2-40B4-BE49-F238E27FC236}">
                <a16:creationId xmlns:a16="http://schemas.microsoft.com/office/drawing/2014/main" id="{D25A1EB3-1F4F-0F1C-5779-A3326C57AA36}"/>
              </a:ext>
            </a:extLst>
          </p:cNvPr>
          <p:cNvPicPr>
            <a:picLocks noGrp="1" noChangeAspect="1"/>
          </p:cNvPicPr>
          <p:nvPr>
            <p:ph idx="1"/>
          </p:nvPr>
        </p:nvPicPr>
        <p:blipFill>
          <a:blip r:embed="rId3"/>
          <a:stretch>
            <a:fillRect/>
          </a:stretch>
        </p:blipFill>
        <p:spPr>
          <a:xfrm>
            <a:off x="461074" y="1085850"/>
            <a:ext cx="7593201" cy="3390900"/>
          </a:xfrm>
          <a:ln w="28575">
            <a:solidFill>
              <a:schemeClr val="tx1"/>
            </a:solidFill>
          </a:ln>
        </p:spPr>
      </p:pic>
    </p:spTree>
    <p:extLst>
      <p:ext uri="{BB962C8B-B14F-4D97-AF65-F5344CB8AC3E}">
        <p14:creationId xmlns:p14="http://schemas.microsoft.com/office/powerpoint/2010/main" val="3674714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3FD80-FFE5-EA2F-34A4-DC1CB7417EFB}"/>
              </a:ext>
            </a:extLst>
          </p:cNvPr>
          <p:cNvSpPr>
            <a:spLocks noGrp="1"/>
          </p:cNvSpPr>
          <p:nvPr>
            <p:ph idx="1"/>
          </p:nvPr>
        </p:nvSpPr>
        <p:spPr>
          <a:xfrm>
            <a:off x="267929" y="1233334"/>
            <a:ext cx="4039829" cy="3392130"/>
          </a:xfrm>
        </p:spPr>
        <p:txBody>
          <a:bodyPr vert="horz" lIns="91440" tIns="45720" rIns="91440" bIns="45720" rtlCol="0" anchor="t">
            <a:normAutofit fontScale="85000" lnSpcReduction="20000"/>
          </a:bodyPr>
          <a:lstStyle/>
          <a:p>
            <a:pPr marL="342900" indent="-342900">
              <a:buFont typeface="Arial"/>
              <a:buChar char="•"/>
            </a:pPr>
            <a:r>
              <a:rPr lang="en-US"/>
              <a:t>Objectives were determined for each class based on the scope of the final project. </a:t>
            </a:r>
          </a:p>
          <a:p>
            <a:pPr marL="342900" indent="-342900">
              <a:buFont typeface="Arial"/>
              <a:buChar char="•"/>
            </a:pPr>
            <a:r>
              <a:rPr lang="en-US"/>
              <a:t>Each assessment used a 3-point rubric scale, with 3 being content mastery, 2 indicating partial understanding, and 1 indicating that the student  did not understand the content. </a:t>
            </a:r>
          </a:p>
        </p:txBody>
      </p:sp>
      <p:sp>
        <p:nvSpPr>
          <p:cNvPr id="3" name="Title 2">
            <a:extLst>
              <a:ext uri="{FF2B5EF4-FFF2-40B4-BE49-F238E27FC236}">
                <a16:creationId xmlns:a16="http://schemas.microsoft.com/office/drawing/2014/main" id="{9CDF7D0C-8B38-7EEE-907A-54D806EC6053}"/>
              </a:ext>
            </a:extLst>
          </p:cNvPr>
          <p:cNvSpPr>
            <a:spLocks noGrp="1"/>
          </p:cNvSpPr>
          <p:nvPr>
            <p:ph type="ctrTitle"/>
          </p:nvPr>
        </p:nvSpPr>
        <p:spPr/>
        <p:txBody>
          <a:bodyPr lIns="91440" tIns="45720" rIns="91440" bIns="45720" anchor="t"/>
          <a:lstStyle/>
          <a:p>
            <a:r>
              <a:rPr lang="en-US"/>
              <a:t>Embedded Assessment</a:t>
            </a:r>
          </a:p>
        </p:txBody>
      </p:sp>
      <p:sp>
        <p:nvSpPr>
          <p:cNvPr id="4" name="Slide Number Placeholder 3">
            <a:extLst>
              <a:ext uri="{FF2B5EF4-FFF2-40B4-BE49-F238E27FC236}">
                <a16:creationId xmlns:a16="http://schemas.microsoft.com/office/drawing/2014/main" id="{16F3DC9B-A1B9-FCB6-C272-F81312356CAF}"/>
              </a:ext>
            </a:extLst>
          </p:cNvPr>
          <p:cNvSpPr>
            <a:spLocks noGrp="1"/>
          </p:cNvSpPr>
          <p:nvPr>
            <p:ph type="sldNum" sz="quarter" idx="10"/>
          </p:nvPr>
        </p:nvSpPr>
        <p:spPr/>
        <p:txBody>
          <a:bodyPr/>
          <a:lstStyle/>
          <a:p>
            <a:fld id="{2BD054F5-10C6-D849-9BAC-30B511E9722A}" type="slidenum">
              <a:rPr lang="en-US" smtClean="0"/>
              <a:t>22</a:t>
            </a:fld>
            <a:endParaRPr lang="en-US"/>
          </a:p>
        </p:txBody>
      </p:sp>
      <p:pic>
        <p:nvPicPr>
          <p:cNvPr id="10" name="Picture 9" descr="A blue and white sheet of paper with text&#10;&#10;Description automatically generated">
            <a:extLst>
              <a:ext uri="{FF2B5EF4-FFF2-40B4-BE49-F238E27FC236}">
                <a16:creationId xmlns:a16="http://schemas.microsoft.com/office/drawing/2014/main" id="{19DA241F-94BC-DF78-4C20-C41C24124A3D}"/>
              </a:ext>
            </a:extLst>
          </p:cNvPr>
          <p:cNvPicPr>
            <a:picLocks noChangeAspect="1"/>
          </p:cNvPicPr>
          <p:nvPr/>
        </p:nvPicPr>
        <p:blipFill>
          <a:blip r:embed="rId3"/>
          <a:stretch>
            <a:fillRect/>
          </a:stretch>
        </p:blipFill>
        <p:spPr>
          <a:xfrm>
            <a:off x="4341249" y="1088154"/>
            <a:ext cx="4019550" cy="368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3968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567E00-5D8D-2380-6203-095FBC64C068}"/>
              </a:ext>
            </a:extLst>
          </p:cNvPr>
          <p:cNvGraphicFramePr>
            <a:graphicFrameLocks noGrp="1"/>
          </p:cNvGraphicFramePr>
          <p:nvPr>
            <p:ph idx="1"/>
            <p:extLst>
              <p:ext uri="{D42A27DB-BD31-4B8C-83A1-F6EECF244321}">
                <p14:modId xmlns:p14="http://schemas.microsoft.com/office/powerpoint/2010/main" val="293912122"/>
              </p:ext>
            </p:extLst>
          </p:nvPr>
        </p:nvGraphicFramePr>
        <p:xfrm>
          <a:off x="304800" y="1085850"/>
          <a:ext cx="7858119" cy="2038232"/>
        </p:xfrm>
        <a:graphic>
          <a:graphicData uri="http://schemas.openxmlformats.org/drawingml/2006/table">
            <a:tbl>
              <a:tblPr firstRow="1" bandRow="1">
                <a:tableStyleId>{5C22544A-7EE6-4342-B048-85BDC9FD1C3A}</a:tableStyleId>
              </a:tblPr>
              <a:tblGrid>
                <a:gridCol w="5291559">
                  <a:extLst>
                    <a:ext uri="{9D8B030D-6E8A-4147-A177-3AD203B41FA5}">
                      <a16:colId xmlns:a16="http://schemas.microsoft.com/office/drawing/2014/main" val="2790166788"/>
                    </a:ext>
                  </a:extLst>
                </a:gridCol>
                <a:gridCol w="1283280">
                  <a:extLst>
                    <a:ext uri="{9D8B030D-6E8A-4147-A177-3AD203B41FA5}">
                      <a16:colId xmlns:a16="http://schemas.microsoft.com/office/drawing/2014/main" val="3804373250"/>
                    </a:ext>
                  </a:extLst>
                </a:gridCol>
                <a:gridCol w="1283280">
                  <a:extLst>
                    <a:ext uri="{9D8B030D-6E8A-4147-A177-3AD203B41FA5}">
                      <a16:colId xmlns:a16="http://schemas.microsoft.com/office/drawing/2014/main" val="798842620"/>
                    </a:ext>
                  </a:extLst>
                </a:gridCol>
              </a:tblGrid>
              <a:tr h="601737">
                <a:tc>
                  <a:txBody>
                    <a:bodyPr/>
                    <a:lstStyle/>
                    <a:p>
                      <a:pPr lvl="0">
                        <a:buNone/>
                      </a:pPr>
                      <a:r>
                        <a:rPr lang="en-US"/>
                        <a:t>Let's Get Wild </a:t>
                      </a:r>
                    </a:p>
                  </a:txBody>
                  <a:tcPr/>
                </a:tc>
                <a:tc>
                  <a:txBody>
                    <a:bodyPr/>
                    <a:lstStyle/>
                    <a:p>
                      <a:r>
                        <a:rPr lang="en-US" err="1"/>
                        <a:t>ProficiencyScore</a:t>
                      </a:r>
                    </a:p>
                  </a:txBody>
                  <a:tcPr/>
                </a:tc>
                <a:tc>
                  <a:txBody>
                    <a:bodyPr/>
                    <a:lstStyle/>
                    <a:p>
                      <a:pPr lvl="0">
                        <a:buNone/>
                      </a:pPr>
                      <a:r>
                        <a:rPr lang="en-US"/>
                        <a:t>Average Score</a:t>
                      </a:r>
                    </a:p>
                  </a:txBody>
                  <a:tcPr/>
                </a:tc>
                <a:extLst>
                  <a:ext uri="{0D108BD9-81ED-4DB2-BD59-A6C34878D82A}">
                    <a16:rowId xmlns:a16="http://schemas.microsoft.com/office/drawing/2014/main" val="1619222144"/>
                  </a:ext>
                </a:extLst>
              </a:tr>
              <a:tr h="699076">
                <a:tc>
                  <a:txBody>
                    <a:bodyPr/>
                    <a:lstStyle/>
                    <a:p>
                      <a:r>
                        <a:rPr lang="en-US" sz="1600" b="1"/>
                        <a:t>Objective One:</a:t>
                      </a:r>
                      <a:r>
                        <a:rPr lang="en-US" sz="1600"/>
                        <a:t> </a:t>
                      </a:r>
                      <a:r>
                        <a:rPr lang="en-US" sz="1400" b="0" i="0" u="none" strike="noStrike" noProof="0">
                          <a:latin typeface="Aptos"/>
                        </a:rPr>
                        <a:t>Students will be able to define a conservation issue and how it is addressed in their performance. </a:t>
                      </a:r>
                      <a:endParaRPr lang="en-US" sz="1400"/>
                    </a:p>
                  </a:txBody>
                  <a:tcPr/>
                </a:tc>
                <a:tc>
                  <a:txBody>
                    <a:bodyPr/>
                    <a:lstStyle/>
                    <a:p>
                      <a:r>
                        <a:rPr lang="en-US"/>
                        <a:t>83%</a:t>
                      </a:r>
                    </a:p>
                  </a:txBody>
                  <a:tcPr/>
                </a:tc>
                <a:tc>
                  <a:txBody>
                    <a:bodyPr/>
                    <a:lstStyle/>
                    <a:p>
                      <a:pPr lvl="0">
                        <a:buNone/>
                      </a:pPr>
                      <a:r>
                        <a:rPr lang="en-US"/>
                        <a:t>2.8</a:t>
                      </a:r>
                    </a:p>
                  </a:txBody>
                  <a:tcPr/>
                </a:tc>
                <a:extLst>
                  <a:ext uri="{0D108BD9-81ED-4DB2-BD59-A6C34878D82A}">
                    <a16:rowId xmlns:a16="http://schemas.microsoft.com/office/drawing/2014/main" val="2184672942"/>
                  </a:ext>
                </a:extLst>
              </a:tr>
              <a:tr h="699076">
                <a:tc>
                  <a:txBody>
                    <a:bodyPr/>
                    <a:lstStyle/>
                    <a:p>
                      <a:r>
                        <a:rPr lang="en-US" sz="1600" b="1"/>
                        <a:t>Objective Two:</a:t>
                      </a:r>
                      <a:r>
                        <a:rPr lang="en-US" sz="1600"/>
                        <a:t> </a:t>
                      </a:r>
                      <a:r>
                        <a:rPr lang="en-US" sz="1400" b="0" i="0" u="none" strike="noStrike" noProof="0">
                          <a:latin typeface="Aptos"/>
                        </a:rPr>
                        <a:t>Students will be able to recall a specific game actors play and how it helps them prepare for performances. </a:t>
                      </a:r>
                      <a:endParaRPr lang="en-US" sz="1400"/>
                    </a:p>
                  </a:txBody>
                  <a:tcPr/>
                </a:tc>
                <a:tc>
                  <a:txBody>
                    <a:bodyPr/>
                    <a:lstStyle/>
                    <a:p>
                      <a:r>
                        <a:rPr lang="en-US"/>
                        <a:t>50%</a:t>
                      </a:r>
                    </a:p>
                  </a:txBody>
                  <a:tcPr/>
                </a:tc>
                <a:tc>
                  <a:txBody>
                    <a:bodyPr/>
                    <a:lstStyle/>
                    <a:p>
                      <a:pPr lvl="0">
                        <a:buNone/>
                      </a:pPr>
                      <a:r>
                        <a:rPr lang="en-US"/>
                        <a:t>2.3</a:t>
                      </a:r>
                    </a:p>
                  </a:txBody>
                  <a:tcPr/>
                </a:tc>
                <a:extLst>
                  <a:ext uri="{0D108BD9-81ED-4DB2-BD59-A6C34878D82A}">
                    <a16:rowId xmlns:a16="http://schemas.microsoft.com/office/drawing/2014/main" val="1697951701"/>
                  </a:ext>
                </a:extLst>
              </a:tr>
            </a:tbl>
          </a:graphicData>
        </a:graphic>
      </p:graphicFrame>
      <p:sp>
        <p:nvSpPr>
          <p:cNvPr id="3" name="Title 2">
            <a:extLst>
              <a:ext uri="{FF2B5EF4-FFF2-40B4-BE49-F238E27FC236}">
                <a16:creationId xmlns:a16="http://schemas.microsoft.com/office/drawing/2014/main" id="{ACF21F1F-8306-9EE8-9588-005626A0AD3D}"/>
              </a:ext>
            </a:extLst>
          </p:cNvPr>
          <p:cNvSpPr>
            <a:spLocks noGrp="1"/>
          </p:cNvSpPr>
          <p:nvPr>
            <p:ph type="ctrTitle"/>
          </p:nvPr>
        </p:nvSpPr>
        <p:spPr/>
        <p:txBody>
          <a:bodyPr lIns="91440" tIns="45720" rIns="91440" bIns="45720" anchor="t"/>
          <a:lstStyle/>
          <a:p>
            <a:r>
              <a:rPr lang="en-US"/>
              <a:t>Embedded Assessment Results </a:t>
            </a:r>
          </a:p>
        </p:txBody>
      </p:sp>
      <p:sp>
        <p:nvSpPr>
          <p:cNvPr id="4" name="Slide Number Placeholder 3">
            <a:extLst>
              <a:ext uri="{FF2B5EF4-FFF2-40B4-BE49-F238E27FC236}">
                <a16:creationId xmlns:a16="http://schemas.microsoft.com/office/drawing/2014/main" id="{3E1DEEAB-5AB7-F9DF-C96A-38E63BF6C38F}"/>
              </a:ext>
            </a:extLst>
          </p:cNvPr>
          <p:cNvSpPr>
            <a:spLocks noGrp="1"/>
          </p:cNvSpPr>
          <p:nvPr>
            <p:ph type="sldNum" sz="quarter" idx="10"/>
          </p:nvPr>
        </p:nvSpPr>
        <p:spPr/>
        <p:txBody>
          <a:bodyPr/>
          <a:lstStyle/>
          <a:p>
            <a:fld id="{2BD054F5-10C6-D849-9BAC-30B511E9722A}" type="slidenum">
              <a:rPr lang="en-US" smtClean="0"/>
              <a:t>23</a:t>
            </a:fld>
            <a:endParaRPr lang="en-US"/>
          </a:p>
        </p:txBody>
      </p:sp>
      <p:graphicFrame>
        <p:nvGraphicFramePr>
          <p:cNvPr id="7" name="Content Placeholder 4">
            <a:extLst>
              <a:ext uri="{FF2B5EF4-FFF2-40B4-BE49-F238E27FC236}">
                <a16:creationId xmlns:a16="http://schemas.microsoft.com/office/drawing/2014/main" id="{380BD8D9-0AEA-A851-5987-20C4F550ED2F}"/>
              </a:ext>
            </a:extLst>
          </p:cNvPr>
          <p:cNvGraphicFramePr>
            <a:graphicFrameLocks/>
          </p:cNvGraphicFramePr>
          <p:nvPr>
            <p:extLst>
              <p:ext uri="{D42A27DB-BD31-4B8C-83A1-F6EECF244321}">
                <p14:modId xmlns:p14="http://schemas.microsoft.com/office/powerpoint/2010/main" val="507002134"/>
              </p:ext>
            </p:extLst>
          </p:nvPr>
        </p:nvGraphicFramePr>
        <p:xfrm>
          <a:off x="274381" y="3211768"/>
          <a:ext cx="7886694" cy="1737360"/>
        </p:xfrm>
        <a:graphic>
          <a:graphicData uri="http://schemas.openxmlformats.org/drawingml/2006/table">
            <a:tbl>
              <a:tblPr firstRow="1" bandRow="1">
                <a:tableStyleId>{5C22544A-7EE6-4342-B048-85BDC9FD1C3A}</a:tableStyleId>
              </a:tblPr>
              <a:tblGrid>
                <a:gridCol w="5310802">
                  <a:extLst>
                    <a:ext uri="{9D8B030D-6E8A-4147-A177-3AD203B41FA5}">
                      <a16:colId xmlns:a16="http://schemas.microsoft.com/office/drawing/2014/main" val="2790166788"/>
                    </a:ext>
                  </a:extLst>
                </a:gridCol>
                <a:gridCol w="1287946">
                  <a:extLst>
                    <a:ext uri="{9D8B030D-6E8A-4147-A177-3AD203B41FA5}">
                      <a16:colId xmlns:a16="http://schemas.microsoft.com/office/drawing/2014/main" val="3804373250"/>
                    </a:ext>
                  </a:extLst>
                </a:gridCol>
                <a:gridCol w="1287946">
                  <a:extLst>
                    <a:ext uri="{9D8B030D-6E8A-4147-A177-3AD203B41FA5}">
                      <a16:colId xmlns:a16="http://schemas.microsoft.com/office/drawing/2014/main" val="2871271727"/>
                    </a:ext>
                  </a:extLst>
                </a:gridCol>
              </a:tblGrid>
              <a:tr h="501134">
                <a:tc>
                  <a:txBody>
                    <a:bodyPr/>
                    <a:lstStyle/>
                    <a:p>
                      <a:pPr lvl="0">
                        <a:buNone/>
                      </a:pPr>
                      <a:r>
                        <a:rPr lang="en-US"/>
                        <a:t>Let's Get Wild-er</a:t>
                      </a:r>
                    </a:p>
                  </a:txBody>
                  <a:tcPr/>
                </a:tc>
                <a:tc>
                  <a:txBody>
                    <a:bodyPr/>
                    <a:lstStyle/>
                    <a:p>
                      <a:r>
                        <a:rPr lang="en-US"/>
                        <a:t>ProficiencyScore</a:t>
                      </a:r>
                    </a:p>
                  </a:txBody>
                  <a:tcPr/>
                </a:tc>
                <a:tc>
                  <a:txBody>
                    <a:bodyPr/>
                    <a:lstStyle/>
                    <a:p>
                      <a:pPr lvl="0">
                        <a:buNone/>
                      </a:pPr>
                      <a:r>
                        <a:rPr lang="en-US"/>
                        <a:t>Average Score</a:t>
                      </a:r>
                    </a:p>
                  </a:txBody>
                  <a:tcPr/>
                </a:tc>
                <a:extLst>
                  <a:ext uri="{0D108BD9-81ED-4DB2-BD59-A6C34878D82A}">
                    <a16:rowId xmlns:a16="http://schemas.microsoft.com/office/drawing/2014/main" val="1619222144"/>
                  </a:ext>
                </a:extLst>
              </a:tr>
              <a:tr h="501134">
                <a:tc>
                  <a:txBody>
                    <a:bodyPr/>
                    <a:lstStyle/>
                    <a:p>
                      <a:r>
                        <a:rPr lang="en-US" sz="1600" b="1"/>
                        <a:t>Objective One:</a:t>
                      </a:r>
                      <a:r>
                        <a:rPr lang="en-US" sz="1600"/>
                        <a:t> </a:t>
                      </a:r>
                      <a:r>
                        <a:rPr lang="en-US" sz="1400" b="0" i="0" u="none" strike="noStrike" noProof="0">
                          <a:latin typeface="Aptos"/>
                        </a:rPr>
                        <a:t>Students will be able to define a conservation issue and how it is addressed in their performance</a:t>
                      </a:r>
                      <a:endParaRPr lang="en-US" sz="1400"/>
                    </a:p>
                  </a:txBody>
                  <a:tcPr/>
                </a:tc>
                <a:tc>
                  <a:txBody>
                    <a:bodyPr/>
                    <a:lstStyle/>
                    <a:p>
                      <a:r>
                        <a:rPr lang="en-US"/>
                        <a:t>100%</a:t>
                      </a:r>
                    </a:p>
                  </a:txBody>
                  <a:tcPr/>
                </a:tc>
                <a:tc>
                  <a:txBody>
                    <a:bodyPr/>
                    <a:lstStyle/>
                    <a:p>
                      <a:pPr lvl="0">
                        <a:buNone/>
                      </a:pPr>
                      <a:r>
                        <a:rPr lang="en-US"/>
                        <a:t>3.0</a:t>
                      </a:r>
                    </a:p>
                  </a:txBody>
                  <a:tcPr/>
                </a:tc>
                <a:extLst>
                  <a:ext uri="{0D108BD9-81ED-4DB2-BD59-A6C34878D82A}">
                    <a16:rowId xmlns:a16="http://schemas.microsoft.com/office/drawing/2014/main" val="2184672942"/>
                  </a:ext>
                </a:extLst>
              </a:tr>
              <a:tr h="501134">
                <a:tc>
                  <a:txBody>
                    <a:bodyPr/>
                    <a:lstStyle/>
                    <a:p>
                      <a:r>
                        <a:rPr lang="en-US" sz="1600" b="1"/>
                        <a:t>Objective Two: </a:t>
                      </a:r>
                      <a:r>
                        <a:rPr lang="en-US" sz="1400" b="0" i="0" u="none" strike="noStrike" noProof="0">
                          <a:latin typeface="Aptos"/>
                        </a:rPr>
                        <a:t>Students will be able to recall a specific game actors play and how it helps them prepare for performances. </a:t>
                      </a:r>
                      <a:endParaRPr lang="en-US" sz="1400"/>
                    </a:p>
                  </a:txBody>
                  <a:tcPr/>
                </a:tc>
                <a:tc>
                  <a:txBody>
                    <a:bodyPr/>
                    <a:lstStyle/>
                    <a:p>
                      <a:r>
                        <a:rPr lang="en-US"/>
                        <a:t>83%</a:t>
                      </a:r>
                    </a:p>
                  </a:txBody>
                  <a:tcPr/>
                </a:tc>
                <a:tc>
                  <a:txBody>
                    <a:bodyPr/>
                    <a:lstStyle/>
                    <a:p>
                      <a:pPr lvl="0">
                        <a:buNone/>
                      </a:pPr>
                      <a:r>
                        <a:rPr lang="en-US"/>
                        <a:t>2.8</a:t>
                      </a:r>
                    </a:p>
                  </a:txBody>
                  <a:tcPr/>
                </a:tc>
                <a:extLst>
                  <a:ext uri="{0D108BD9-81ED-4DB2-BD59-A6C34878D82A}">
                    <a16:rowId xmlns:a16="http://schemas.microsoft.com/office/drawing/2014/main" val="1697951701"/>
                  </a:ext>
                </a:extLst>
              </a:tr>
            </a:tbl>
          </a:graphicData>
        </a:graphic>
      </p:graphicFrame>
    </p:spTree>
    <p:extLst>
      <p:ext uri="{BB962C8B-B14F-4D97-AF65-F5344CB8AC3E}">
        <p14:creationId xmlns:p14="http://schemas.microsoft.com/office/powerpoint/2010/main" val="3650640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28C274-E975-901A-5159-BBFDDB6556DE}"/>
              </a:ext>
            </a:extLst>
          </p:cNvPr>
          <p:cNvSpPr>
            <a:spLocks noGrp="1"/>
          </p:cNvSpPr>
          <p:nvPr>
            <p:ph idx="1"/>
          </p:nvPr>
        </p:nvSpPr>
        <p:spPr>
          <a:xfrm>
            <a:off x="341670" y="1085850"/>
            <a:ext cx="3376153" cy="3392130"/>
          </a:xfrm>
        </p:spPr>
        <p:txBody>
          <a:bodyPr vert="horz" lIns="91440" tIns="45720" rIns="91440" bIns="45720" rtlCol="0" anchor="t">
            <a:normAutofit/>
          </a:bodyPr>
          <a:lstStyle/>
          <a:p>
            <a:pPr marL="342900" indent="-342900">
              <a:buFont typeface="Arial"/>
              <a:buChar char="•"/>
            </a:pPr>
            <a:r>
              <a:rPr lang="en-US"/>
              <a:t>Observed each camp twice on different days/times. </a:t>
            </a:r>
          </a:p>
          <a:p>
            <a:pPr marL="342900" indent="-342900">
              <a:buFont typeface="Arial"/>
              <a:buChar char="•"/>
            </a:pPr>
            <a:r>
              <a:rPr lang="en-US"/>
              <a:t>Measured for frequency of empathy outcomes. </a:t>
            </a:r>
          </a:p>
        </p:txBody>
      </p:sp>
      <p:sp>
        <p:nvSpPr>
          <p:cNvPr id="3" name="Title 2">
            <a:extLst>
              <a:ext uri="{FF2B5EF4-FFF2-40B4-BE49-F238E27FC236}">
                <a16:creationId xmlns:a16="http://schemas.microsoft.com/office/drawing/2014/main" id="{3D95DC30-9AF2-C62B-8F78-545A82BB4802}"/>
              </a:ext>
            </a:extLst>
          </p:cNvPr>
          <p:cNvSpPr>
            <a:spLocks noGrp="1"/>
          </p:cNvSpPr>
          <p:nvPr>
            <p:ph type="ctrTitle"/>
          </p:nvPr>
        </p:nvSpPr>
        <p:spPr/>
        <p:txBody>
          <a:bodyPr lIns="91440" tIns="45720" rIns="91440" bIns="45720" anchor="t"/>
          <a:lstStyle/>
          <a:p>
            <a:r>
              <a:rPr lang="en-US"/>
              <a:t>MECAPs for Summer Camps </a:t>
            </a:r>
          </a:p>
        </p:txBody>
      </p:sp>
      <p:sp>
        <p:nvSpPr>
          <p:cNvPr id="4" name="Slide Number Placeholder 3">
            <a:extLst>
              <a:ext uri="{FF2B5EF4-FFF2-40B4-BE49-F238E27FC236}">
                <a16:creationId xmlns:a16="http://schemas.microsoft.com/office/drawing/2014/main" id="{F09F7190-82E6-1151-9113-4E40A8885D68}"/>
              </a:ext>
            </a:extLst>
          </p:cNvPr>
          <p:cNvSpPr>
            <a:spLocks noGrp="1"/>
          </p:cNvSpPr>
          <p:nvPr>
            <p:ph type="sldNum" sz="quarter" idx="10"/>
          </p:nvPr>
        </p:nvSpPr>
        <p:spPr/>
        <p:txBody>
          <a:bodyPr/>
          <a:lstStyle/>
          <a:p>
            <a:fld id="{2BD054F5-10C6-D849-9BAC-30B511E9722A}" type="slidenum">
              <a:rPr lang="en-US" smtClean="0"/>
              <a:t>24</a:t>
            </a:fld>
            <a:endParaRPr lang="en-US"/>
          </a:p>
        </p:txBody>
      </p:sp>
      <p:pic>
        <p:nvPicPr>
          <p:cNvPr id="6" name="Picture 5" descr="A person and kids posing for a photo&#10;&#10;Description automatically generated">
            <a:extLst>
              <a:ext uri="{FF2B5EF4-FFF2-40B4-BE49-F238E27FC236}">
                <a16:creationId xmlns:a16="http://schemas.microsoft.com/office/drawing/2014/main" id="{FE3175C7-D4CC-0746-6F93-D015BC14C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751" y="1255897"/>
            <a:ext cx="4590570" cy="3058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5563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00A80B6-494A-7606-0B5C-E6923462F64E}"/>
              </a:ext>
            </a:extLst>
          </p:cNvPr>
          <p:cNvGraphicFramePr>
            <a:graphicFrameLocks noGrp="1"/>
          </p:cNvGraphicFramePr>
          <p:nvPr>
            <p:ph idx="1"/>
            <p:extLst>
              <p:ext uri="{D42A27DB-BD31-4B8C-83A1-F6EECF244321}">
                <p14:modId xmlns:p14="http://schemas.microsoft.com/office/powerpoint/2010/main" val="3997827401"/>
              </p:ext>
            </p:extLst>
          </p:nvPr>
        </p:nvGraphicFramePr>
        <p:xfrm>
          <a:off x="304800" y="1085850"/>
          <a:ext cx="8077199" cy="3342391"/>
        </p:xfrm>
        <a:graphic>
          <a:graphicData uri="http://schemas.openxmlformats.org/drawingml/2006/table">
            <a:tbl>
              <a:tblPr bandRow="1">
                <a:tableStyleId>{5C22544A-7EE6-4342-B048-85BDC9FD1C3A}</a:tableStyleId>
              </a:tblPr>
              <a:tblGrid>
                <a:gridCol w="7061951">
                  <a:extLst>
                    <a:ext uri="{9D8B030D-6E8A-4147-A177-3AD203B41FA5}">
                      <a16:colId xmlns:a16="http://schemas.microsoft.com/office/drawing/2014/main" val="2244956419"/>
                    </a:ext>
                  </a:extLst>
                </a:gridCol>
                <a:gridCol w="1015248">
                  <a:extLst>
                    <a:ext uri="{9D8B030D-6E8A-4147-A177-3AD203B41FA5}">
                      <a16:colId xmlns:a16="http://schemas.microsoft.com/office/drawing/2014/main" val="66194599"/>
                    </a:ext>
                  </a:extLst>
                </a:gridCol>
              </a:tblGrid>
              <a:tr h="257107">
                <a:tc>
                  <a:txBody>
                    <a:bodyPr/>
                    <a:lstStyle/>
                    <a:p>
                      <a:r>
                        <a:rPr lang="en-US" sz="1100" b="1" u="none" strike="noStrike">
                          <a:solidFill>
                            <a:srgbClr val="FFFFFF"/>
                          </a:solidFill>
                          <a:effectLst/>
                          <a:latin typeface="Aptos Narrow"/>
                        </a:rPr>
                        <a:t>MECAP Outcomes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E97132"/>
                    </a:solidFill>
                  </a:tcPr>
                </a:tc>
                <a:tc>
                  <a:txBody>
                    <a:bodyPr/>
                    <a:lstStyle/>
                    <a:p>
                      <a:r>
                        <a:rPr lang="en-US" sz="1100" b="1" u="none" strike="noStrike">
                          <a:solidFill>
                            <a:srgbClr val="FFFFFF"/>
                          </a:solidFill>
                          <a:effectLst/>
                          <a:latin typeface="Aptos Narrow"/>
                        </a:rPr>
                        <a:t>Frequency </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E97132"/>
                    </a:solidFill>
                  </a:tcPr>
                </a:tc>
                <a:extLst>
                  <a:ext uri="{0D108BD9-81ED-4DB2-BD59-A6C34878D82A}">
                    <a16:rowId xmlns:a16="http://schemas.microsoft.com/office/drawing/2014/main" val="263143241"/>
                  </a:ext>
                </a:extLst>
              </a:tr>
              <a:tr h="257107">
                <a:tc>
                  <a:txBody>
                    <a:bodyPr/>
                    <a:lstStyle/>
                    <a:p>
                      <a:r>
                        <a:rPr lang="en-US" sz="1100" b="1" u="none" strike="noStrike">
                          <a:solidFill>
                            <a:srgbClr val="000000"/>
                          </a:solidFill>
                          <a:effectLst/>
                          <a:latin typeface="Aptos Narrow"/>
                        </a:rPr>
                        <a:t>2d Physically mimics animal behavior (biomimicry)</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15</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40536991"/>
                  </a:ext>
                </a:extLst>
              </a:tr>
              <a:tr h="257107">
                <a:tc>
                  <a:txBody>
                    <a:bodyPr/>
                    <a:lstStyle/>
                    <a:p>
                      <a:r>
                        <a:rPr lang="en-US" sz="1100" b="1" u="none" strike="noStrike">
                          <a:solidFill>
                            <a:srgbClr val="000000"/>
                          </a:solidFill>
                          <a:effectLst/>
                          <a:latin typeface="Aptos Narrow"/>
                        </a:rPr>
                        <a:t>4a Asks questions about the animal or seeks out information</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13</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494347368"/>
                  </a:ext>
                </a:extLst>
              </a:tr>
              <a:tr h="257107">
                <a:tc>
                  <a:txBody>
                    <a:bodyPr/>
                    <a:lstStyle/>
                    <a:p>
                      <a:r>
                        <a:rPr lang="en-US" sz="1100" b="1" u="none" strike="noStrike">
                          <a:solidFill>
                            <a:srgbClr val="000000"/>
                          </a:solidFill>
                          <a:effectLst/>
                          <a:latin typeface="Aptos Narrow"/>
                        </a:rPr>
                        <a:t>2a Predicts or speaks to animal’s state, emotion or wants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12</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594519676"/>
                  </a:ext>
                </a:extLst>
              </a:tr>
              <a:tr h="257107">
                <a:tc>
                  <a:txBody>
                    <a:bodyPr/>
                    <a:lstStyle/>
                    <a:p>
                      <a:r>
                        <a:rPr lang="en-US" sz="1100" b="1" u="none" strike="noStrike">
                          <a:solidFill>
                            <a:srgbClr val="000000"/>
                          </a:solidFill>
                          <a:effectLst/>
                          <a:latin typeface="Aptos Narrow"/>
                        </a:rPr>
                        <a:t>2c Verbally mimics animal, speaks in voice of animal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12</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124851541"/>
                  </a:ext>
                </a:extLst>
              </a:tr>
              <a:tr h="257107">
                <a:tc>
                  <a:txBody>
                    <a:bodyPr/>
                    <a:lstStyle/>
                    <a:p>
                      <a:r>
                        <a:rPr lang="en-US" sz="1100" b="1" u="none" strike="noStrike">
                          <a:solidFill>
                            <a:srgbClr val="000000"/>
                          </a:solidFill>
                          <a:effectLst/>
                          <a:latin typeface="Aptos Narrow"/>
                        </a:rPr>
                        <a:t>1c Compares self to animal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10</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810597750"/>
                  </a:ext>
                </a:extLst>
              </a:tr>
              <a:tr h="257107">
                <a:tc>
                  <a:txBody>
                    <a:bodyPr/>
                    <a:lstStyle/>
                    <a:p>
                      <a:r>
                        <a:rPr lang="en-US" sz="1100" b="0" u="none" strike="noStrike">
                          <a:solidFill>
                            <a:srgbClr val="000000"/>
                          </a:solidFill>
                          <a:effectLst/>
                          <a:latin typeface="Aptos Narrow"/>
                        </a:rPr>
                        <a:t>2b Provides reasons for prediction of animal’s state, emotion or desires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8</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023425354"/>
                  </a:ext>
                </a:extLst>
              </a:tr>
              <a:tr h="257107">
                <a:tc>
                  <a:txBody>
                    <a:bodyPr/>
                    <a:lstStyle/>
                    <a:p>
                      <a:r>
                        <a:rPr lang="en-US" sz="1100" b="0" u="none" strike="noStrike">
                          <a:solidFill>
                            <a:srgbClr val="000000"/>
                          </a:solidFill>
                          <a:effectLst/>
                          <a:latin typeface="Aptos Narrow"/>
                        </a:rPr>
                        <a:t>1a Talks about/expresses animal’s basic needs (food, water, oxygen, shelter, space)</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5</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44947432"/>
                  </a:ext>
                </a:extLst>
              </a:tr>
              <a:tr h="257107">
                <a:tc>
                  <a:txBody>
                    <a:bodyPr/>
                    <a:lstStyle/>
                    <a:p>
                      <a:r>
                        <a:rPr lang="en-US" sz="1100" b="0" u="none" strike="noStrike">
                          <a:solidFill>
                            <a:srgbClr val="000000"/>
                          </a:solidFill>
                          <a:effectLst/>
                          <a:latin typeface="Aptos Narrow"/>
                        </a:rPr>
                        <a:t>5e Shares beneficial actions with others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5</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837750672"/>
                  </a:ext>
                </a:extLst>
              </a:tr>
              <a:tr h="257107">
                <a:tc>
                  <a:txBody>
                    <a:bodyPr/>
                    <a:lstStyle/>
                    <a:p>
                      <a:r>
                        <a:rPr lang="en-US" sz="1100" b="0" u="none" strike="noStrike">
                          <a:solidFill>
                            <a:srgbClr val="000000"/>
                          </a:solidFill>
                          <a:effectLst/>
                          <a:latin typeface="Aptos Narrow"/>
                        </a:rPr>
                        <a:t>7b Refers to animal by name or pronouns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5</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300873699"/>
                  </a:ext>
                </a:extLst>
              </a:tr>
              <a:tr h="257107">
                <a:tc>
                  <a:txBody>
                    <a:bodyPr/>
                    <a:lstStyle/>
                    <a:p>
                      <a:r>
                        <a:rPr lang="en-US" sz="1100" b="0" u="none" strike="noStrike">
                          <a:solidFill>
                            <a:srgbClr val="000000"/>
                          </a:solidFill>
                          <a:effectLst/>
                          <a:latin typeface="Aptos Narrow"/>
                        </a:rPr>
                        <a:t>1b Talks about/expresses secondary animal needs (e.g. safety, health, comfort, emotional wellbeing)</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4</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177013757"/>
                  </a:ext>
                </a:extLst>
              </a:tr>
              <a:tr h="257107">
                <a:tc>
                  <a:txBody>
                    <a:bodyPr/>
                    <a:lstStyle/>
                    <a:p>
                      <a:r>
                        <a:rPr lang="en-US" sz="1100" b="0" u="none" strike="noStrike">
                          <a:solidFill>
                            <a:srgbClr val="000000"/>
                          </a:solidFill>
                          <a:effectLst/>
                          <a:latin typeface="Aptos Narrow"/>
                        </a:rPr>
                        <a:t>1d Contrasts self to animal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1</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009282764"/>
                  </a:ext>
                </a:extLst>
              </a:tr>
              <a:tr h="257107">
                <a:tc>
                  <a:txBody>
                    <a:bodyPr/>
                    <a:lstStyle/>
                    <a:p>
                      <a:r>
                        <a:rPr lang="en-US" sz="1100" b="0" u="none" strike="noStrike">
                          <a:solidFill>
                            <a:srgbClr val="000000"/>
                          </a:solidFill>
                          <a:effectLst/>
                          <a:latin typeface="Aptos Narrow"/>
                        </a:rPr>
                        <a:t>4c Expresses observations of animal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1</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297841569"/>
                  </a:ext>
                </a:extLst>
              </a:tr>
            </a:tbl>
          </a:graphicData>
        </a:graphic>
      </p:graphicFrame>
      <p:sp>
        <p:nvSpPr>
          <p:cNvPr id="3" name="Title 2">
            <a:extLst>
              <a:ext uri="{FF2B5EF4-FFF2-40B4-BE49-F238E27FC236}">
                <a16:creationId xmlns:a16="http://schemas.microsoft.com/office/drawing/2014/main" id="{5BA11820-A774-C1F3-A676-0C6827FB27B9}"/>
              </a:ext>
            </a:extLst>
          </p:cNvPr>
          <p:cNvSpPr>
            <a:spLocks noGrp="1"/>
          </p:cNvSpPr>
          <p:nvPr>
            <p:ph type="ctrTitle"/>
          </p:nvPr>
        </p:nvSpPr>
        <p:spPr/>
        <p:txBody>
          <a:bodyPr lIns="91440" tIns="45720" rIns="91440" bIns="45720" anchor="t"/>
          <a:lstStyle/>
          <a:p>
            <a:r>
              <a:rPr lang="en-US"/>
              <a:t>MECAP Results: Let's Get Wild</a:t>
            </a:r>
          </a:p>
        </p:txBody>
      </p:sp>
      <p:sp>
        <p:nvSpPr>
          <p:cNvPr id="4" name="Slide Number Placeholder 3">
            <a:extLst>
              <a:ext uri="{FF2B5EF4-FFF2-40B4-BE49-F238E27FC236}">
                <a16:creationId xmlns:a16="http://schemas.microsoft.com/office/drawing/2014/main" id="{140CD8CB-EAB2-1CFA-8E89-BACDD6673513}"/>
              </a:ext>
            </a:extLst>
          </p:cNvPr>
          <p:cNvSpPr>
            <a:spLocks noGrp="1"/>
          </p:cNvSpPr>
          <p:nvPr>
            <p:ph type="sldNum" sz="quarter" idx="10"/>
          </p:nvPr>
        </p:nvSpPr>
        <p:spPr/>
        <p:txBody>
          <a:bodyPr/>
          <a:lstStyle/>
          <a:p>
            <a:fld id="{2BD054F5-10C6-D849-9BAC-30B511E9722A}" type="slidenum">
              <a:rPr lang="en-US" smtClean="0"/>
              <a:t>25</a:t>
            </a:fld>
            <a:endParaRPr lang="en-US"/>
          </a:p>
        </p:txBody>
      </p:sp>
    </p:spTree>
    <p:extLst>
      <p:ext uri="{BB962C8B-B14F-4D97-AF65-F5344CB8AC3E}">
        <p14:creationId xmlns:p14="http://schemas.microsoft.com/office/powerpoint/2010/main" val="1339696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9E58F5F-A540-D6A3-CF69-9961FED5B396}"/>
              </a:ext>
            </a:extLst>
          </p:cNvPr>
          <p:cNvGraphicFramePr>
            <a:graphicFrameLocks noGrp="1"/>
          </p:cNvGraphicFramePr>
          <p:nvPr>
            <p:ph idx="1"/>
            <p:extLst>
              <p:ext uri="{D42A27DB-BD31-4B8C-83A1-F6EECF244321}">
                <p14:modId xmlns:p14="http://schemas.microsoft.com/office/powerpoint/2010/main" val="1713035205"/>
              </p:ext>
            </p:extLst>
          </p:nvPr>
        </p:nvGraphicFramePr>
        <p:xfrm>
          <a:off x="138881" y="1021326"/>
          <a:ext cx="8239126" cy="3400222"/>
        </p:xfrm>
        <a:graphic>
          <a:graphicData uri="http://schemas.openxmlformats.org/drawingml/2006/table">
            <a:tbl>
              <a:tblPr bandRow="1">
                <a:tableStyleId>{5C22544A-7EE6-4342-B048-85BDC9FD1C3A}</a:tableStyleId>
              </a:tblPr>
              <a:tblGrid>
                <a:gridCol w="6815080">
                  <a:extLst>
                    <a:ext uri="{9D8B030D-6E8A-4147-A177-3AD203B41FA5}">
                      <a16:colId xmlns:a16="http://schemas.microsoft.com/office/drawing/2014/main" val="382154796"/>
                    </a:ext>
                  </a:extLst>
                </a:gridCol>
                <a:gridCol w="1424046">
                  <a:extLst>
                    <a:ext uri="{9D8B030D-6E8A-4147-A177-3AD203B41FA5}">
                      <a16:colId xmlns:a16="http://schemas.microsoft.com/office/drawing/2014/main" val="1289654323"/>
                    </a:ext>
                  </a:extLst>
                </a:gridCol>
              </a:tblGrid>
              <a:tr h="242873">
                <a:tc>
                  <a:txBody>
                    <a:bodyPr/>
                    <a:lstStyle/>
                    <a:p>
                      <a:r>
                        <a:rPr lang="en-US" sz="1100" b="1" u="none" strike="noStrike">
                          <a:solidFill>
                            <a:srgbClr val="FFFFFF"/>
                          </a:solidFill>
                          <a:effectLst/>
                          <a:latin typeface="Aptos Narrow"/>
                        </a:rPr>
                        <a:t>MECAP Outcomes </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E97132"/>
                    </a:solidFill>
                  </a:tcPr>
                </a:tc>
                <a:tc>
                  <a:txBody>
                    <a:bodyPr/>
                    <a:lstStyle/>
                    <a:p>
                      <a:r>
                        <a:rPr lang="en-US" sz="1100" b="1" u="none" strike="noStrike">
                          <a:solidFill>
                            <a:srgbClr val="FFFFFF"/>
                          </a:solidFill>
                          <a:effectLst/>
                          <a:latin typeface="Aptos Narrow"/>
                        </a:rPr>
                        <a:t>Frequency Count</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E97132"/>
                    </a:solidFill>
                  </a:tcPr>
                </a:tc>
                <a:extLst>
                  <a:ext uri="{0D108BD9-81ED-4DB2-BD59-A6C34878D82A}">
                    <a16:rowId xmlns:a16="http://schemas.microsoft.com/office/drawing/2014/main" val="2082134511"/>
                  </a:ext>
                </a:extLst>
              </a:tr>
              <a:tr h="242873">
                <a:tc>
                  <a:txBody>
                    <a:bodyPr/>
                    <a:lstStyle/>
                    <a:p>
                      <a:r>
                        <a:rPr lang="en-US" sz="1100" b="1" u="none" strike="noStrike">
                          <a:solidFill>
                            <a:srgbClr val="000000"/>
                          </a:solidFill>
                          <a:effectLst/>
                          <a:latin typeface="Aptos Narrow"/>
                        </a:rPr>
                        <a:t>2a Predicts or speaks to animal’s state, emotion or wants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23</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885730449"/>
                  </a:ext>
                </a:extLst>
              </a:tr>
              <a:tr h="242873">
                <a:tc>
                  <a:txBody>
                    <a:bodyPr/>
                    <a:lstStyle/>
                    <a:p>
                      <a:r>
                        <a:rPr lang="en-US" sz="1100" b="1" u="none" strike="noStrike">
                          <a:solidFill>
                            <a:srgbClr val="000000"/>
                          </a:solidFill>
                          <a:effectLst/>
                          <a:latin typeface="Aptos Narrow"/>
                        </a:rPr>
                        <a:t>2d Physically mimics animal behavior (biomimicry)</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20</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4040864233"/>
                  </a:ext>
                </a:extLst>
              </a:tr>
              <a:tr h="242873">
                <a:tc>
                  <a:txBody>
                    <a:bodyPr/>
                    <a:lstStyle/>
                    <a:p>
                      <a:r>
                        <a:rPr lang="en-US" sz="1100" b="1" u="none" strike="noStrike">
                          <a:solidFill>
                            <a:srgbClr val="000000"/>
                          </a:solidFill>
                          <a:effectLst/>
                          <a:latin typeface="Aptos Narrow"/>
                        </a:rPr>
                        <a:t>2c Verbally mimics animal, speaks in voice of animal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16</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3990269974"/>
                  </a:ext>
                </a:extLst>
              </a:tr>
              <a:tr h="242873">
                <a:tc>
                  <a:txBody>
                    <a:bodyPr/>
                    <a:lstStyle/>
                    <a:p>
                      <a:r>
                        <a:rPr lang="en-US" sz="1100" b="1" u="none" strike="noStrike">
                          <a:solidFill>
                            <a:srgbClr val="000000"/>
                          </a:solidFill>
                          <a:effectLst/>
                          <a:latin typeface="Aptos Narrow"/>
                        </a:rPr>
                        <a:t>4a Asks questions about the animal or seeks out information</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13</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3703494349"/>
                  </a:ext>
                </a:extLst>
              </a:tr>
              <a:tr h="242873">
                <a:tc>
                  <a:txBody>
                    <a:bodyPr/>
                    <a:lstStyle/>
                    <a:p>
                      <a:r>
                        <a:rPr lang="en-US" sz="1100" b="1" u="none" strike="noStrike">
                          <a:solidFill>
                            <a:srgbClr val="000000"/>
                          </a:solidFill>
                          <a:effectLst/>
                          <a:latin typeface="Aptos Narrow"/>
                        </a:rPr>
                        <a:t>1c Compares self to animal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1" u="none" strike="noStrike">
                          <a:solidFill>
                            <a:srgbClr val="000000"/>
                          </a:solidFill>
                          <a:effectLst/>
                          <a:latin typeface="Aptos Narrow"/>
                        </a:rPr>
                        <a:t>12</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3675758441"/>
                  </a:ext>
                </a:extLst>
              </a:tr>
              <a:tr h="242873">
                <a:tc>
                  <a:txBody>
                    <a:bodyPr/>
                    <a:lstStyle/>
                    <a:p>
                      <a:r>
                        <a:rPr lang="en-US" sz="1100" b="0" u="none" strike="noStrike">
                          <a:solidFill>
                            <a:srgbClr val="000000"/>
                          </a:solidFill>
                          <a:effectLst/>
                          <a:latin typeface="Aptos Narrow"/>
                        </a:rPr>
                        <a:t>7b Refers to animal by name or pronouns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8</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310459621"/>
                  </a:ext>
                </a:extLst>
              </a:tr>
              <a:tr h="242873">
                <a:tc>
                  <a:txBody>
                    <a:bodyPr/>
                    <a:lstStyle/>
                    <a:p>
                      <a:r>
                        <a:rPr lang="en-US" sz="1100" b="0" u="none" strike="noStrike">
                          <a:solidFill>
                            <a:srgbClr val="000000"/>
                          </a:solidFill>
                          <a:effectLst/>
                          <a:latin typeface="Aptos Narrow"/>
                        </a:rPr>
                        <a:t>1a Talks about/expresses animal’s basic needs (food, water, oxygen, shelter, space)</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5</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812221889"/>
                  </a:ext>
                </a:extLst>
              </a:tr>
              <a:tr h="242873">
                <a:tc>
                  <a:txBody>
                    <a:bodyPr/>
                    <a:lstStyle/>
                    <a:p>
                      <a:r>
                        <a:rPr lang="en-US" sz="1100" b="0" u="none" strike="noStrike">
                          <a:solidFill>
                            <a:srgbClr val="000000"/>
                          </a:solidFill>
                          <a:effectLst/>
                          <a:latin typeface="Aptos Narrow"/>
                        </a:rPr>
                        <a:t>5a Expresses concern for an individual animal’s well-being</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5</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851346827"/>
                  </a:ext>
                </a:extLst>
              </a:tr>
              <a:tr h="242873">
                <a:tc>
                  <a:txBody>
                    <a:bodyPr/>
                    <a:lstStyle/>
                    <a:p>
                      <a:r>
                        <a:rPr lang="en-US" sz="1100" b="0" u="none" strike="noStrike">
                          <a:solidFill>
                            <a:srgbClr val="000000"/>
                          </a:solidFill>
                          <a:effectLst/>
                          <a:latin typeface="Aptos Narrow"/>
                        </a:rPr>
                        <a:t>2b Provides reasons for prediction of animal’s state, emotion or desires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3</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794368080"/>
                  </a:ext>
                </a:extLst>
              </a:tr>
              <a:tr h="242873">
                <a:tc>
                  <a:txBody>
                    <a:bodyPr/>
                    <a:lstStyle/>
                    <a:p>
                      <a:r>
                        <a:rPr lang="en-US" sz="1100" b="0" u="none" strike="noStrike">
                          <a:solidFill>
                            <a:srgbClr val="000000"/>
                          </a:solidFill>
                          <a:effectLst/>
                          <a:latin typeface="Aptos Narrow"/>
                        </a:rPr>
                        <a:t>1b Talks about/expresses secondary animal needs (e.g. safety, health, comfort, emotional wellbeing)</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2</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186931032"/>
                  </a:ext>
                </a:extLst>
              </a:tr>
              <a:tr h="242873">
                <a:tc>
                  <a:txBody>
                    <a:bodyPr/>
                    <a:lstStyle/>
                    <a:p>
                      <a:r>
                        <a:rPr lang="en-US" sz="1100" b="0" u="none" strike="noStrike">
                          <a:solidFill>
                            <a:srgbClr val="000000"/>
                          </a:solidFill>
                          <a:effectLst/>
                          <a:latin typeface="Aptos Narrow"/>
                        </a:rPr>
                        <a:t>5d Wants to take action/behave in a way act to help animals overall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2</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1576317034"/>
                  </a:ext>
                </a:extLst>
              </a:tr>
              <a:tr h="242873">
                <a:tc>
                  <a:txBody>
                    <a:bodyPr/>
                    <a:lstStyle/>
                    <a:p>
                      <a:r>
                        <a:rPr lang="en-US" sz="1100" b="0" u="none" strike="noStrike">
                          <a:solidFill>
                            <a:srgbClr val="000000"/>
                          </a:solidFill>
                          <a:effectLst/>
                          <a:latin typeface="Aptos Narrow"/>
                        </a:rPr>
                        <a:t>5b Wants to take action/behave in a way that helps an individual animal</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1</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3108897187"/>
                  </a:ext>
                </a:extLst>
              </a:tr>
              <a:tr h="242873">
                <a:tc>
                  <a:txBody>
                    <a:bodyPr/>
                    <a:lstStyle/>
                    <a:p>
                      <a:r>
                        <a:rPr lang="en-US" sz="1100" b="0" u="none" strike="noStrike">
                          <a:solidFill>
                            <a:srgbClr val="000000"/>
                          </a:solidFill>
                          <a:effectLst/>
                          <a:latin typeface="Aptos Narrow"/>
                        </a:rPr>
                        <a:t>5e Shares beneficial actions with others</a:t>
                      </a:r>
                    </a:p>
                  </a:txBody>
                  <a:tcPr marL="0" marR="0" marT="0"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tc>
                  <a:txBody>
                    <a:bodyPr/>
                    <a:lstStyle/>
                    <a:p>
                      <a:pPr algn="r"/>
                      <a:r>
                        <a:rPr lang="en-US" sz="1100" b="0" u="none" strike="noStrike">
                          <a:solidFill>
                            <a:srgbClr val="000000"/>
                          </a:solidFill>
                          <a:effectLst/>
                          <a:latin typeface="Aptos Narrow"/>
                        </a:rPr>
                        <a:t>1</a:t>
                      </a:r>
                    </a:p>
                  </a:txBody>
                  <a:tcPr marL="0" marR="0" marT="0"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noFill/>
                  </a:tcPr>
                </a:tc>
                <a:extLst>
                  <a:ext uri="{0D108BD9-81ED-4DB2-BD59-A6C34878D82A}">
                    <a16:rowId xmlns:a16="http://schemas.microsoft.com/office/drawing/2014/main" val="2159347176"/>
                  </a:ext>
                </a:extLst>
              </a:tr>
            </a:tbl>
          </a:graphicData>
        </a:graphic>
      </p:graphicFrame>
      <p:sp>
        <p:nvSpPr>
          <p:cNvPr id="3" name="Title 2">
            <a:extLst>
              <a:ext uri="{FF2B5EF4-FFF2-40B4-BE49-F238E27FC236}">
                <a16:creationId xmlns:a16="http://schemas.microsoft.com/office/drawing/2014/main" id="{5BA11820-A774-C1F3-A676-0C6827FB27B9}"/>
              </a:ext>
            </a:extLst>
          </p:cNvPr>
          <p:cNvSpPr>
            <a:spLocks noGrp="1"/>
          </p:cNvSpPr>
          <p:nvPr>
            <p:ph type="ctrTitle"/>
          </p:nvPr>
        </p:nvSpPr>
        <p:spPr/>
        <p:txBody>
          <a:bodyPr lIns="91440" tIns="45720" rIns="91440" bIns="45720" anchor="t"/>
          <a:lstStyle/>
          <a:p>
            <a:r>
              <a:rPr lang="en-US"/>
              <a:t>MECAP Results: Let's Get Wild-er</a:t>
            </a:r>
          </a:p>
        </p:txBody>
      </p:sp>
      <p:sp>
        <p:nvSpPr>
          <p:cNvPr id="4" name="Slide Number Placeholder 3">
            <a:extLst>
              <a:ext uri="{FF2B5EF4-FFF2-40B4-BE49-F238E27FC236}">
                <a16:creationId xmlns:a16="http://schemas.microsoft.com/office/drawing/2014/main" id="{140CD8CB-EAB2-1CFA-8E89-BACDD6673513}"/>
              </a:ext>
            </a:extLst>
          </p:cNvPr>
          <p:cNvSpPr>
            <a:spLocks noGrp="1"/>
          </p:cNvSpPr>
          <p:nvPr>
            <p:ph type="sldNum" sz="quarter" idx="10"/>
          </p:nvPr>
        </p:nvSpPr>
        <p:spPr/>
        <p:txBody>
          <a:bodyPr/>
          <a:lstStyle/>
          <a:p>
            <a:fld id="{2BD054F5-10C6-D849-9BAC-30B511E9722A}" type="slidenum">
              <a:rPr lang="en-US" smtClean="0"/>
              <a:t>26</a:t>
            </a:fld>
            <a:endParaRPr lang="en-US"/>
          </a:p>
        </p:txBody>
      </p:sp>
    </p:spTree>
    <p:extLst>
      <p:ext uri="{BB962C8B-B14F-4D97-AF65-F5344CB8AC3E}">
        <p14:creationId xmlns:p14="http://schemas.microsoft.com/office/powerpoint/2010/main" val="228095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6EE-9E86-FA4C-E18A-A32AD5ADDE9C}"/>
              </a:ext>
            </a:extLst>
          </p:cNvPr>
          <p:cNvSpPr>
            <a:spLocks noGrp="1"/>
          </p:cNvSpPr>
          <p:nvPr>
            <p:ph type="ctrTitle"/>
          </p:nvPr>
        </p:nvSpPr>
        <p:spPr/>
        <p:txBody>
          <a:bodyPr/>
          <a:lstStyle/>
          <a:p>
            <a:r>
              <a:rPr lang="en-US"/>
              <a:t>Embedded Assessment Journey</a:t>
            </a:r>
          </a:p>
        </p:txBody>
      </p:sp>
      <p:sp>
        <p:nvSpPr>
          <p:cNvPr id="3" name="Slide Number Placeholder 2">
            <a:extLst>
              <a:ext uri="{FF2B5EF4-FFF2-40B4-BE49-F238E27FC236}">
                <a16:creationId xmlns:a16="http://schemas.microsoft.com/office/drawing/2014/main" id="{BCCED9CA-5423-CA4B-DC98-B8B936956CB3}"/>
              </a:ext>
            </a:extLst>
          </p:cNvPr>
          <p:cNvSpPr>
            <a:spLocks noGrp="1"/>
          </p:cNvSpPr>
          <p:nvPr>
            <p:ph type="sldNum" sz="quarter" idx="10"/>
          </p:nvPr>
        </p:nvSpPr>
        <p:spPr/>
        <p:txBody>
          <a:bodyPr/>
          <a:lstStyle/>
          <a:p>
            <a:fld id="{2BD054F5-10C6-D849-9BAC-30B511E9722A}" type="slidenum">
              <a:rPr lang="en-US" smtClean="0"/>
              <a:t>27</a:t>
            </a:fld>
            <a:endParaRPr lang="en-US"/>
          </a:p>
        </p:txBody>
      </p:sp>
      <p:sp>
        <p:nvSpPr>
          <p:cNvPr id="4" name="Content Placeholder 3">
            <a:extLst>
              <a:ext uri="{FF2B5EF4-FFF2-40B4-BE49-F238E27FC236}">
                <a16:creationId xmlns:a16="http://schemas.microsoft.com/office/drawing/2014/main" id="{ABDABFFF-822C-916C-AF73-1891FAA81FBB}"/>
              </a:ext>
            </a:extLst>
          </p:cNvPr>
          <p:cNvSpPr>
            <a:spLocks noGrp="1"/>
          </p:cNvSpPr>
          <p:nvPr>
            <p:ph idx="1"/>
          </p:nvPr>
        </p:nvSpPr>
        <p:spPr>
          <a:xfrm>
            <a:off x="3587262" y="1085850"/>
            <a:ext cx="4794738" cy="3486150"/>
          </a:xfrm>
        </p:spPr>
        <p:txBody>
          <a:bodyPr>
            <a:normAutofit lnSpcReduction="10000"/>
          </a:bodyPr>
          <a:lstStyle/>
          <a:p>
            <a:r>
              <a:rPr lang="en-US" b="1"/>
              <a:t>Indicator for Outcome 2: </a:t>
            </a:r>
          </a:p>
          <a:p>
            <a:r>
              <a:rPr lang="en-US"/>
              <a:t>70% of students can identify the emotions of animals in the play and compare to their own lived experiences</a:t>
            </a:r>
          </a:p>
          <a:p>
            <a:endParaRPr lang="en-US"/>
          </a:p>
          <a:p>
            <a:r>
              <a:rPr lang="en-US" b="1"/>
              <a:t>Measure</a:t>
            </a:r>
            <a:r>
              <a:rPr lang="en-US"/>
              <a:t>: Embedded Assessment and observation of “Hot-seat” activity</a:t>
            </a:r>
          </a:p>
        </p:txBody>
      </p:sp>
      <p:pic>
        <p:nvPicPr>
          <p:cNvPr id="6" name="Picture 5">
            <a:extLst>
              <a:ext uri="{FF2B5EF4-FFF2-40B4-BE49-F238E27FC236}">
                <a16:creationId xmlns:a16="http://schemas.microsoft.com/office/drawing/2014/main" id="{C773F08D-3EB4-7E28-7521-A23263800EB9}"/>
              </a:ext>
            </a:extLst>
          </p:cNvPr>
          <p:cNvPicPr>
            <a:picLocks noChangeAspect="1"/>
          </p:cNvPicPr>
          <p:nvPr/>
        </p:nvPicPr>
        <p:blipFill>
          <a:blip r:embed="rId3"/>
          <a:stretch>
            <a:fillRect/>
          </a:stretch>
        </p:blipFill>
        <p:spPr>
          <a:xfrm>
            <a:off x="639213" y="1083202"/>
            <a:ext cx="2335099" cy="3622161"/>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863851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hart with cartoon characters&#10;&#10;Description automatically generated">
            <a:extLst>
              <a:ext uri="{FF2B5EF4-FFF2-40B4-BE49-F238E27FC236}">
                <a16:creationId xmlns:a16="http://schemas.microsoft.com/office/drawing/2014/main" id="{BC2DA484-8F20-A045-6678-B27F368A03A4}"/>
              </a:ext>
            </a:extLst>
          </p:cNvPr>
          <p:cNvPicPr>
            <a:picLocks noGrp="1" noChangeAspect="1"/>
          </p:cNvPicPr>
          <p:nvPr>
            <p:ph idx="1"/>
          </p:nvPr>
        </p:nvPicPr>
        <p:blipFill>
          <a:blip r:embed="rId3"/>
          <a:stretch>
            <a:fillRect/>
          </a:stretch>
        </p:blipFill>
        <p:spPr>
          <a:xfrm>
            <a:off x="5802893" y="971551"/>
            <a:ext cx="2580518" cy="3859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FDAA56FF-8671-9E6F-C440-34712CA5B492}"/>
              </a:ext>
            </a:extLst>
          </p:cNvPr>
          <p:cNvSpPr>
            <a:spLocks noGrp="1"/>
          </p:cNvSpPr>
          <p:nvPr>
            <p:ph type="ctrTitle"/>
          </p:nvPr>
        </p:nvSpPr>
        <p:spPr/>
        <p:txBody>
          <a:bodyPr lIns="91440" tIns="45720" rIns="91440" bIns="45720" anchor="t"/>
          <a:lstStyle/>
          <a:p>
            <a:r>
              <a:rPr lang="en-US" sz="2800"/>
              <a:t>Emotional Perspectives Assessment</a:t>
            </a:r>
          </a:p>
        </p:txBody>
      </p:sp>
      <p:sp>
        <p:nvSpPr>
          <p:cNvPr id="4" name="Slide Number Placeholder 3">
            <a:extLst>
              <a:ext uri="{FF2B5EF4-FFF2-40B4-BE49-F238E27FC236}">
                <a16:creationId xmlns:a16="http://schemas.microsoft.com/office/drawing/2014/main" id="{16F256F1-62BB-6188-D780-1A833EC951D3}"/>
              </a:ext>
            </a:extLst>
          </p:cNvPr>
          <p:cNvSpPr>
            <a:spLocks noGrp="1"/>
          </p:cNvSpPr>
          <p:nvPr>
            <p:ph type="sldNum" sz="quarter" idx="10"/>
          </p:nvPr>
        </p:nvSpPr>
        <p:spPr/>
        <p:txBody>
          <a:bodyPr/>
          <a:lstStyle/>
          <a:p>
            <a:fld id="{2BD054F5-10C6-D849-9BAC-30B511E9722A}" type="slidenum">
              <a:rPr lang="en-US" smtClean="0"/>
              <a:t>28</a:t>
            </a:fld>
            <a:endParaRPr lang="en-US"/>
          </a:p>
        </p:txBody>
      </p:sp>
      <p:sp>
        <p:nvSpPr>
          <p:cNvPr id="6" name="TextBox 5">
            <a:extLst>
              <a:ext uri="{FF2B5EF4-FFF2-40B4-BE49-F238E27FC236}">
                <a16:creationId xmlns:a16="http://schemas.microsoft.com/office/drawing/2014/main" id="{1AFE4357-6659-31A4-0A05-F5B71625650D}"/>
              </a:ext>
            </a:extLst>
          </p:cNvPr>
          <p:cNvSpPr txBox="1"/>
          <p:nvPr/>
        </p:nvSpPr>
        <p:spPr>
          <a:xfrm>
            <a:off x="403859" y="1074420"/>
            <a:ext cx="5273040" cy="404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700">
                <a:cs typeface="Calibri"/>
              </a:rPr>
              <a:t>Rubric was used for this activity on a 2-point rubric where 2 was full competency, 1 was approaching competency, and 0 was lacking competency. </a:t>
            </a:r>
          </a:p>
          <a:p>
            <a:pPr marL="285750" indent="-285750">
              <a:buFont typeface="Arial"/>
              <a:buChar char="•"/>
            </a:pPr>
            <a:r>
              <a:rPr lang="en-US" sz="1700">
                <a:cs typeface="Calibri"/>
              </a:rPr>
              <a:t>Activity was run twice per week-long camp. </a:t>
            </a:r>
            <a:endParaRPr lang="en-US"/>
          </a:p>
          <a:p>
            <a:pPr marL="742950" lvl="1" indent="-285750">
              <a:buFont typeface="Arial,Sans-Serif"/>
              <a:buChar char="•"/>
            </a:pPr>
            <a:r>
              <a:rPr lang="en-US" sz="1700">
                <a:cs typeface="Calibri"/>
              </a:rPr>
              <a:t>Post-viewing of KWT show "Rear Hippo"</a:t>
            </a:r>
          </a:p>
          <a:p>
            <a:pPr marL="1200150" lvl="2" indent="-285750">
              <a:buFont typeface="Wingdings"/>
              <a:buChar char="§"/>
            </a:pPr>
            <a:r>
              <a:rPr lang="en-US" sz="1700">
                <a:cs typeface="Calibri"/>
              </a:rPr>
              <a:t>In Part One, students chose a character, an emotion they felt, and then describe the scenario that led to the emotion. </a:t>
            </a:r>
          </a:p>
          <a:p>
            <a:pPr marL="1200150" lvl="2" indent="-285750">
              <a:buFont typeface="Wingdings"/>
              <a:buChar char="§"/>
            </a:pPr>
            <a:r>
              <a:rPr lang="en-US" sz="1700">
                <a:cs typeface="Calibri"/>
              </a:rPr>
              <a:t>In Part Two, students circled the emotion they would feel if they were the character in the same situation. </a:t>
            </a:r>
          </a:p>
          <a:p>
            <a:pPr marL="742950" lvl="1" indent="-285750">
              <a:buFont typeface="Arial"/>
              <a:buChar char="•"/>
            </a:pPr>
            <a:r>
              <a:rPr lang="en-US" sz="1700">
                <a:cs typeface="Calibri"/>
              </a:rPr>
              <a:t>After writing their own group play </a:t>
            </a:r>
          </a:p>
          <a:p>
            <a:pPr marL="1200150" lvl="2" indent="-285750">
              <a:buFont typeface="Wingdings"/>
              <a:buChar char="§"/>
            </a:pPr>
            <a:r>
              <a:rPr lang="en-US" sz="1700">
                <a:cs typeface="Calibri"/>
              </a:rPr>
              <a:t>Same activity, but students chose a character from their own play.</a:t>
            </a:r>
            <a:r>
              <a:rPr lang="en-US">
                <a:cs typeface="Calibri"/>
              </a:rPr>
              <a:t> </a:t>
            </a:r>
          </a:p>
          <a:p>
            <a:pPr marL="285750" indent="-285750">
              <a:buFont typeface="Arial"/>
              <a:buChar char="•"/>
            </a:pPr>
            <a:endParaRPr lang="en-US">
              <a:cs typeface="Calibri"/>
            </a:endParaRPr>
          </a:p>
        </p:txBody>
      </p:sp>
    </p:spTree>
    <p:extLst>
      <p:ext uri="{BB962C8B-B14F-4D97-AF65-F5344CB8AC3E}">
        <p14:creationId xmlns:p14="http://schemas.microsoft.com/office/powerpoint/2010/main" val="2825901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E255D24-7098-B13A-584A-6F17B332F4A0}"/>
              </a:ext>
            </a:extLst>
          </p:cNvPr>
          <p:cNvGraphicFramePr>
            <a:graphicFrameLocks noGrp="1"/>
          </p:cNvGraphicFramePr>
          <p:nvPr>
            <p:ph idx="1"/>
            <p:extLst>
              <p:ext uri="{D42A27DB-BD31-4B8C-83A1-F6EECF244321}">
                <p14:modId xmlns:p14="http://schemas.microsoft.com/office/powerpoint/2010/main" val="4188907887"/>
              </p:ext>
            </p:extLst>
          </p:nvPr>
        </p:nvGraphicFramePr>
        <p:xfrm>
          <a:off x="304800" y="1085850"/>
          <a:ext cx="7909547" cy="2892642"/>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3243491883"/>
                    </a:ext>
                  </a:extLst>
                </a:gridCol>
                <a:gridCol w="1287773">
                  <a:extLst>
                    <a:ext uri="{9D8B030D-6E8A-4147-A177-3AD203B41FA5}">
                      <a16:colId xmlns:a16="http://schemas.microsoft.com/office/drawing/2014/main" val="1069336729"/>
                    </a:ext>
                  </a:extLst>
                </a:gridCol>
                <a:gridCol w="2491739">
                  <a:extLst>
                    <a:ext uri="{9D8B030D-6E8A-4147-A177-3AD203B41FA5}">
                      <a16:colId xmlns:a16="http://schemas.microsoft.com/office/drawing/2014/main" val="2840602130"/>
                    </a:ext>
                  </a:extLst>
                </a:gridCol>
                <a:gridCol w="1463035">
                  <a:extLst>
                    <a:ext uri="{9D8B030D-6E8A-4147-A177-3AD203B41FA5}">
                      <a16:colId xmlns:a16="http://schemas.microsoft.com/office/drawing/2014/main" val="3045086333"/>
                    </a:ext>
                  </a:extLst>
                </a:gridCol>
              </a:tblGrid>
              <a:tr h="802904">
                <a:tc>
                  <a:txBody>
                    <a:bodyPr/>
                    <a:lstStyle/>
                    <a:p>
                      <a:r>
                        <a:rPr lang="en-US"/>
                        <a:t>Rear Hippo</a:t>
                      </a:r>
                    </a:p>
                  </a:txBody>
                  <a:tcPr/>
                </a:tc>
                <a:tc>
                  <a:txBody>
                    <a:bodyPr/>
                    <a:lstStyle/>
                    <a:p>
                      <a:r>
                        <a:rPr lang="en-US" sz="1600"/>
                        <a:t>Competency </a:t>
                      </a:r>
                    </a:p>
                  </a:txBody>
                  <a:tcPr/>
                </a:tc>
                <a:tc>
                  <a:txBody>
                    <a:bodyPr/>
                    <a:lstStyle/>
                    <a:p>
                      <a:r>
                        <a:rPr lang="en-US"/>
                        <a:t>Student-written plays</a:t>
                      </a:r>
                    </a:p>
                  </a:txBody>
                  <a:tcPr/>
                </a:tc>
                <a:tc>
                  <a:txBody>
                    <a:bodyPr/>
                    <a:lstStyle/>
                    <a:p>
                      <a:r>
                        <a:rPr lang="en-US"/>
                        <a:t>Competency </a:t>
                      </a:r>
                    </a:p>
                  </a:txBody>
                  <a:tcPr/>
                </a:tc>
                <a:extLst>
                  <a:ext uri="{0D108BD9-81ED-4DB2-BD59-A6C34878D82A}">
                    <a16:rowId xmlns:a16="http://schemas.microsoft.com/office/drawing/2014/main" val="3112286463"/>
                  </a:ext>
                </a:extLst>
              </a:tr>
              <a:tr h="1044869">
                <a:tc>
                  <a:txBody>
                    <a:bodyPr/>
                    <a:lstStyle/>
                    <a:p>
                      <a:r>
                        <a:rPr lang="en-US" b="1"/>
                        <a:t>Part One</a:t>
                      </a:r>
                    </a:p>
                  </a:txBody>
                  <a:tcPr/>
                </a:tc>
                <a:tc>
                  <a:txBody>
                    <a:bodyPr/>
                    <a:lstStyle/>
                    <a:p>
                      <a:r>
                        <a:rPr lang="en-US"/>
                        <a:t>91%</a:t>
                      </a:r>
                    </a:p>
                  </a:txBody>
                  <a:tcPr/>
                </a:tc>
                <a:tc>
                  <a:txBody>
                    <a:bodyPr/>
                    <a:lstStyle/>
                    <a:p>
                      <a:r>
                        <a:rPr lang="en-US" b="1"/>
                        <a:t>Part One</a:t>
                      </a:r>
                    </a:p>
                  </a:txBody>
                  <a:tcPr/>
                </a:tc>
                <a:tc>
                  <a:txBody>
                    <a:bodyPr/>
                    <a:lstStyle/>
                    <a:p>
                      <a:r>
                        <a:rPr lang="en-US"/>
                        <a:t>96%</a:t>
                      </a:r>
                    </a:p>
                  </a:txBody>
                  <a:tcPr/>
                </a:tc>
                <a:extLst>
                  <a:ext uri="{0D108BD9-81ED-4DB2-BD59-A6C34878D82A}">
                    <a16:rowId xmlns:a16="http://schemas.microsoft.com/office/drawing/2014/main" val="1257478951"/>
                  </a:ext>
                </a:extLst>
              </a:tr>
              <a:tr h="1044869">
                <a:tc>
                  <a:txBody>
                    <a:bodyPr/>
                    <a:lstStyle/>
                    <a:p>
                      <a:r>
                        <a:rPr lang="en-US" b="1"/>
                        <a:t>Part Two</a:t>
                      </a:r>
                    </a:p>
                  </a:txBody>
                  <a:tcPr/>
                </a:tc>
                <a:tc>
                  <a:txBody>
                    <a:bodyPr/>
                    <a:lstStyle/>
                    <a:p>
                      <a:r>
                        <a:rPr lang="en-US"/>
                        <a:t>68%</a:t>
                      </a:r>
                    </a:p>
                  </a:txBody>
                  <a:tcPr/>
                </a:tc>
                <a:tc>
                  <a:txBody>
                    <a:bodyPr/>
                    <a:lstStyle/>
                    <a:p>
                      <a:r>
                        <a:rPr lang="en-US" b="1"/>
                        <a:t>Part Two </a:t>
                      </a:r>
                    </a:p>
                  </a:txBody>
                  <a:tcPr/>
                </a:tc>
                <a:tc>
                  <a:txBody>
                    <a:bodyPr/>
                    <a:lstStyle/>
                    <a:p>
                      <a:r>
                        <a:rPr lang="en-US"/>
                        <a:t>85%</a:t>
                      </a:r>
                    </a:p>
                  </a:txBody>
                  <a:tcPr/>
                </a:tc>
                <a:extLst>
                  <a:ext uri="{0D108BD9-81ED-4DB2-BD59-A6C34878D82A}">
                    <a16:rowId xmlns:a16="http://schemas.microsoft.com/office/drawing/2014/main" val="1290910492"/>
                  </a:ext>
                </a:extLst>
              </a:tr>
            </a:tbl>
          </a:graphicData>
        </a:graphic>
      </p:graphicFrame>
      <p:sp>
        <p:nvSpPr>
          <p:cNvPr id="3" name="Title 2">
            <a:extLst>
              <a:ext uri="{FF2B5EF4-FFF2-40B4-BE49-F238E27FC236}">
                <a16:creationId xmlns:a16="http://schemas.microsoft.com/office/drawing/2014/main" id="{34FD307D-57F8-88B1-BC63-B9A7346F62C5}"/>
              </a:ext>
            </a:extLst>
          </p:cNvPr>
          <p:cNvSpPr>
            <a:spLocks noGrp="1"/>
          </p:cNvSpPr>
          <p:nvPr>
            <p:ph type="ctrTitle"/>
          </p:nvPr>
        </p:nvSpPr>
        <p:spPr/>
        <p:txBody>
          <a:bodyPr lIns="91440" tIns="45720" rIns="91440" bIns="45720" anchor="t"/>
          <a:lstStyle/>
          <a:p>
            <a:r>
              <a:rPr lang="en-US" sz="2600"/>
              <a:t>Emotional Perspectives Assessment: Results </a:t>
            </a:r>
            <a:endParaRPr lang="en-US" sz="2600" b="0"/>
          </a:p>
          <a:p>
            <a:r>
              <a:rPr lang="en-US"/>
              <a:t> </a:t>
            </a:r>
          </a:p>
        </p:txBody>
      </p:sp>
      <p:sp>
        <p:nvSpPr>
          <p:cNvPr id="4" name="Slide Number Placeholder 3">
            <a:extLst>
              <a:ext uri="{FF2B5EF4-FFF2-40B4-BE49-F238E27FC236}">
                <a16:creationId xmlns:a16="http://schemas.microsoft.com/office/drawing/2014/main" id="{A3CCD6B7-8718-BAA6-1738-7BB763394FCD}"/>
              </a:ext>
            </a:extLst>
          </p:cNvPr>
          <p:cNvSpPr>
            <a:spLocks noGrp="1"/>
          </p:cNvSpPr>
          <p:nvPr>
            <p:ph type="sldNum" sz="quarter" idx="10"/>
          </p:nvPr>
        </p:nvSpPr>
        <p:spPr/>
        <p:txBody>
          <a:bodyPr/>
          <a:lstStyle/>
          <a:p>
            <a:fld id="{2BD054F5-10C6-D849-9BAC-30B511E9722A}" type="slidenum">
              <a:rPr lang="en-US" smtClean="0"/>
              <a:t>29</a:t>
            </a:fld>
            <a:endParaRPr lang="en-US"/>
          </a:p>
        </p:txBody>
      </p:sp>
      <p:sp>
        <p:nvSpPr>
          <p:cNvPr id="7" name="Arrow: Curved Right 6">
            <a:extLst>
              <a:ext uri="{FF2B5EF4-FFF2-40B4-BE49-F238E27FC236}">
                <a16:creationId xmlns:a16="http://schemas.microsoft.com/office/drawing/2014/main" id="{D10EB999-1FAC-74B8-7F6A-A0993C39F745}"/>
              </a:ext>
            </a:extLst>
          </p:cNvPr>
          <p:cNvSpPr/>
          <p:nvPr/>
        </p:nvSpPr>
        <p:spPr>
          <a:xfrm rot="16200000">
            <a:off x="4692549" y="1960066"/>
            <a:ext cx="1026914" cy="418802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F8493AC1-2016-3CDB-2BDF-17F9F301B7DA}"/>
              </a:ext>
            </a:extLst>
          </p:cNvPr>
          <p:cNvSpPr txBox="1"/>
          <p:nvPr/>
        </p:nvSpPr>
        <p:spPr>
          <a:xfrm>
            <a:off x="6893718" y="4054078"/>
            <a:ext cx="16787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17% Increase!</a:t>
            </a:r>
            <a:endParaRPr lang="en-US" sz="2000" b="1"/>
          </a:p>
        </p:txBody>
      </p:sp>
    </p:spTree>
    <p:extLst>
      <p:ext uri="{BB962C8B-B14F-4D97-AF65-F5344CB8AC3E}">
        <p14:creationId xmlns:p14="http://schemas.microsoft.com/office/powerpoint/2010/main" val="226880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67B05-4FFE-82AA-3678-218831B00604}"/>
              </a:ext>
            </a:extLst>
          </p:cNvPr>
          <p:cNvSpPr>
            <a:spLocks noGrp="1"/>
          </p:cNvSpPr>
          <p:nvPr>
            <p:ph idx="1"/>
          </p:nvPr>
        </p:nvSpPr>
        <p:spPr>
          <a:xfrm>
            <a:off x="304800" y="1085850"/>
            <a:ext cx="3016180" cy="3429000"/>
          </a:xfrm>
        </p:spPr>
        <p:txBody>
          <a:bodyPr>
            <a:normAutofit fontScale="92500" lnSpcReduction="20000"/>
          </a:bodyPr>
          <a:lstStyle/>
          <a:p>
            <a:r>
              <a:rPr lang="en-US"/>
              <a:t>Summer </a:t>
            </a:r>
          </a:p>
          <a:p>
            <a:pPr marL="342900" indent="-342900">
              <a:buFont typeface="Arial" panose="020B0604020202020204" pitchFamily="34" charset="0"/>
              <a:buChar char="•"/>
            </a:pPr>
            <a:r>
              <a:rPr lang="en-US"/>
              <a:t>Stage theater performances</a:t>
            </a:r>
          </a:p>
          <a:p>
            <a:pPr marL="342900" indent="-342900">
              <a:buFont typeface="Arial" panose="020B0604020202020204" pitchFamily="34" charset="0"/>
              <a:buChar char="•"/>
            </a:pPr>
            <a:r>
              <a:rPr lang="en-US"/>
              <a:t>At-Habitat engagement</a:t>
            </a:r>
          </a:p>
          <a:p>
            <a:pPr marL="342900" indent="-342900">
              <a:buFont typeface="Arial" panose="020B0604020202020204" pitchFamily="34" charset="0"/>
              <a:buChar char="•"/>
            </a:pPr>
            <a:r>
              <a:rPr lang="en-US"/>
              <a:t>Theater Summer Camp</a:t>
            </a:r>
          </a:p>
          <a:p>
            <a:r>
              <a:rPr lang="en-US"/>
              <a:t>School year </a:t>
            </a:r>
          </a:p>
          <a:p>
            <a:pPr marL="342900" indent="-342900">
              <a:buFont typeface="Arial" panose="020B0604020202020204" pitchFamily="34" charset="0"/>
              <a:buChar char="•"/>
            </a:pPr>
            <a:r>
              <a:rPr lang="en-US"/>
              <a:t>Touring theater performances </a:t>
            </a:r>
          </a:p>
          <a:p>
            <a:pPr marL="342900" indent="-34290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E5A4A2EF-F91F-D7CD-5D42-89B12F25210E}"/>
              </a:ext>
            </a:extLst>
          </p:cNvPr>
          <p:cNvSpPr>
            <a:spLocks noGrp="1"/>
          </p:cNvSpPr>
          <p:nvPr>
            <p:ph type="ctrTitle"/>
          </p:nvPr>
        </p:nvSpPr>
        <p:spPr/>
        <p:txBody>
          <a:bodyPr/>
          <a:lstStyle/>
          <a:p>
            <a:r>
              <a:rPr lang="en-US"/>
              <a:t>What is Kohl’s Wild Theater</a:t>
            </a:r>
          </a:p>
        </p:txBody>
      </p:sp>
      <p:sp>
        <p:nvSpPr>
          <p:cNvPr id="4" name="Slide Number Placeholder 3">
            <a:extLst>
              <a:ext uri="{FF2B5EF4-FFF2-40B4-BE49-F238E27FC236}">
                <a16:creationId xmlns:a16="http://schemas.microsoft.com/office/drawing/2014/main" id="{83EB05B0-4571-25E5-A641-BE037FE93458}"/>
              </a:ext>
            </a:extLst>
          </p:cNvPr>
          <p:cNvSpPr>
            <a:spLocks noGrp="1"/>
          </p:cNvSpPr>
          <p:nvPr>
            <p:ph type="sldNum" sz="quarter" idx="10"/>
          </p:nvPr>
        </p:nvSpPr>
        <p:spPr/>
        <p:txBody>
          <a:bodyPr/>
          <a:lstStyle/>
          <a:p>
            <a:fld id="{2BD054F5-10C6-D849-9BAC-30B511E9722A}" type="slidenum">
              <a:rPr lang="en-US" smtClean="0"/>
              <a:t>3</a:t>
            </a:fld>
            <a:endParaRPr lang="en-US"/>
          </a:p>
        </p:txBody>
      </p:sp>
      <p:pic>
        <p:nvPicPr>
          <p:cNvPr id="6" name="Content Placeholder 5" descr="Two women in garment standing on a rock&#10;&#10;Description automatically generated">
            <a:extLst>
              <a:ext uri="{FF2B5EF4-FFF2-40B4-BE49-F238E27FC236}">
                <a16:creationId xmlns:a16="http://schemas.microsoft.com/office/drawing/2014/main" id="{8E00A5E9-981B-9DF9-7152-0E6827627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980" y="1047750"/>
            <a:ext cx="5146716" cy="3429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34110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A2C82-6C6B-521E-CB16-5DEA1E2D7AE6}"/>
              </a:ext>
            </a:extLst>
          </p:cNvPr>
          <p:cNvSpPr>
            <a:spLocks noGrp="1"/>
          </p:cNvSpPr>
          <p:nvPr>
            <p:ph type="sldNum" sz="quarter" idx="10"/>
          </p:nvPr>
        </p:nvSpPr>
        <p:spPr/>
        <p:txBody>
          <a:bodyPr/>
          <a:lstStyle/>
          <a:p>
            <a:fld id="{2BD054F5-10C6-D849-9BAC-30B511E9722A}" type="slidenum">
              <a:rPr lang="en-US" smtClean="0"/>
              <a:t>30</a:t>
            </a:fld>
            <a:endParaRPr lang="en-US"/>
          </a:p>
        </p:txBody>
      </p:sp>
      <p:sp>
        <p:nvSpPr>
          <p:cNvPr id="3" name="Text Placeholder 2">
            <a:extLst>
              <a:ext uri="{FF2B5EF4-FFF2-40B4-BE49-F238E27FC236}">
                <a16:creationId xmlns:a16="http://schemas.microsoft.com/office/drawing/2014/main" id="{C3E2953A-3666-A854-6F64-210059F9A066}"/>
              </a:ext>
            </a:extLst>
          </p:cNvPr>
          <p:cNvSpPr>
            <a:spLocks noGrp="1"/>
          </p:cNvSpPr>
          <p:nvPr>
            <p:ph type="body" sz="quarter" idx="11"/>
          </p:nvPr>
        </p:nvSpPr>
        <p:spPr>
          <a:xfrm>
            <a:off x="1295400" y="1833086"/>
            <a:ext cx="6553200" cy="1477328"/>
          </a:xfrm>
        </p:spPr>
        <p:txBody>
          <a:bodyPr/>
          <a:lstStyle/>
          <a:p>
            <a:r>
              <a:rPr lang="en-US"/>
              <a:t>Thank you!</a:t>
            </a:r>
          </a:p>
          <a:p>
            <a:r>
              <a:rPr lang="en-US" sz="2000"/>
              <a:t>Shannah Hillard | shannah@zoosociety.org</a:t>
            </a:r>
          </a:p>
          <a:p>
            <a:r>
              <a:rPr lang="en-US" sz="2000"/>
              <a:t>Isabelle Bieser | isabelleb@zoosociety.org</a:t>
            </a:r>
          </a:p>
        </p:txBody>
      </p:sp>
    </p:spTree>
    <p:extLst>
      <p:ext uri="{BB962C8B-B14F-4D97-AF65-F5344CB8AC3E}">
        <p14:creationId xmlns:p14="http://schemas.microsoft.com/office/powerpoint/2010/main" val="2582033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holding stuffed animals&#10;&#10;Description automatically generated">
            <a:extLst>
              <a:ext uri="{FF2B5EF4-FFF2-40B4-BE49-F238E27FC236}">
                <a16:creationId xmlns:a16="http://schemas.microsoft.com/office/drawing/2014/main" id="{AF130422-1951-9B4D-8FE7-3C79EECB48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2447" y="113044"/>
            <a:ext cx="5146716" cy="3429000"/>
          </a:xfrm>
        </p:spPr>
      </p:pic>
      <p:sp>
        <p:nvSpPr>
          <p:cNvPr id="3" name="Title 2">
            <a:extLst>
              <a:ext uri="{FF2B5EF4-FFF2-40B4-BE49-F238E27FC236}">
                <a16:creationId xmlns:a16="http://schemas.microsoft.com/office/drawing/2014/main" id="{33D5BA27-A170-DEFC-3208-2392F823FE6F}"/>
              </a:ext>
            </a:extLst>
          </p:cNvPr>
          <p:cNvSpPr>
            <a:spLocks noGrp="1"/>
          </p:cNvSpPr>
          <p:nvPr>
            <p:ph type="ctrTitle"/>
          </p:nvPr>
        </p:nvSpPr>
        <p:spPr/>
        <p:txBody>
          <a:bodyPr/>
          <a:lstStyle/>
          <a:p>
            <a:endParaRPr lang="en-US"/>
          </a:p>
        </p:txBody>
      </p:sp>
      <p:sp>
        <p:nvSpPr>
          <p:cNvPr id="4" name="Slide Number Placeholder 3">
            <a:extLst>
              <a:ext uri="{FF2B5EF4-FFF2-40B4-BE49-F238E27FC236}">
                <a16:creationId xmlns:a16="http://schemas.microsoft.com/office/drawing/2014/main" id="{368D497C-6C97-327F-0F34-6F9DA85292E4}"/>
              </a:ext>
            </a:extLst>
          </p:cNvPr>
          <p:cNvSpPr>
            <a:spLocks noGrp="1"/>
          </p:cNvSpPr>
          <p:nvPr>
            <p:ph type="sldNum" sz="quarter" idx="10"/>
          </p:nvPr>
        </p:nvSpPr>
        <p:spPr/>
        <p:txBody>
          <a:bodyPr/>
          <a:lstStyle/>
          <a:p>
            <a:fld id="{2BD054F5-10C6-D849-9BAC-30B511E9722A}" type="slidenum">
              <a:rPr lang="en-US" smtClean="0"/>
              <a:t>31</a:t>
            </a:fld>
            <a:endParaRPr lang="en-US"/>
          </a:p>
        </p:txBody>
      </p:sp>
      <p:pic>
        <p:nvPicPr>
          <p:cNvPr id="8" name="Picture 7" descr="A group of children standing around a person holding a stuffed animal&#10;&#10;Description automatically generated">
            <a:extLst>
              <a:ext uri="{FF2B5EF4-FFF2-40B4-BE49-F238E27FC236}">
                <a16:creationId xmlns:a16="http://schemas.microsoft.com/office/drawing/2014/main" id="{6AF4ED3D-194C-AE12-8294-576816C7D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3" y="0"/>
            <a:ext cx="3618878" cy="2411077"/>
          </a:xfrm>
          <a:prstGeom prst="rect">
            <a:avLst/>
          </a:prstGeom>
        </p:spPr>
      </p:pic>
      <p:pic>
        <p:nvPicPr>
          <p:cNvPr id="10" name="Picture 9" descr="A group of people feeding birds&#10;&#10;Description automatically generated">
            <a:extLst>
              <a:ext uri="{FF2B5EF4-FFF2-40B4-BE49-F238E27FC236}">
                <a16:creationId xmlns:a16="http://schemas.microsoft.com/office/drawing/2014/main" id="{09CDC032-CC9C-59D8-969F-1C04BA985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074" y="2796006"/>
            <a:ext cx="3268858" cy="2177877"/>
          </a:xfrm>
          <a:prstGeom prst="rect">
            <a:avLst/>
          </a:prstGeom>
        </p:spPr>
      </p:pic>
      <p:pic>
        <p:nvPicPr>
          <p:cNvPr id="12" name="Picture 11" descr="A person in a bear garment with a child&#10;&#10;Description automatically generated">
            <a:extLst>
              <a:ext uri="{FF2B5EF4-FFF2-40B4-BE49-F238E27FC236}">
                <a16:creationId xmlns:a16="http://schemas.microsoft.com/office/drawing/2014/main" id="{06E43350-665D-1D1D-95C8-DCD0C5BC7C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63" y="3632479"/>
            <a:ext cx="2267948" cy="1511020"/>
          </a:xfrm>
          <a:prstGeom prst="rect">
            <a:avLst/>
          </a:prstGeom>
        </p:spPr>
      </p:pic>
    </p:spTree>
    <p:extLst>
      <p:ext uri="{BB962C8B-B14F-4D97-AF65-F5344CB8AC3E}">
        <p14:creationId xmlns:p14="http://schemas.microsoft.com/office/powerpoint/2010/main" val="3128160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20E0C8-8221-9B0B-3610-950E21721A9D}"/>
              </a:ext>
            </a:extLst>
          </p:cNvPr>
          <p:cNvSpPr>
            <a:spLocks noGrp="1"/>
          </p:cNvSpPr>
          <p:nvPr>
            <p:ph type="ctrTitle"/>
          </p:nvPr>
        </p:nvSpPr>
        <p:spPr/>
        <p:txBody>
          <a:bodyPr/>
          <a:lstStyle/>
          <a:p>
            <a:endParaRPr lang="en-US"/>
          </a:p>
        </p:txBody>
      </p:sp>
      <p:sp>
        <p:nvSpPr>
          <p:cNvPr id="4" name="Slide Number Placeholder 3">
            <a:extLst>
              <a:ext uri="{FF2B5EF4-FFF2-40B4-BE49-F238E27FC236}">
                <a16:creationId xmlns:a16="http://schemas.microsoft.com/office/drawing/2014/main" id="{8764A3A7-6335-B83B-D242-015A9C66ADE3}"/>
              </a:ext>
            </a:extLst>
          </p:cNvPr>
          <p:cNvSpPr>
            <a:spLocks noGrp="1"/>
          </p:cNvSpPr>
          <p:nvPr>
            <p:ph type="sldNum" sz="quarter" idx="10"/>
          </p:nvPr>
        </p:nvSpPr>
        <p:spPr/>
        <p:txBody>
          <a:bodyPr/>
          <a:lstStyle/>
          <a:p>
            <a:fld id="{2BD054F5-10C6-D849-9BAC-30B511E9722A}" type="slidenum">
              <a:rPr lang="en-US" smtClean="0"/>
              <a:t>32</a:t>
            </a:fld>
            <a:endParaRPr lang="en-US"/>
          </a:p>
        </p:txBody>
      </p:sp>
      <p:pic>
        <p:nvPicPr>
          <p:cNvPr id="12" name="Picture 11" descr="A group of people in clothing dancing&#10;&#10;Description automatically generated">
            <a:extLst>
              <a:ext uri="{FF2B5EF4-FFF2-40B4-BE49-F238E27FC236}">
                <a16:creationId xmlns:a16="http://schemas.microsoft.com/office/drawing/2014/main" id="{07A2DDE9-80F7-283D-1706-1EE6CF736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714" y="-135180"/>
            <a:ext cx="3488248" cy="2324045"/>
          </a:xfrm>
          <a:prstGeom prst="rect">
            <a:avLst/>
          </a:prstGeom>
        </p:spPr>
      </p:pic>
      <p:pic>
        <p:nvPicPr>
          <p:cNvPr id="14" name="Picture 13" descr="A group of people sitting in a circle&#10;&#10;Description automatically generated">
            <a:extLst>
              <a:ext uri="{FF2B5EF4-FFF2-40B4-BE49-F238E27FC236}">
                <a16:creationId xmlns:a16="http://schemas.microsoft.com/office/drawing/2014/main" id="{3CA3A615-7DF5-FEE0-4C1B-A134AB245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56" y="191779"/>
            <a:ext cx="3915304" cy="2608571"/>
          </a:xfrm>
          <a:prstGeom prst="rect">
            <a:avLst/>
          </a:prstGeom>
        </p:spPr>
      </p:pic>
      <p:pic>
        <p:nvPicPr>
          <p:cNvPr id="16" name="Picture 15" descr="A person and kids posing for a photo&#10;&#10;Description automatically generated">
            <a:extLst>
              <a:ext uri="{FF2B5EF4-FFF2-40B4-BE49-F238E27FC236}">
                <a16:creationId xmlns:a16="http://schemas.microsoft.com/office/drawing/2014/main" id="{E81F897C-ADFE-FDC3-B27F-158A854ED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049" y="2242195"/>
            <a:ext cx="4590570" cy="3058467"/>
          </a:xfrm>
          <a:prstGeom prst="rect">
            <a:avLst/>
          </a:prstGeom>
        </p:spPr>
      </p:pic>
      <p:pic>
        <p:nvPicPr>
          <p:cNvPr id="18" name="Picture 17" descr="A group of kids posing for a photo&#10;&#10;Description automatically generated">
            <a:extLst>
              <a:ext uri="{FF2B5EF4-FFF2-40B4-BE49-F238E27FC236}">
                <a16:creationId xmlns:a16="http://schemas.microsoft.com/office/drawing/2014/main" id="{67577EA1-AC33-CC27-C627-D4E0D2F34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56" y="3158979"/>
            <a:ext cx="3608829" cy="2404382"/>
          </a:xfrm>
          <a:prstGeom prst="rect">
            <a:avLst/>
          </a:prstGeom>
        </p:spPr>
      </p:pic>
      <p:sp>
        <p:nvSpPr>
          <p:cNvPr id="20" name="Content Placeholder 19">
            <a:extLst>
              <a:ext uri="{FF2B5EF4-FFF2-40B4-BE49-F238E27FC236}">
                <a16:creationId xmlns:a16="http://schemas.microsoft.com/office/drawing/2014/main" id="{D7DA7871-1D12-3EF8-2600-3E23B2250F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401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and person holding stuffed birds&#10;&#10;Description automatically generated">
            <a:extLst>
              <a:ext uri="{FF2B5EF4-FFF2-40B4-BE49-F238E27FC236}">
                <a16:creationId xmlns:a16="http://schemas.microsoft.com/office/drawing/2014/main" id="{B018E191-A88C-D8FF-C0D7-04B8236F418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33" b="17343"/>
          <a:stretch/>
        </p:blipFill>
        <p:spPr>
          <a:xfrm>
            <a:off x="20" y="10"/>
            <a:ext cx="9143980" cy="4914890"/>
          </a:xfrm>
          <a:noFill/>
        </p:spPr>
      </p:pic>
      <p:sp>
        <p:nvSpPr>
          <p:cNvPr id="4" name="Slide Number Placeholder 3">
            <a:extLst>
              <a:ext uri="{FF2B5EF4-FFF2-40B4-BE49-F238E27FC236}">
                <a16:creationId xmlns:a16="http://schemas.microsoft.com/office/drawing/2014/main" id="{7FEC4436-2B4D-01DD-8AFB-52AFCC7B359F}"/>
              </a:ext>
            </a:extLst>
          </p:cNvPr>
          <p:cNvSpPr>
            <a:spLocks noGrp="1"/>
          </p:cNvSpPr>
          <p:nvPr>
            <p:ph type="sldNum" sz="quarter" idx="11"/>
          </p:nvPr>
        </p:nvSpPr>
        <p:spPr>
          <a:xfrm>
            <a:off x="0" y="4476750"/>
            <a:ext cx="685800" cy="171450"/>
          </a:xfrm>
        </p:spPr>
        <p:txBody>
          <a:bodyPr anchor="t">
            <a:normAutofit/>
          </a:bodyPr>
          <a:lstStyle/>
          <a:p>
            <a:pPr>
              <a:spcAft>
                <a:spcPts val="600"/>
              </a:spcAft>
            </a:pPr>
            <a:fld id="{2BD054F5-10C6-D849-9BAC-30B511E9722A}" type="slidenum">
              <a:rPr lang="en-US" smtClean="0"/>
              <a:pPr>
                <a:spcAft>
                  <a:spcPts val="600"/>
                </a:spcAft>
              </a:pPr>
              <a:t>4</a:t>
            </a:fld>
            <a:endParaRPr lang="en-US"/>
          </a:p>
        </p:txBody>
      </p:sp>
      <p:sp>
        <p:nvSpPr>
          <p:cNvPr id="8" name="TextBox 7">
            <a:extLst>
              <a:ext uri="{FF2B5EF4-FFF2-40B4-BE49-F238E27FC236}">
                <a16:creationId xmlns:a16="http://schemas.microsoft.com/office/drawing/2014/main" id="{9102316B-52D0-7140-3F45-993073AE876E}"/>
              </a:ext>
            </a:extLst>
          </p:cNvPr>
          <p:cNvSpPr txBox="1"/>
          <p:nvPr/>
        </p:nvSpPr>
        <p:spPr>
          <a:xfrm>
            <a:off x="5505812" y="124321"/>
            <a:ext cx="4613564" cy="369332"/>
          </a:xfrm>
          <a:prstGeom prst="rect">
            <a:avLst/>
          </a:prstGeom>
          <a:noFill/>
        </p:spPr>
        <p:txBody>
          <a:bodyPr wrap="square">
            <a:spAutoFit/>
          </a:bodyPr>
          <a:lstStyle/>
          <a:p>
            <a:r>
              <a:rPr lang="en-US">
                <a:latin typeface="Poppins" panose="00000500000000000000" pitchFamily="2" charset="0"/>
                <a:cs typeface="Poppins" panose="00000500000000000000" pitchFamily="2" charset="0"/>
              </a:rPr>
              <a:t>Stage theater performances</a:t>
            </a:r>
          </a:p>
        </p:txBody>
      </p:sp>
    </p:spTree>
    <p:extLst>
      <p:ext uri="{BB962C8B-B14F-4D97-AF65-F5344CB8AC3E}">
        <p14:creationId xmlns:p14="http://schemas.microsoft.com/office/powerpoint/2010/main" val="293404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children standing around a person holding a stuffed animal&#10;&#10;Description automatically generated">
            <a:extLst>
              <a:ext uri="{FF2B5EF4-FFF2-40B4-BE49-F238E27FC236}">
                <a16:creationId xmlns:a16="http://schemas.microsoft.com/office/drawing/2014/main" id="{03DEB351-D5E9-5993-F703-8DC8E2C3884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62" b="9662"/>
          <a:stretch>
            <a:fillRect/>
          </a:stretch>
        </p:blipFill>
        <p:spPr/>
      </p:pic>
      <p:sp>
        <p:nvSpPr>
          <p:cNvPr id="3" name="Slide Number Placeholder 2">
            <a:extLst>
              <a:ext uri="{FF2B5EF4-FFF2-40B4-BE49-F238E27FC236}">
                <a16:creationId xmlns:a16="http://schemas.microsoft.com/office/drawing/2014/main" id="{54096CAE-45DD-284D-91A3-D98F365CDAD7}"/>
              </a:ext>
            </a:extLst>
          </p:cNvPr>
          <p:cNvSpPr>
            <a:spLocks noGrp="1"/>
          </p:cNvSpPr>
          <p:nvPr>
            <p:ph type="sldNum" sz="quarter" idx="11"/>
          </p:nvPr>
        </p:nvSpPr>
        <p:spPr/>
        <p:txBody>
          <a:bodyPr/>
          <a:lstStyle/>
          <a:p>
            <a:fld id="{2BD054F5-10C6-D849-9BAC-30B511E9722A}" type="slidenum">
              <a:rPr lang="en-US" smtClean="0"/>
              <a:t>5</a:t>
            </a:fld>
            <a:endParaRPr lang="en-US"/>
          </a:p>
        </p:txBody>
      </p:sp>
      <p:sp>
        <p:nvSpPr>
          <p:cNvPr id="6" name="TextBox 5">
            <a:extLst>
              <a:ext uri="{FF2B5EF4-FFF2-40B4-BE49-F238E27FC236}">
                <a16:creationId xmlns:a16="http://schemas.microsoft.com/office/drawing/2014/main" id="{9D4F393B-C3F9-BFCA-FC0E-7225246B5E1B}"/>
              </a:ext>
            </a:extLst>
          </p:cNvPr>
          <p:cNvSpPr txBox="1"/>
          <p:nvPr/>
        </p:nvSpPr>
        <p:spPr>
          <a:xfrm>
            <a:off x="6270171" y="124321"/>
            <a:ext cx="2873830" cy="369332"/>
          </a:xfrm>
          <a:prstGeom prst="rect">
            <a:avLst/>
          </a:prstGeom>
          <a:solidFill>
            <a:srgbClr val="FFECAA">
              <a:alpha val="60000"/>
            </a:srgbClr>
          </a:solidFill>
        </p:spPr>
        <p:txBody>
          <a:bodyPr wrap="square">
            <a:spAutoFit/>
          </a:bodyPr>
          <a:lstStyle/>
          <a:p>
            <a:r>
              <a:rPr lang="en-US">
                <a:latin typeface="Poppins" panose="00000500000000000000" pitchFamily="2" charset="0"/>
                <a:cs typeface="Poppins" panose="00000500000000000000" pitchFamily="2" charset="0"/>
              </a:rPr>
              <a:t>At Habitat Engagement</a:t>
            </a:r>
          </a:p>
        </p:txBody>
      </p:sp>
    </p:spTree>
    <p:extLst>
      <p:ext uri="{BB962C8B-B14F-4D97-AF65-F5344CB8AC3E}">
        <p14:creationId xmlns:p14="http://schemas.microsoft.com/office/powerpoint/2010/main" val="1770211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kids posing for a photo&#10;&#10;Description automatically generated">
            <a:extLst>
              <a:ext uri="{FF2B5EF4-FFF2-40B4-BE49-F238E27FC236}">
                <a16:creationId xmlns:a16="http://schemas.microsoft.com/office/drawing/2014/main" id="{10AFEFA4-34B2-6FB7-C10A-433E956576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62" b="9662"/>
          <a:stretch>
            <a:fillRect/>
          </a:stretch>
        </p:blipFill>
        <p:spPr/>
      </p:pic>
      <p:sp>
        <p:nvSpPr>
          <p:cNvPr id="3" name="Slide Number Placeholder 2">
            <a:extLst>
              <a:ext uri="{FF2B5EF4-FFF2-40B4-BE49-F238E27FC236}">
                <a16:creationId xmlns:a16="http://schemas.microsoft.com/office/drawing/2014/main" id="{FE115198-3956-E114-556D-1FBB30CC8664}"/>
              </a:ext>
            </a:extLst>
          </p:cNvPr>
          <p:cNvSpPr>
            <a:spLocks noGrp="1"/>
          </p:cNvSpPr>
          <p:nvPr>
            <p:ph type="sldNum" sz="quarter" idx="11"/>
          </p:nvPr>
        </p:nvSpPr>
        <p:spPr/>
        <p:txBody>
          <a:bodyPr/>
          <a:lstStyle/>
          <a:p>
            <a:fld id="{2BD054F5-10C6-D849-9BAC-30B511E9722A}" type="slidenum">
              <a:rPr lang="en-US" smtClean="0"/>
              <a:t>6</a:t>
            </a:fld>
            <a:endParaRPr lang="en-US"/>
          </a:p>
        </p:txBody>
      </p:sp>
      <p:sp>
        <p:nvSpPr>
          <p:cNvPr id="6" name="TextBox 5">
            <a:extLst>
              <a:ext uri="{FF2B5EF4-FFF2-40B4-BE49-F238E27FC236}">
                <a16:creationId xmlns:a16="http://schemas.microsoft.com/office/drawing/2014/main" id="{1CA73B0A-AD1B-E801-D934-319CBB5C8CD8}"/>
              </a:ext>
            </a:extLst>
          </p:cNvPr>
          <p:cNvSpPr txBox="1"/>
          <p:nvPr/>
        </p:nvSpPr>
        <p:spPr>
          <a:xfrm>
            <a:off x="5998866" y="124321"/>
            <a:ext cx="3145135" cy="369332"/>
          </a:xfrm>
          <a:prstGeom prst="rect">
            <a:avLst/>
          </a:prstGeom>
          <a:solidFill>
            <a:srgbClr val="FFECAA">
              <a:alpha val="60000"/>
            </a:srgbClr>
          </a:solidFill>
        </p:spPr>
        <p:txBody>
          <a:bodyPr wrap="square">
            <a:spAutoFit/>
          </a:bodyPr>
          <a:lstStyle/>
          <a:p>
            <a:r>
              <a:rPr lang="en-US">
                <a:latin typeface="Poppins" panose="00000500000000000000" pitchFamily="2" charset="0"/>
                <a:cs typeface="Poppins" panose="00000500000000000000" pitchFamily="2" charset="0"/>
              </a:rPr>
              <a:t>Summer Theater Camp</a:t>
            </a:r>
          </a:p>
        </p:txBody>
      </p:sp>
    </p:spTree>
    <p:extLst>
      <p:ext uri="{BB962C8B-B14F-4D97-AF65-F5344CB8AC3E}">
        <p14:creationId xmlns:p14="http://schemas.microsoft.com/office/powerpoint/2010/main" val="2842725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in a circle&#10;&#10;Description automatically generated">
            <a:extLst>
              <a:ext uri="{FF2B5EF4-FFF2-40B4-BE49-F238E27FC236}">
                <a16:creationId xmlns:a16="http://schemas.microsoft.com/office/drawing/2014/main" id="{061C76D0-8CE3-2999-7565-D316260977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62" b="9662"/>
          <a:stretch>
            <a:fillRect/>
          </a:stretch>
        </p:blipFill>
        <p:spPr/>
      </p:pic>
      <p:sp>
        <p:nvSpPr>
          <p:cNvPr id="3" name="Slide Number Placeholder 2">
            <a:extLst>
              <a:ext uri="{FF2B5EF4-FFF2-40B4-BE49-F238E27FC236}">
                <a16:creationId xmlns:a16="http://schemas.microsoft.com/office/drawing/2014/main" id="{2E00633B-5093-B0B7-DE2A-D90F08E30C56}"/>
              </a:ext>
            </a:extLst>
          </p:cNvPr>
          <p:cNvSpPr>
            <a:spLocks noGrp="1"/>
          </p:cNvSpPr>
          <p:nvPr>
            <p:ph type="sldNum" sz="quarter" idx="11"/>
          </p:nvPr>
        </p:nvSpPr>
        <p:spPr/>
        <p:txBody>
          <a:bodyPr/>
          <a:lstStyle/>
          <a:p>
            <a:fld id="{2BD054F5-10C6-D849-9BAC-30B511E9722A}" type="slidenum">
              <a:rPr lang="en-US" smtClean="0"/>
              <a:t>7</a:t>
            </a:fld>
            <a:endParaRPr lang="en-US"/>
          </a:p>
        </p:txBody>
      </p:sp>
      <p:sp>
        <p:nvSpPr>
          <p:cNvPr id="6" name="TextBox 5">
            <a:extLst>
              <a:ext uri="{FF2B5EF4-FFF2-40B4-BE49-F238E27FC236}">
                <a16:creationId xmlns:a16="http://schemas.microsoft.com/office/drawing/2014/main" id="{44546808-A577-9F83-CF17-2C132D0F537F}"/>
              </a:ext>
            </a:extLst>
          </p:cNvPr>
          <p:cNvSpPr txBox="1"/>
          <p:nvPr/>
        </p:nvSpPr>
        <p:spPr>
          <a:xfrm>
            <a:off x="5868237" y="124321"/>
            <a:ext cx="3275764" cy="369332"/>
          </a:xfrm>
          <a:prstGeom prst="rect">
            <a:avLst/>
          </a:prstGeom>
          <a:solidFill>
            <a:srgbClr val="FFECAA">
              <a:alpha val="60000"/>
            </a:srgbClr>
          </a:solidFill>
        </p:spPr>
        <p:txBody>
          <a:bodyPr wrap="square">
            <a:spAutoFit/>
          </a:bodyPr>
          <a:lstStyle/>
          <a:p>
            <a:r>
              <a:rPr lang="en-US">
                <a:latin typeface="Poppins" panose="00000500000000000000" pitchFamily="2" charset="0"/>
                <a:cs typeface="Poppins" panose="00000500000000000000" pitchFamily="2" charset="0"/>
              </a:rPr>
              <a:t>SY Touring Performances</a:t>
            </a:r>
          </a:p>
        </p:txBody>
      </p:sp>
    </p:spTree>
    <p:extLst>
      <p:ext uri="{BB962C8B-B14F-4D97-AF65-F5344CB8AC3E}">
        <p14:creationId xmlns:p14="http://schemas.microsoft.com/office/powerpoint/2010/main" val="375445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27394B-50CD-BE23-F217-59AC5B7D5CE6}"/>
              </a:ext>
            </a:extLst>
          </p:cNvPr>
          <p:cNvSpPr>
            <a:spLocks noGrp="1"/>
          </p:cNvSpPr>
          <p:nvPr>
            <p:ph idx="1"/>
          </p:nvPr>
        </p:nvSpPr>
        <p:spPr>
          <a:xfrm>
            <a:off x="304800" y="1085850"/>
            <a:ext cx="8077200" cy="1004207"/>
          </a:xfrm>
        </p:spPr>
        <p:txBody>
          <a:bodyPr/>
          <a:lstStyle/>
          <a:p>
            <a:pPr marL="342900" indent="-342900">
              <a:buFont typeface="Arial" panose="020B0604020202020204" pitchFamily="34" charset="0"/>
              <a:buChar char="•"/>
            </a:pPr>
            <a:r>
              <a:rPr lang="en-US"/>
              <a:t>Summer stage playbills</a:t>
            </a:r>
          </a:p>
          <a:p>
            <a:pPr marL="342900" indent="-342900">
              <a:buFont typeface="Arial" panose="020B0604020202020204" pitchFamily="34" charset="0"/>
              <a:buChar char="•"/>
            </a:pPr>
            <a:r>
              <a:rPr lang="en-US"/>
              <a:t>Summer Theater Camp student created plays</a:t>
            </a:r>
          </a:p>
          <a:p>
            <a:pPr marL="342900" indent="-34290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A4464CF3-197E-50AB-9C50-0CF61B10B983}"/>
              </a:ext>
            </a:extLst>
          </p:cNvPr>
          <p:cNvSpPr>
            <a:spLocks noGrp="1"/>
          </p:cNvSpPr>
          <p:nvPr>
            <p:ph type="ctrTitle"/>
          </p:nvPr>
        </p:nvSpPr>
        <p:spPr/>
        <p:txBody>
          <a:bodyPr/>
          <a:lstStyle/>
          <a:p>
            <a:r>
              <a:rPr lang="en-US"/>
              <a:t>Program Generated Assets</a:t>
            </a:r>
          </a:p>
        </p:txBody>
      </p:sp>
      <p:sp>
        <p:nvSpPr>
          <p:cNvPr id="4" name="Slide Number Placeholder 3">
            <a:extLst>
              <a:ext uri="{FF2B5EF4-FFF2-40B4-BE49-F238E27FC236}">
                <a16:creationId xmlns:a16="http://schemas.microsoft.com/office/drawing/2014/main" id="{81675718-738C-524A-8E57-0AA450575D6B}"/>
              </a:ext>
            </a:extLst>
          </p:cNvPr>
          <p:cNvSpPr>
            <a:spLocks noGrp="1"/>
          </p:cNvSpPr>
          <p:nvPr>
            <p:ph type="sldNum" sz="quarter" idx="10"/>
          </p:nvPr>
        </p:nvSpPr>
        <p:spPr/>
        <p:txBody>
          <a:bodyPr/>
          <a:lstStyle/>
          <a:p>
            <a:fld id="{2BD054F5-10C6-D849-9BAC-30B511E9722A}" type="slidenum">
              <a:rPr lang="en-US" smtClean="0"/>
              <a:t>8</a:t>
            </a:fld>
            <a:endParaRPr lang="en-US"/>
          </a:p>
        </p:txBody>
      </p:sp>
      <p:pic>
        <p:nvPicPr>
          <p:cNvPr id="7" name="Picture 6" descr="A group of kids posing for a photo&#10;&#10;Description automatically generated">
            <a:extLst>
              <a:ext uri="{FF2B5EF4-FFF2-40B4-BE49-F238E27FC236}">
                <a16:creationId xmlns:a16="http://schemas.microsoft.com/office/drawing/2014/main" id="{E1B992D6-5882-8471-93C6-FD212E7BC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326" y="2054888"/>
            <a:ext cx="4402046" cy="2932863"/>
          </a:xfrm>
          <a:prstGeom prst="rect">
            <a:avLst/>
          </a:prstGeom>
          <a:solidFill>
            <a:srgbClr val="000000">
              <a:shade val="95000"/>
            </a:srgbClr>
          </a:solidFill>
          <a:ln w="28575" cap="sq">
            <a:solidFill>
              <a:schemeClr val="tx1"/>
            </a:solidFill>
            <a:miter lim="800000"/>
          </a:ln>
          <a:effectLst>
            <a:outerShdw blurRad="254000" dist="190500" dir="2700000" sy="90000" algn="bl" rotWithShape="0">
              <a:srgbClr val="000000">
                <a:alpha val="40000"/>
              </a:srgbClr>
            </a:outerShdw>
          </a:effectLst>
        </p:spPr>
      </p:pic>
      <p:pic>
        <p:nvPicPr>
          <p:cNvPr id="8" name="Picture 7" descr="A brown ticket with black text&#10;&#10;Description automatically generated">
            <a:extLst>
              <a:ext uri="{FF2B5EF4-FFF2-40B4-BE49-F238E27FC236}">
                <a16:creationId xmlns:a16="http://schemas.microsoft.com/office/drawing/2014/main" id="{4BD27F56-A802-82D3-185C-1C6E3C40DA7B}"/>
              </a:ext>
            </a:extLst>
          </p:cNvPr>
          <p:cNvPicPr>
            <a:picLocks noChangeAspect="1"/>
          </p:cNvPicPr>
          <p:nvPr/>
        </p:nvPicPr>
        <p:blipFill>
          <a:blip r:embed="rId4">
            <a:extLst>
              <a:ext uri="{28A0092B-C50C-407E-A947-70E740481C1C}">
                <a14:useLocalDpi xmlns:a14="http://schemas.microsoft.com/office/drawing/2010/main" val="0"/>
              </a:ext>
            </a:extLst>
          </a:blip>
          <a:srcRect l="6666" r="6666"/>
          <a:stretch/>
        </p:blipFill>
        <p:spPr>
          <a:xfrm rot="5400000">
            <a:off x="693570" y="2253946"/>
            <a:ext cx="2957441" cy="2559326"/>
          </a:xfrm>
          <a:prstGeom prst="rect">
            <a:avLst/>
          </a:prstGeom>
          <a:solidFill>
            <a:srgbClr val="000000">
              <a:shade val="95000"/>
            </a:srgbClr>
          </a:solidFill>
          <a:ln w="28575" cap="sq">
            <a:solidFill>
              <a:schemeClr val="tx1"/>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187216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rown cardboard with black text&#10;&#10;Description automatically generated">
            <a:extLst>
              <a:ext uri="{FF2B5EF4-FFF2-40B4-BE49-F238E27FC236}">
                <a16:creationId xmlns:a16="http://schemas.microsoft.com/office/drawing/2014/main" id="{62F4C4A2-6C38-6F61-E7AB-B79726CE43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981253" y="668265"/>
            <a:ext cx="5075959" cy="3806969"/>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3" name="Title 2">
            <a:extLst>
              <a:ext uri="{FF2B5EF4-FFF2-40B4-BE49-F238E27FC236}">
                <a16:creationId xmlns:a16="http://schemas.microsoft.com/office/drawing/2014/main" id="{18A1DE2C-35B2-6EE4-2315-5554E5D0DD38}"/>
              </a:ext>
            </a:extLst>
          </p:cNvPr>
          <p:cNvSpPr>
            <a:spLocks noGrp="1"/>
          </p:cNvSpPr>
          <p:nvPr>
            <p:ph type="ctrTitle"/>
          </p:nvPr>
        </p:nvSpPr>
        <p:spPr/>
        <p:txBody>
          <a:bodyPr/>
          <a:lstStyle/>
          <a:p>
            <a:r>
              <a:rPr lang="en-US"/>
              <a:t>Playbill</a:t>
            </a:r>
          </a:p>
        </p:txBody>
      </p:sp>
      <p:sp>
        <p:nvSpPr>
          <p:cNvPr id="4" name="Slide Number Placeholder 3">
            <a:extLst>
              <a:ext uri="{FF2B5EF4-FFF2-40B4-BE49-F238E27FC236}">
                <a16:creationId xmlns:a16="http://schemas.microsoft.com/office/drawing/2014/main" id="{30824E87-3EB6-68E8-CC36-93DEAF3692D0}"/>
              </a:ext>
            </a:extLst>
          </p:cNvPr>
          <p:cNvSpPr>
            <a:spLocks noGrp="1"/>
          </p:cNvSpPr>
          <p:nvPr>
            <p:ph type="sldNum" sz="quarter" idx="10"/>
          </p:nvPr>
        </p:nvSpPr>
        <p:spPr/>
        <p:txBody>
          <a:bodyPr/>
          <a:lstStyle/>
          <a:p>
            <a:fld id="{2BD054F5-10C6-D849-9BAC-30B511E9722A}" type="slidenum">
              <a:rPr lang="en-US" smtClean="0"/>
              <a:t>9</a:t>
            </a:fld>
            <a:endParaRPr lang="en-US"/>
          </a:p>
        </p:txBody>
      </p:sp>
      <p:pic>
        <p:nvPicPr>
          <p:cNvPr id="8" name="Picture 7" descr="An open booklet with pictures and text&#10;&#10;Description automatically generated">
            <a:extLst>
              <a:ext uri="{FF2B5EF4-FFF2-40B4-BE49-F238E27FC236}">
                <a16:creationId xmlns:a16="http://schemas.microsoft.com/office/drawing/2014/main" id="{1722A8E3-1D03-5339-9686-C52BA5DD4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325420"/>
            <a:ext cx="4085701" cy="3064276"/>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902177171"/>
      </p:ext>
    </p:extLst>
  </p:cSld>
  <p:clrMapOvr>
    <a:masterClrMapping/>
  </p:clrMapOvr>
</p:sld>
</file>

<file path=ppt/theme/theme1.xml><?xml version="1.0" encoding="utf-8"?>
<a:theme xmlns:a="http://schemas.openxmlformats.org/drawingml/2006/main" name="NEW_ZSM_AnimalPattern">
  <a:themeElements>
    <a:clrScheme name="Custom 1">
      <a:dk1>
        <a:srgbClr val="000000"/>
      </a:dk1>
      <a:lt1>
        <a:sysClr val="window" lastClr="FFFFFF"/>
      </a:lt1>
      <a:dk2>
        <a:srgbClr val="000000"/>
      </a:dk2>
      <a:lt2>
        <a:srgbClr val="FFFCF1"/>
      </a:lt2>
      <a:accent1>
        <a:srgbClr val="E8611C"/>
      </a:accent1>
      <a:accent2>
        <a:srgbClr val="0C626E"/>
      </a:accent2>
      <a:accent3>
        <a:srgbClr val="2D0F40"/>
      </a:accent3>
      <a:accent4>
        <a:srgbClr val="57702D"/>
      </a:accent4>
      <a:accent5>
        <a:srgbClr val="BF0021"/>
      </a:accent5>
      <a:accent6>
        <a:srgbClr val="FDA916"/>
      </a:accent6>
      <a:hlink>
        <a:srgbClr val="0A30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2060-ZSM PPT Template 16-9-UPDATED-WITH-page-numbers.pptx" id="{B183DAE9-C34A-8842-B8D9-8E6439645715}" vid="{4C18ADCF-D30F-154B-AEE9-8F91C107A7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BD753F226B594191261C061968E9C1" ma:contentTypeVersion="19" ma:contentTypeDescription="Create a new document." ma:contentTypeScope="" ma:versionID="f07041b0b259c7f76cf9838bc887e839">
  <xsd:schema xmlns:xsd="http://www.w3.org/2001/XMLSchema" xmlns:xs="http://www.w3.org/2001/XMLSchema" xmlns:p="http://schemas.microsoft.com/office/2006/metadata/properties" xmlns:ns1="http://schemas.microsoft.com/sharepoint/v3" xmlns:ns3="d8458054-f539-448f-bd14-7e26bdd90629" xmlns:ns4="fe195ade-bbe2-48b7-9c79-9f439fa075c1" targetNamespace="http://schemas.microsoft.com/office/2006/metadata/properties" ma:root="true" ma:fieldsID="1fb9e39a92917e0e76aeaeb27f8c136a" ns1:_="" ns3:_="" ns4:_="">
    <xsd:import namespace="http://schemas.microsoft.com/sharepoint/v3"/>
    <xsd:import namespace="d8458054-f539-448f-bd14-7e26bdd90629"/>
    <xsd:import namespace="fe195ade-bbe2-48b7-9c79-9f439fa075c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458054-f539-448f-bd14-7e26bdd906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195ade-bbe2-48b7-9c79-9f439fa075c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d8458054-f539-448f-bd14-7e26bdd90629" xsi:nil="true"/>
  </documentManagement>
</p:properties>
</file>

<file path=customXml/itemProps1.xml><?xml version="1.0" encoding="utf-8"?>
<ds:datastoreItem xmlns:ds="http://schemas.openxmlformats.org/officeDocument/2006/customXml" ds:itemID="{4087B104-16FC-4FEC-9411-80D3E5828AEE}">
  <ds:schemaRefs>
    <ds:schemaRef ds:uri="http://schemas.microsoft.com/sharepoint/v3/contenttype/forms"/>
  </ds:schemaRefs>
</ds:datastoreItem>
</file>

<file path=customXml/itemProps2.xml><?xml version="1.0" encoding="utf-8"?>
<ds:datastoreItem xmlns:ds="http://schemas.openxmlformats.org/officeDocument/2006/customXml" ds:itemID="{10701885-45BE-4805-8338-DBA4B5C4CD70}">
  <ds:schemaRefs>
    <ds:schemaRef ds:uri="d8458054-f539-448f-bd14-7e26bdd90629"/>
    <ds:schemaRef ds:uri="fe195ade-bbe2-48b7-9c79-9f439fa075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BE78B8-6E53-497C-A434-0D8CE64AD995}">
  <ds:schemaRefs>
    <ds:schemaRef ds:uri="http://schemas.openxmlformats.org/package/2006/metadata/core-properties"/>
    <ds:schemaRef ds:uri="fe195ade-bbe2-48b7-9c79-9f439fa075c1"/>
    <ds:schemaRef ds:uri="http://purl.org/dc/terms/"/>
    <ds:schemaRef ds:uri="http://schemas.microsoft.com/office/2006/metadata/properties"/>
    <ds:schemaRef ds:uri="http://schemas.microsoft.com/office/2006/documentManagement/types"/>
    <ds:schemaRef ds:uri="http://schemas.microsoft.com/sharepoint/v3"/>
    <ds:schemaRef ds:uri="http://schemas.microsoft.com/office/infopath/2007/PartnerControls"/>
    <ds:schemaRef ds:uri="http://purl.org/dc/elements/1.1/"/>
    <ds:schemaRef ds:uri="d8458054-f539-448f-bd14-7e26bdd9062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12060-ZSM PPT Template 16-9-UPDATED-WITH-page-numbers</Template>
  <TotalTime>0</TotalTime>
  <Words>2263</Words>
  <Application>Microsoft Office PowerPoint</Application>
  <PresentationFormat>On-screen Show (16:9)</PresentationFormat>
  <Paragraphs>343</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NEW_ZSM_AnimalPattern</vt:lpstr>
      <vt:lpstr>PowerPoint Presentation</vt:lpstr>
      <vt:lpstr>PowerPoint Presentation</vt:lpstr>
      <vt:lpstr>What is Kohl’s Wild Theater</vt:lpstr>
      <vt:lpstr>PowerPoint Presentation</vt:lpstr>
      <vt:lpstr>PowerPoint Presentation</vt:lpstr>
      <vt:lpstr>PowerPoint Presentation</vt:lpstr>
      <vt:lpstr>PowerPoint Presentation</vt:lpstr>
      <vt:lpstr>Program Generated Assets</vt:lpstr>
      <vt:lpstr>Playbill</vt:lpstr>
      <vt:lpstr>Key Grant Outcomes</vt:lpstr>
      <vt:lpstr>Outcome 1 Indicators</vt:lpstr>
      <vt:lpstr>Outcome 1 Indicators to Measures</vt:lpstr>
      <vt:lpstr>Outcome 2 to Indicators</vt:lpstr>
      <vt:lpstr>Outcome 2 Indicators to Measures</vt:lpstr>
      <vt:lpstr>Outcome 3 to Indicators</vt:lpstr>
      <vt:lpstr>Outcome 3 Indicators to Measures</vt:lpstr>
      <vt:lpstr>Outcome 3 Indicators to Measures</vt:lpstr>
      <vt:lpstr>Evaluating Arts Education Programs</vt:lpstr>
      <vt:lpstr>Methodology </vt:lpstr>
      <vt:lpstr>Summer: At-Habitat MECAPs </vt:lpstr>
      <vt:lpstr>At-Habitat MECAP Results </vt:lpstr>
      <vt:lpstr>Embedded Assessment</vt:lpstr>
      <vt:lpstr>Embedded Assessment Results </vt:lpstr>
      <vt:lpstr>MECAPs for Summer Camps </vt:lpstr>
      <vt:lpstr>MECAP Results: Let's Get Wild</vt:lpstr>
      <vt:lpstr>MECAP Results: Let's Get Wild-er</vt:lpstr>
      <vt:lpstr>Embedded Assessment Journey</vt:lpstr>
      <vt:lpstr>Emotional Perspectives Assessment</vt:lpstr>
      <vt:lpstr>Emotional Perspectives Assessment: Results   </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Isabelle Bieser</dc:creator>
  <cp:keywords/>
  <dc:description/>
  <cp:lastModifiedBy>Shanna Hillard</cp:lastModifiedBy>
  <cp:revision>5</cp:revision>
  <dcterms:created xsi:type="dcterms:W3CDTF">2024-10-09T18:45:20Z</dcterms:created>
  <dcterms:modified xsi:type="dcterms:W3CDTF">2024-10-14T20:59:27Z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0x0101009CBD753F226B594191261C061968E9C1</vt:lpwstr>
  </property>
  <property fmtid="{D5CDD505-2E9C-101B-9397-08002B2CF9AE}" pid="3" name="MSIP_Label_fb05db48-f3f0-4c07-a6c5-9d9cf0111bef_ActionId">
    <vt:lpwstr>1dc4d7f6-f1cd-42c3-a115-7fc9312fefaa</vt:lpwstr>
  </property>
  <property fmtid="{D5CDD505-2E9C-101B-9397-08002B2CF9AE}" pid="4" name="MSIP_Label_fb05db48-f3f0-4c07-a6c5-9d9cf0111bef_SetDate">
    <vt:lpwstr>2024-10-10T18:20:24Z</vt:lpwstr>
  </property>
  <property fmtid="{D5CDD505-2E9C-101B-9397-08002B2CF9AE}" pid="5" name="MSIP_Label_fb05db48-f3f0-4c07-a6c5-9d9cf0111bef_SiteId">
    <vt:lpwstr>3373b12a-f010-4b10-a525-67c1b9de26b9</vt:lpwstr>
  </property>
  <property fmtid="{D5CDD505-2E9C-101B-9397-08002B2CF9AE}" pid="6" name="MSIP_Label_fb05db48-f3f0-4c07-a6c5-9d9cf0111bef_Method">
    <vt:lpwstr>Privileged</vt:lpwstr>
  </property>
  <property fmtid="{D5CDD505-2E9C-101B-9397-08002B2CF9AE}" pid="7" name="MSIP_Label_fb05db48-f3f0-4c07-a6c5-9d9cf0111bef_ContentBits">
    <vt:lpwstr>0</vt:lpwstr>
  </property>
  <property fmtid="{D5CDD505-2E9C-101B-9397-08002B2CF9AE}" pid="8" name="MSIP_Label_fb05db48-f3f0-4c07-a6c5-9d9cf0111bef_Enabled">
    <vt:lpwstr>true</vt:lpwstr>
  </property>
  <property fmtid="{D5CDD505-2E9C-101B-9397-08002B2CF9AE}" pid="9" name="MSIP_Label_fb05db48-f3f0-4c07-a6c5-9d9cf0111bef_Name">
    <vt:lpwstr>Public</vt:lpwstr>
  </property>
</Properties>
</file>