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5"/>
  </p:notes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7" r:id="rId44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matic SC" charset="1" panose="00000500000000000000"/>
      <p:regular r:id="rId14"/>
    </p:embeddedFont>
    <p:embeddedFont>
      <p:font typeface="Amatic SC Bold" charset="1" panose="00000800000000000000"/>
      <p:regular r:id="rId15"/>
    </p:embeddedFont>
    <p:embeddedFont>
      <p:font typeface="Amatic SC Italics" charset="1" panose="00000500000000000000"/>
      <p:regular r:id="rId16"/>
    </p:embeddedFont>
    <p:embeddedFont>
      <p:font typeface="Amatic SC Bold Italics" charset="1" panose="00000800000000000000"/>
      <p:regular r:id="rId17"/>
    </p:embeddedFont>
    <p:embeddedFont>
      <p:font typeface="Trebuchet MS 1" charset="1" panose="020B0703020202020204"/>
      <p:regular r:id="rId18"/>
    </p:embeddedFont>
    <p:embeddedFont>
      <p:font typeface="Amatic" charset="1" panose="00000000000000000000"/>
      <p:regular r:id="rId19"/>
    </p:embeddedFont>
    <p:embeddedFont>
      <p:font typeface="Trebuchet MS 2" charset="1" panose="020B0603020202020204"/>
      <p:regular r:id="rId20"/>
    </p:embeddedFont>
    <p:embeddedFont>
      <p:font typeface="Aileron" charset="1" panose="00000500000000000000"/>
      <p:regular r:id="rId21"/>
    </p:embeddedFont>
    <p:embeddedFont>
      <p:font typeface="Aileron Bold" charset="1" panose="00000800000000000000"/>
      <p:regular r:id="rId22"/>
    </p:embeddedFont>
    <p:embeddedFont>
      <p:font typeface="Aileron Italics" charset="1" panose="00000500000000000000"/>
      <p:regular r:id="rId23"/>
    </p:embeddedFont>
    <p:embeddedFont>
      <p:font typeface="Aileron Bold Italics" charset="1" panose="00000800000000000000"/>
      <p:regular r:id="rId24"/>
    </p:embeddedFont>
    <p:embeddedFont>
      <p:font typeface="Aileron Thin" charset="1" panose="00000300000000000000"/>
      <p:regular r:id="rId25"/>
    </p:embeddedFont>
    <p:embeddedFont>
      <p:font typeface="Aileron Thin Italics" charset="1" panose="00000300000000000000"/>
      <p:regular r:id="rId26"/>
    </p:embeddedFont>
    <p:embeddedFont>
      <p:font typeface="Aileron Light" charset="1" panose="00000400000000000000"/>
      <p:regular r:id="rId27"/>
    </p:embeddedFont>
    <p:embeddedFont>
      <p:font typeface="Aileron Light Italics" charset="1" panose="00000400000000000000"/>
      <p:regular r:id="rId28"/>
    </p:embeddedFont>
    <p:embeddedFont>
      <p:font typeface="Aileron Ultra-Bold" charset="1" panose="00000A00000000000000"/>
      <p:regular r:id="rId29"/>
    </p:embeddedFont>
    <p:embeddedFont>
      <p:font typeface="Aileron Ultra-Bold Italics" charset="1" panose="00000A00000000000000"/>
      <p:regular r:id="rId30"/>
    </p:embeddedFont>
    <p:embeddedFont>
      <p:font typeface="Aileron Heavy" charset="1" panose="00000A00000000000000"/>
      <p:regular r:id="rId31"/>
    </p:embeddedFont>
    <p:embeddedFont>
      <p:font typeface="Aileron Heavy Italics" charset="1" panose="00000A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slides/slide1.xml" Type="http://schemas.openxmlformats.org/officeDocument/2006/relationships/slide"/><Relationship Id="rId34" Target="slides/slide2.xml" Type="http://schemas.openxmlformats.org/officeDocument/2006/relationships/slide"/><Relationship Id="rId35" Target="slides/slide3.xml" Type="http://schemas.openxmlformats.org/officeDocument/2006/relationships/slide"/><Relationship Id="rId36" Target="slides/slide4.xml" Type="http://schemas.openxmlformats.org/officeDocument/2006/relationships/slide"/><Relationship Id="rId37" Target="slides/slide5.xml" Type="http://schemas.openxmlformats.org/officeDocument/2006/relationships/slide"/><Relationship Id="rId38" Target="slides/slide6.xml" Type="http://schemas.openxmlformats.org/officeDocument/2006/relationships/slide"/><Relationship Id="rId39" Target="slides/slide7.xml" Type="http://schemas.openxmlformats.org/officeDocument/2006/relationships/slide"/><Relationship Id="rId4" Target="theme/theme1.xml" Type="http://schemas.openxmlformats.org/officeDocument/2006/relationships/theme"/><Relationship Id="rId40" Target="slides/slide8.xml" Type="http://schemas.openxmlformats.org/officeDocument/2006/relationships/slide"/><Relationship Id="rId41" Target="slides/slide9.xml" Type="http://schemas.openxmlformats.org/officeDocument/2006/relationships/slide"/><Relationship Id="rId42" Target="slides/slide10.xml" Type="http://schemas.openxmlformats.org/officeDocument/2006/relationships/slide"/><Relationship Id="rId43" Target="slides/slide11.xml" Type="http://schemas.openxmlformats.org/officeDocument/2006/relationships/slide"/><Relationship Id="rId44" Target="slides/slide12.xml" Type="http://schemas.openxmlformats.org/officeDocument/2006/relationships/slide"/><Relationship Id="rId45" Target="notesMasters/notesMaster1.xml" Type="http://schemas.openxmlformats.org/officeDocument/2006/relationships/notesMaster"/><Relationship Id="rId46" Target="theme/theme2.xml" Type="http://schemas.openxmlformats.org/officeDocument/2006/relationships/theme"/><Relationship Id="rId47" Target="notesSlides/notesSlide1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Thank Zoo Montana for work on signage- collaboration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jpeg" Type="http://schemas.openxmlformats.org/officeDocument/2006/relationships/image"/><Relationship Id="rId12" Target="../media/image30.png" Type="http://schemas.openxmlformats.org/officeDocument/2006/relationships/image"/><Relationship Id="rId13" Target="../media/image31.jpeg" Type="http://schemas.openxmlformats.org/officeDocument/2006/relationships/image"/><Relationship Id="rId14" Target="../media/image32.jpeg" Type="http://schemas.openxmlformats.org/officeDocument/2006/relationships/image"/><Relationship Id="rId15" Target="../media/image33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26.jpeg" Type="http://schemas.openxmlformats.org/officeDocument/2006/relationships/image"/><Relationship Id="rId9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01318" y="6476471"/>
            <a:ext cx="2652453" cy="1256425"/>
          </a:xfrm>
          <a:custGeom>
            <a:avLst/>
            <a:gdLst/>
            <a:ahLst/>
            <a:cxnLst/>
            <a:rect r="r" b="b" t="t" l="l"/>
            <a:pathLst>
              <a:path h="1256425" w="2652453">
                <a:moveTo>
                  <a:pt x="0" y="0"/>
                </a:moveTo>
                <a:lnTo>
                  <a:pt x="2652453" y="0"/>
                </a:lnTo>
                <a:lnTo>
                  <a:pt x="2652453" y="1256425"/>
                </a:lnTo>
                <a:lnTo>
                  <a:pt x="0" y="1256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39029" y="8042655"/>
            <a:ext cx="6977030" cy="401179"/>
          </a:xfrm>
          <a:custGeom>
            <a:avLst/>
            <a:gdLst/>
            <a:ahLst/>
            <a:cxnLst/>
            <a:rect r="r" b="b" t="t" l="l"/>
            <a:pathLst>
              <a:path h="401179" w="6977030">
                <a:moveTo>
                  <a:pt x="0" y="0"/>
                </a:moveTo>
                <a:lnTo>
                  <a:pt x="6977031" y="0"/>
                </a:lnTo>
                <a:lnTo>
                  <a:pt x="6977031" y="401179"/>
                </a:lnTo>
                <a:lnTo>
                  <a:pt x="0" y="401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47070" y="2530827"/>
            <a:ext cx="11593860" cy="2524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81"/>
              </a:lnSpc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Empathy in Action at Zoo Boise</a:t>
            </a:r>
          </a:p>
          <a:p>
            <a:pPr algn="ctr">
              <a:lnSpc>
                <a:spcPts val="5382"/>
              </a:lnSpc>
            </a:pPr>
            <a:r>
              <a:rPr lang="en-US" sz="3844">
                <a:solidFill>
                  <a:srgbClr val="000000"/>
                </a:solidFill>
                <a:latin typeface="Amatic SC Bold"/>
              </a:rPr>
              <a:t>Tierney Ball, Director of Education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822176" y="209432"/>
            <a:ext cx="14899521" cy="1091157"/>
            <a:chOff x="0" y="0"/>
            <a:chExt cx="19866028" cy="14548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502237" cy="1454876"/>
            </a:xfrm>
            <a:custGeom>
              <a:avLst/>
              <a:gdLst/>
              <a:ahLst/>
              <a:cxnLst/>
              <a:rect r="r" b="b" t="t" l="l"/>
              <a:pathLst>
                <a:path h="1454876" w="6502237">
                  <a:moveTo>
                    <a:pt x="0" y="0"/>
                  </a:moveTo>
                  <a:lnTo>
                    <a:pt x="6502237" y="0"/>
                  </a:lnTo>
                  <a:lnTo>
                    <a:pt x="6502237" y="1454876"/>
                  </a:lnTo>
                  <a:lnTo>
                    <a:pt x="0" y="1454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-10800000">
              <a:off x="6683753" y="0"/>
              <a:ext cx="6502237" cy="1454876"/>
            </a:xfrm>
            <a:custGeom>
              <a:avLst/>
              <a:gdLst/>
              <a:ahLst/>
              <a:cxnLst/>
              <a:rect r="r" b="b" t="t" l="l"/>
              <a:pathLst>
                <a:path h="1454876" w="6502237">
                  <a:moveTo>
                    <a:pt x="6502238" y="0"/>
                  </a:moveTo>
                  <a:lnTo>
                    <a:pt x="0" y="0"/>
                  </a:lnTo>
                  <a:lnTo>
                    <a:pt x="0" y="1454876"/>
                  </a:lnTo>
                  <a:lnTo>
                    <a:pt x="6502238" y="1454876"/>
                  </a:lnTo>
                  <a:lnTo>
                    <a:pt x="65022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363791" y="0"/>
              <a:ext cx="6502237" cy="1454876"/>
            </a:xfrm>
            <a:custGeom>
              <a:avLst/>
              <a:gdLst/>
              <a:ahLst/>
              <a:cxnLst/>
              <a:rect r="r" b="b" t="t" l="l"/>
              <a:pathLst>
                <a:path h="1454876" w="6502237">
                  <a:moveTo>
                    <a:pt x="0" y="0"/>
                  </a:moveTo>
                  <a:lnTo>
                    <a:pt x="6502237" y="0"/>
                  </a:lnTo>
                  <a:lnTo>
                    <a:pt x="6502237" y="1454876"/>
                  </a:lnTo>
                  <a:lnTo>
                    <a:pt x="0" y="1454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22176" y="8958842"/>
            <a:ext cx="4876678" cy="1091157"/>
          </a:xfrm>
          <a:custGeom>
            <a:avLst/>
            <a:gdLst/>
            <a:ahLst/>
            <a:cxnLst/>
            <a:rect r="r" b="b" t="t" l="l"/>
            <a:pathLst>
              <a:path h="1091157" w="4876678">
                <a:moveTo>
                  <a:pt x="0" y="0"/>
                </a:moveTo>
                <a:lnTo>
                  <a:pt x="4876678" y="0"/>
                </a:lnTo>
                <a:lnTo>
                  <a:pt x="4876678" y="1091157"/>
                </a:lnTo>
                <a:lnTo>
                  <a:pt x="0" y="1091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0800000">
            <a:off x="6834991" y="8958842"/>
            <a:ext cx="4876678" cy="1091157"/>
          </a:xfrm>
          <a:custGeom>
            <a:avLst/>
            <a:gdLst/>
            <a:ahLst/>
            <a:cxnLst/>
            <a:rect r="r" b="b" t="t" l="l"/>
            <a:pathLst>
              <a:path h="1091157" w="4876678">
                <a:moveTo>
                  <a:pt x="4876678" y="0"/>
                </a:moveTo>
                <a:lnTo>
                  <a:pt x="0" y="0"/>
                </a:lnTo>
                <a:lnTo>
                  <a:pt x="0" y="1091157"/>
                </a:lnTo>
                <a:lnTo>
                  <a:pt x="4876678" y="1091157"/>
                </a:lnTo>
                <a:lnTo>
                  <a:pt x="487667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45019" y="8958842"/>
            <a:ext cx="4876678" cy="1091157"/>
          </a:xfrm>
          <a:custGeom>
            <a:avLst/>
            <a:gdLst/>
            <a:ahLst/>
            <a:cxnLst/>
            <a:rect r="r" b="b" t="t" l="l"/>
            <a:pathLst>
              <a:path h="1091157" w="4876678">
                <a:moveTo>
                  <a:pt x="0" y="0"/>
                </a:moveTo>
                <a:lnTo>
                  <a:pt x="4876678" y="0"/>
                </a:lnTo>
                <a:lnTo>
                  <a:pt x="4876678" y="1091157"/>
                </a:lnTo>
                <a:lnTo>
                  <a:pt x="0" y="1091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916">
            <a:off x="-229202" y="-3042319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8"/>
                </a:lnTo>
                <a:lnTo>
                  <a:pt x="0" y="499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45796" y="4165204"/>
            <a:ext cx="4596408" cy="1766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81"/>
              </a:lnSpc>
              <a:spcBef>
                <a:spcPct val="0"/>
              </a:spcBef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Did it work?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216846"/>
            <a:ext cx="7106082" cy="2801075"/>
          </a:xfrm>
          <a:custGeom>
            <a:avLst/>
            <a:gdLst/>
            <a:ahLst/>
            <a:cxnLst/>
            <a:rect r="r" b="b" t="t" l="l"/>
            <a:pathLst>
              <a:path h="2801075" w="7106082">
                <a:moveTo>
                  <a:pt x="0" y="0"/>
                </a:moveTo>
                <a:lnTo>
                  <a:pt x="7106082" y="0"/>
                </a:lnTo>
                <a:lnTo>
                  <a:pt x="7106082" y="2801074"/>
                </a:lnTo>
                <a:lnTo>
                  <a:pt x="0" y="2801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490156"/>
            <a:ext cx="7106082" cy="2901960"/>
          </a:xfrm>
          <a:custGeom>
            <a:avLst/>
            <a:gdLst/>
            <a:ahLst/>
            <a:cxnLst/>
            <a:rect r="r" b="b" t="t" l="l"/>
            <a:pathLst>
              <a:path h="2901960" w="7106082">
                <a:moveTo>
                  <a:pt x="0" y="0"/>
                </a:moveTo>
                <a:lnTo>
                  <a:pt x="7106082" y="0"/>
                </a:lnTo>
                <a:lnTo>
                  <a:pt x="7106082" y="2901960"/>
                </a:lnTo>
                <a:lnTo>
                  <a:pt x="0" y="2901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17833" y="2122034"/>
            <a:ext cx="7941467" cy="6481638"/>
          </a:xfrm>
          <a:custGeom>
            <a:avLst/>
            <a:gdLst/>
            <a:ahLst/>
            <a:cxnLst/>
            <a:rect r="r" b="b" t="t" l="l"/>
            <a:pathLst>
              <a:path h="6481638" w="7941467">
                <a:moveTo>
                  <a:pt x="0" y="0"/>
                </a:moveTo>
                <a:lnTo>
                  <a:pt x="7941467" y="0"/>
                </a:lnTo>
                <a:lnTo>
                  <a:pt x="7941467" y="6481639"/>
                </a:lnTo>
                <a:lnTo>
                  <a:pt x="0" y="64816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894835" y="11111"/>
            <a:ext cx="449833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75E15"/>
                </a:solidFill>
                <a:latin typeface="Amatic"/>
              </a:rPr>
              <a:t>Comparative Analyses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916">
            <a:off x="-229202" y="-3042319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8"/>
                </a:lnTo>
                <a:lnTo>
                  <a:pt x="0" y="499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12680" y="4165204"/>
            <a:ext cx="8262640" cy="3604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81"/>
              </a:lnSpc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Questions?</a:t>
            </a:r>
          </a:p>
          <a:p>
            <a:pPr algn="ctr">
              <a:lnSpc>
                <a:spcPts val="14481"/>
              </a:lnSpc>
              <a:spcBef>
                <a:spcPct val="0"/>
              </a:spcBef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tball@cityofboise.org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916">
            <a:off x="-229202" y="-3042319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8"/>
                </a:lnTo>
                <a:lnTo>
                  <a:pt x="0" y="499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3224" y="4165204"/>
            <a:ext cx="16941552" cy="1766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81"/>
              </a:lnSpc>
              <a:spcBef>
                <a:spcPct val="0"/>
              </a:spcBef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 Staff and Volunteer Training and Resources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211467" y="-9525"/>
            <a:ext cx="3865066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C75E15"/>
                </a:solidFill>
                <a:latin typeface="Amatic"/>
              </a:rPr>
              <a:t>Video Trainings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829002" y="-9525"/>
            <a:ext cx="6629995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C75E15"/>
                </a:solidFill>
                <a:latin typeface="Amatic"/>
              </a:rPr>
              <a:t>In-person Training Example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16173" y="1463108"/>
            <a:ext cx="10416601" cy="7314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15208" indent="-407604" lvl="1">
              <a:lnSpc>
                <a:spcPts val="5286"/>
              </a:lnSpc>
              <a:buFont typeface="Arial"/>
              <a:buChar char="•"/>
            </a:pPr>
            <a:r>
              <a:rPr lang="en-US" sz="3775">
                <a:solidFill>
                  <a:srgbClr val="000000"/>
                </a:solidFill>
                <a:latin typeface="Glacial Indifference"/>
              </a:rPr>
              <a:t>Reframes guests' perception to view a situation as </a:t>
            </a:r>
            <a:r>
              <a:rPr lang="en-US" sz="3775">
                <a:solidFill>
                  <a:srgbClr val="000000"/>
                </a:solidFill>
                <a:latin typeface="Glacial Indifference Bold"/>
              </a:rPr>
              <a:t>the animal</a:t>
            </a:r>
            <a:r>
              <a:rPr lang="en-US" sz="3775">
                <a:solidFill>
                  <a:srgbClr val="000000"/>
                </a:solidFill>
                <a:latin typeface="Glacial Indifference"/>
              </a:rPr>
              <a:t> would experience it.</a:t>
            </a:r>
          </a:p>
          <a:p>
            <a:pPr marL="1630416" indent="-543472" lvl="2">
              <a:lnSpc>
                <a:spcPts val="5286"/>
              </a:lnSpc>
              <a:buFont typeface="Arial"/>
              <a:buChar char="⚬"/>
            </a:pPr>
            <a:r>
              <a:rPr lang="en-US" sz="3775">
                <a:solidFill>
                  <a:srgbClr val="000000"/>
                </a:solidFill>
                <a:latin typeface="Glacial Indifference"/>
              </a:rPr>
              <a:t>An animals experience can be both similar and different from our own experiences</a:t>
            </a:r>
          </a:p>
          <a:p>
            <a:pPr marL="1630416" indent="-543472" lvl="2">
              <a:lnSpc>
                <a:spcPts val="5286"/>
              </a:lnSpc>
              <a:buFont typeface="Arial"/>
              <a:buChar char="⚬"/>
            </a:pPr>
            <a:r>
              <a:rPr lang="en-US" sz="3775">
                <a:solidFill>
                  <a:srgbClr val="000000"/>
                </a:solidFill>
                <a:latin typeface="Glacial Indifference"/>
              </a:rPr>
              <a:t>Highlight some of those differences or similarities that would have a big effect on perception.</a:t>
            </a:r>
          </a:p>
          <a:p>
            <a:pPr marL="1630416" indent="-543472" lvl="2">
              <a:lnSpc>
                <a:spcPts val="5286"/>
              </a:lnSpc>
              <a:buFont typeface="Arial"/>
              <a:buChar char="⚬"/>
            </a:pPr>
            <a:r>
              <a:rPr lang="en-US" sz="3775">
                <a:solidFill>
                  <a:srgbClr val="000000"/>
                </a:solidFill>
                <a:latin typeface="Glacial Indifference"/>
              </a:rPr>
              <a:t>"Imagine being able to hear bugs digging underneath the dirt. It makes sense why Fletcher the Bat Eared fox is not a fan of loud noises."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439170" y="5143500"/>
            <a:ext cx="2793677" cy="3880106"/>
          </a:xfrm>
          <a:custGeom>
            <a:avLst/>
            <a:gdLst/>
            <a:ahLst/>
            <a:cxnLst/>
            <a:rect r="r" b="b" t="t" l="l"/>
            <a:pathLst>
              <a:path h="3880106" w="2793677">
                <a:moveTo>
                  <a:pt x="0" y="0"/>
                </a:moveTo>
                <a:lnTo>
                  <a:pt x="2793677" y="0"/>
                </a:lnTo>
                <a:lnTo>
                  <a:pt x="2793677" y="3880106"/>
                </a:lnTo>
                <a:lnTo>
                  <a:pt x="0" y="388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314740" y="384091"/>
            <a:ext cx="4826111" cy="8393561"/>
            <a:chOff x="0" y="0"/>
            <a:chExt cx="3291840" cy="57251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8100" y="0"/>
              <a:ext cx="3252470" cy="1734820"/>
            </a:xfrm>
            <a:custGeom>
              <a:avLst/>
              <a:gdLst/>
              <a:ahLst/>
              <a:cxnLst/>
              <a:rect r="r" b="b" t="t" l="l"/>
              <a:pathLst>
                <a:path h="1734820" w="3252470">
                  <a:moveTo>
                    <a:pt x="3021330" y="0"/>
                  </a:moveTo>
                  <a:cubicBezTo>
                    <a:pt x="2995930" y="2540"/>
                    <a:pt x="2971800" y="6350"/>
                    <a:pt x="2946400" y="8890"/>
                  </a:cubicBezTo>
                  <a:cubicBezTo>
                    <a:pt x="2937510" y="10160"/>
                    <a:pt x="2927350" y="11430"/>
                    <a:pt x="2918460" y="12700"/>
                  </a:cubicBezTo>
                  <a:cubicBezTo>
                    <a:pt x="2905760" y="13970"/>
                    <a:pt x="2915920" y="12700"/>
                    <a:pt x="2918460" y="12700"/>
                  </a:cubicBezTo>
                  <a:cubicBezTo>
                    <a:pt x="2894330" y="16510"/>
                    <a:pt x="2871470" y="19050"/>
                    <a:pt x="2847340" y="22860"/>
                  </a:cubicBezTo>
                  <a:cubicBezTo>
                    <a:pt x="2815590" y="26670"/>
                    <a:pt x="2783840" y="30480"/>
                    <a:pt x="2752090" y="31750"/>
                  </a:cubicBezTo>
                  <a:cubicBezTo>
                    <a:pt x="2519680" y="46990"/>
                    <a:pt x="2286000" y="16510"/>
                    <a:pt x="2053590" y="15240"/>
                  </a:cubicBezTo>
                  <a:cubicBezTo>
                    <a:pt x="1816100" y="12700"/>
                    <a:pt x="1577340" y="13970"/>
                    <a:pt x="1339850" y="19050"/>
                  </a:cubicBezTo>
                  <a:cubicBezTo>
                    <a:pt x="892810" y="27940"/>
                    <a:pt x="445770" y="46990"/>
                    <a:pt x="0" y="49530"/>
                  </a:cubicBezTo>
                  <a:cubicBezTo>
                    <a:pt x="1270" y="480060"/>
                    <a:pt x="12700" y="911860"/>
                    <a:pt x="21590" y="1342390"/>
                  </a:cubicBezTo>
                  <a:cubicBezTo>
                    <a:pt x="24130" y="1470660"/>
                    <a:pt x="26670" y="1598930"/>
                    <a:pt x="27940" y="1725930"/>
                  </a:cubicBezTo>
                  <a:cubicBezTo>
                    <a:pt x="228600" y="1728470"/>
                    <a:pt x="427990" y="1734820"/>
                    <a:pt x="628650" y="1733550"/>
                  </a:cubicBezTo>
                  <a:cubicBezTo>
                    <a:pt x="871220" y="1732280"/>
                    <a:pt x="1113790" y="1714500"/>
                    <a:pt x="1356360" y="1710690"/>
                  </a:cubicBezTo>
                  <a:cubicBezTo>
                    <a:pt x="1596390" y="1706880"/>
                    <a:pt x="1835150" y="1711960"/>
                    <a:pt x="2075180" y="1715770"/>
                  </a:cubicBezTo>
                  <a:cubicBezTo>
                    <a:pt x="2316480" y="1719580"/>
                    <a:pt x="2559050" y="1720850"/>
                    <a:pt x="2800350" y="1713230"/>
                  </a:cubicBezTo>
                  <a:cubicBezTo>
                    <a:pt x="2917190" y="1709420"/>
                    <a:pt x="3034030" y="1705610"/>
                    <a:pt x="3150870" y="1709420"/>
                  </a:cubicBezTo>
                  <a:cubicBezTo>
                    <a:pt x="3185160" y="1710690"/>
                    <a:pt x="3218180" y="1710690"/>
                    <a:pt x="3252470" y="1711960"/>
                  </a:cubicBezTo>
                  <a:cubicBezTo>
                    <a:pt x="3247390" y="1141730"/>
                    <a:pt x="3233420" y="570230"/>
                    <a:pt x="3233420" y="0"/>
                  </a:cubicBezTo>
                  <a:lnTo>
                    <a:pt x="3021330" y="0"/>
                  </a:lnTo>
                  <a:close/>
                </a:path>
              </a:pathLst>
            </a:custGeom>
            <a:blipFill>
              <a:blip r:embed="rId8"/>
              <a:stretch>
                <a:fillRect l="0" t="-44851" r="0" b="-188661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1750" y="2037080"/>
              <a:ext cx="3260090" cy="1697990"/>
            </a:xfrm>
            <a:custGeom>
              <a:avLst/>
              <a:gdLst/>
              <a:ahLst/>
              <a:cxnLst/>
              <a:rect r="r" b="b" t="t" l="l"/>
              <a:pathLst>
                <a:path h="1697990" w="3260090">
                  <a:moveTo>
                    <a:pt x="3260090" y="10160"/>
                  </a:moveTo>
                  <a:lnTo>
                    <a:pt x="3111500" y="6350"/>
                  </a:lnTo>
                  <a:cubicBezTo>
                    <a:pt x="2979420" y="3810"/>
                    <a:pt x="2847340" y="11430"/>
                    <a:pt x="2715260" y="13970"/>
                  </a:cubicBezTo>
                  <a:cubicBezTo>
                    <a:pt x="2233930" y="25400"/>
                    <a:pt x="1752600" y="0"/>
                    <a:pt x="1271270" y="11430"/>
                  </a:cubicBezTo>
                  <a:cubicBezTo>
                    <a:pt x="1028700" y="16510"/>
                    <a:pt x="786130" y="34290"/>
                    <a:pt x="543560" y="33020"/>
                  </a:cubicBezTo>
                  <a:cubicBezTo>
                    <a:pt x="374650" y="31750"/>
                    <a:pt x="205740" y="27940"/>
                    <a:pt x="36830" y="25400"/>
                  </a:cubicBezTo>
                  <a:cubicBezTo>
                    <a:pt x="38100" y="227330"/>
                    <a:pt x="36830" y="429260"/>
                    <a:pt x="31750" y="629920"/>
                  </a:cubicBezTo>
                  <a:cubicBezTo>
                    <a:pt x="26670" y="829310"/>
                    <a:pt x="16510" y="1028700"/>
                    <a:pt x="10160" y="1226820"/>
                  </a:cubicBezTo>
                  <a:cubicBezTo>
                    <a:pt x="6350" y="1372870"/>
                    <a:pt x="2540" y="1520190"/>
                    <a:pt x="0" y="1666240"/>
                  </a:cubicBezTo>
                  <a:cubicBezTo>
                    <a:pt x="242570" y="1663700"/>
                    <a:pt x="486410" y="1654810"/>
                    <a:pt x="728980" y="1648460"/>
                  </a:cubicBezTo>
                  <a:cubicBezTo>
                    <a:pt x="967740" y="1642110"/>
                    <a:pt x="1205230" y="1647190"/>
                    <a:pt x="1443990" y="1648460"/>
                  </a:cubicBezTo>
                  <a:cubicBezTo>
                    <a:pt x="1680210" y="1648460"/>
                    <a:pt x="1916430" y="1642110"/>
                    <a:pt x="2153920" y="1643380"/>
                  </a:cubicBezTo>
                  <a:cubicBezTo>
                    <a:pt x="2387600" y="1643380"/>
                    <a:pt x="2620010" y="1653540"/>
                    <a:pt x="2851150" y="1680210"/>
                  </a:cubicBezTo>
                  <a:cubicBezTo>
                    <a:pt x="2959100" y="1692910"/>
                    <a:pt x="3068320" y="1697990"/>
                    <a:pt x="3177540" y="1696720"/>
                  </a:cubicBezTo>
                  <a:cubicBezTo>
                    <a:pt x="3188970" y="1696720"/>
                    <a:pt x="3200400" y="1696720"/>
                    <a:pt x="3211830" y="1695450"/>
                  </a:cubicBezTo>
                  <a:lnTo>
                    <a:pt x="3219450" y="1474470"/>
                  </a:lnTo>
                  <a:cubicBezTo>
                    <a:pt x="3227070" y="1287780"/>
                    <a:pt x="3238500" y="1099820"/>
                    <a:pt x="3247391" y="913130"/>
                  </a:cubicBezTo>
                  <a:cubicBezTo>
                    <a:pt x="3256281" y="722630"/>
                    <a:pt x="3258820" y="532130"/>
                    <a:pt x="3260091" y="341630"/>
                  </a:cubicBezTo>
                  <a:lnTo>
                    <a:pt x="3260091" y="10160"/>
                  </a:lnTo>
                  <a:close/>
                </a:path>
              </a:pathLst>
            </a:custGeom>
            <a:blipFill>
              <a:blip r:embed="rId9"/>
              <a:stretch>
                <a:fillRect l="0" t="-24341" r="0" b="-24341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0">
              <a:off x="-1330" y="3986530"/>
              <a:ext cx="3270250" cy="1742440"/>
            </a:xfrm>
            <a:custGeom>
              <a:avLst/>
              <a:gdLst/>
              <a:ahLst/>
              <a:cxnLst/>
              <a:rect r="r" b="b" t="t" l="l"/>
              <a:pathLst>
                <a:path h="1742440" w="3270250">
                  <a:moveTo>
                    <a:pt x="2540" y="727710"/>
                  </a:moveTo>
                  <a:cubicBezTo>
                    <a:pt x="2540" y="549910"/>
                    <a:pt x="22860" y="372110"/>
                    <a:pt x="26670" y="193040"/>
                  </a:cubicBezTo>
                  <a:cubicBezTo>
                    <a:pt x="26670" y="153670"/>
                    <a:pt x="27940" y="114300"/>
                    <a:pt x="27940" y="74930"/>
                  </a:cubicBezTo>
                  <a:cubicBezTo>
                    <a:pt x="45720" y="74930"/>
                    <a:pt x="63500" y="76200"/>
                    <a:pt x="81280" y="76200"/>
                  </a:cubicBezTo>
                  <a:cubicBezTo>
                    <a:pt x="205740" y="76200"/>
                    <a:pt x="327660" y="64770"/>
                    <a:pt x="450850" y="50800"/>
                  </a:cubicBezTo>
                  <a:cubicBezTo>
                    <a:pt x="922020" y="0"/>
                    <a:pt x="1397000" y="31750"/>
                    <a:pt x="1869440" y="26670"/>
                  </a:cubicBezTo>
                  <a:cubicBezTo>
                    <a:pt x="2110740" y="24130"/>
                    <a:pt x="2350770" y="22861"/>
                    <a:pt x="2592070" y="30480"/>
                  </a:cubicBezTo>
                  <a:cubicBezTo>
                    <a:pt x="2807970" y="36830"/>
                    <a:pt x="3023870" y="44450"/>
                    <a:pt x="3241040" y="45720"/>
                  </a:cubicBezTo>
                  <a:cubicBezTo>
                    <a:pt x="3246120" y="416561"/>
                    <a:pt x="3249930" y="787400"/>
                    <a:pt x="3260090" y="1156970"/>
                  </a:cubicBezTo>
                  <a:cubicBezTo>
                    <a:pt x="3265170" y="1341120"/>
                    <a:pt x="3270250" y="1526540"/>
                    <a:pt x="3266440" y="1710690"/>
                  </a:cubicBezTo>
                  <a:cubicBezTo>
                    <a:pt x="3003550" y="1710690"/>
                    <a:pt x="2741930" y="1715770"/>
                    <a:pt x="2479040" y="1720850"/>
                  </a:cubicBezTo>
                  <a:cubicBezTo>
                    <a:pt x="1995170" y="1731010"/>
                    <a:pt x="1510030" y="1742440"/>
                    <a:pt x="1026160" y="1732280"/>
                  </a:cubicBezTo>
                  <a:cubicBezTo>
                    <a:pt x="684530" y="1724660"/>
                    <a:pt x="341630" y="1717040"/>
                    <a:pt x="0" y="1713230"/>
                  </a:cubicBezTo>
                  <a:cubicBezTo>
                    <a:pt x="52070" y="1389380"/>
                    <a:pt x="1270" y="1055370"/>
                    <a:pt x="2540" y="727710"/>
                  </a:cubicBezTo>
                  <a:close/>
                </a:path>
              </a:pathLst>
            </a:custGeom>
            <a:blipFill>
              <a:blip r:embed="rId10"/>
              <a:stretch>
                <a:fillRect l="0" t="-21462" r="0" b="-2146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238687" y="7491133"/>
            <a:ext cx="1194643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C75E15"/>
                </a:solidFill>
                <a:latin typeface="Glacial Indifference"/>
              </a:rPr>
              <a:t>Perspective</a:t>
            </a:r>
          </a:p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C75E15"/>
                </a:solidFill>
                <a:latin typeface="Glacial Indifference"/>
              </a:rPr>
              <a:t> Taking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05379" y="1174750"/>
            <a:ext cx="5996442" cy="7706172"/>
          </a:xfrm>
          <a:custGeom>
            <a:avLst/>
            <a:gdLst/>
            <a:ahLst/>
            <a:cxnLst/>
            <a:rect r="r" b="b" t="t" l="l"/>
            <a:pathLst>
              <a:path h="7706172" w="5996442">
                <a:moveTo>
                  <a:pt x="0" y="0"/>
                </a:moveTo>
                <a:lnTo>
                  <a:pt x="5996442" y="0"/>
                </a:lnTo>
                <a:lnTo>
                  <a:pt x="5996442" y="7706172"/>
                </a:lnTo>
                <a:lnTo>
                  <a:pt x="0" y="7706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293949">
            <a:off x="7541778" y="7156934"/>
            <a:ext cx="1439079" cy="1026027"/>
          </a:xfrm>
          <a:custGeom>
            <a:avLst/>
            <a:gdLst/>
            <a:ahLst/>
            <a:cxnLst/>
            <a:rect r="r" b="b" t="t" l="l"/>
            <a:pathLst>
              <a:path h="1026027" w="1439079">
                <a:moveTo>
                  <a:pt x="0" y="0"/>
                </a:moveTo>
                <a:lnTo>
                  <a:pt x="1439078" y="0"/>
                </a:lnTo>
                <a:lnTo>
                  <a:pt x="1439078" y="1026027"/>
                </a:lnTo>
                <a:lnTo>
                  <a:pt x="0" y="1026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35612" y="4168311"/>
            <a:ext cx="9639871" cy="2910539"/>
          </a:xfrm>
          <a:custGeom>
            <a:avLst/>
            <a:gdLst/>
            <a:ahLst/>
            <a:cxnLst/>
            <a:rect r="r" b="b" t="t" l="l"/>
            <a:pathLst>
              <a:path h="2910539" w="9639871">
                <a:moveTo>
                  <a:pt x="0" y="0"/>
                </a:moveTo>
                <a:lnTo>
                  <a:pt x="9639871" y="0"/>
                </a:lnTo>
                <a:lnTo>
                  <a:pt x="9639871" y="2910539"/>
                </a:lnTo>
                <a:lnTo>
                  <a:pt x="0" y="29105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539478" y="-9525"/>
            <a:ext cx="4697611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C75E15"/>
                </a:solidFill>
                <a:latin typeface="Amatic"/>
              </a:rPr>
              <a:t>Interpretive Guides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50371" y="4505280"/>
            <a:ext cx="9128814" cy="21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0"/>
              </a:lnSpc>
            </a:pPr>
            <a:r>
              <a:rPr lang="en-US" sz="2207">
                <a:solidFill>
                  <a:srgbClr val="000000"/>
                </a:solidFill>
                <a:latin typeface="Trebuchet MS 1"/>
              </a:rPr>
              <a:t>Time for a little “me” moment...</a:t>
            </a:r>
          </a:p>
          <a:p>
            <a:pPr algn="ctr">
              <a:lnSpc>
                <a:spcPts val="2908"/>
              </a:lnSpc>
            </a:pPr>
            <a:r>
              <a:rPr lang="en-US" sz="2077">
                <a:solidFill>
                  <a:srgbClr val="000000"/>
                </a:solidFill>
                <a:latin typeface="Trebuchet MS 2"/>
              </a:rPr>
              <a:t>According to the keepers, snow leopards are bursting with character. If they had to sum them up in a single word, they’d label Sabu as sweet and Kabita as sassy. Picture Kabita as the morning greeter, cheekily nuzzling against the mesh, while Sabu is the social butterfly, chatting up a storm with any keeper or critter in earshot.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034385" y="11111"/>
            <a:ext cx="6219230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75E15"/>
                </a:solidFill>
                <a:latin typeface="Amatic"/>
              </a:rPr>
              <a:t>Staff and Volunteer Responses</a:t>
            </a:r>
            <a:r>
              <a:rPr lang="en-US" sz="6000">
                <a:solidFill>
                  <a:srgbClr val="C75E15"/>
                </a:solidFill>
                <a:latin typeface="Amatic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615196" y="2269794"/>
            <a:ext cx="5370678" cy="5246370"/>
            <a:chOff x="0" y="0"/>
            <a:chExt cx="4828540" cy="47167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0" t="-2855" r="0" b="-64937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302126" y="2144534"/>
            <a:ext cx="5370678" cy="5246370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0" t="-18282" r="0" b="-1828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6557374" y="1456887"/>
            <a:ext cx="5173252" cy="5540767"/>
            <a:chOff x="0" y="0"/>
            <a:chExt cx="6897670" cy="738769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4681508"/>
              <a:ext cx="6897670" cy="27061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11"/>
                </a:lnSpc>
              </a:pPr>
              <a:r>
                <a:rPr lang="en-US" sz="2916" spc="370">
                  <a:solidFill>
                    <a:srgbClr val="000000"/>
                  </a:solidFill>
                  <a:latin typeface="Aileron"/>
                </a:rPr>
                <a:t>42% of staff self rated a 5/5 in knowledge and comfort with empathetic techniques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621616"/>
              <a:ext cx="6897670" cy="2020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11"/>
                </a:lnSpc>
              </a:pPr>
              <a:r>
                <a:rPr lang="en-US" sz="2916" spc="370">
                  <a:solidFill>
                    <a:srgbClr val="000000"/>
                  </a:solidFill>
                  <a:latin typeface="Aileron"/>
                </a:rPr>
                <a:t>20% increase in staff and volunteer average of comfort/knowledge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66675"/>
              <a:ext cx="6897670" cy="6487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11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1916">
            <a:off x="-229202" y="-3042319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8"/>
                </a:lnTo>
                <a:lnTo>
                  <a:pt x="0" y="499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62612" y="4165204"/>
            <a:ext cx="8162776" cy="1766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81"/>
              </a:lnSpc>
              <a:spcBef>
                <a:spcPct val="0"/>
              </a:spcBef>
            </a:pPr>
            <a:r>
              <a:rPr lang="en-US" sz="10343">
                <a:solidFill>
                  <a:srgbClr val="000000"/>
                </a:solidFill>
                <a:latin typeface="Amatic SC Bold"/>
              </a:rPr>
              <a:t>Examples and Projects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633274" y="8755193"/>
            <a:ext cx="19024067" cy="4993818"/>
          </a:xfrm>
          <a:custGeom>
            <a:avLst/>
            <a:gdLst/>
            <a:ahLst/>
            <a:cxnLst/>
            <a:rect r="r" b="b" t="t" l="l"/>
            <a:pathLst>
              <a:path h="4993818" w="19024067">
                <a:moveTo>
                  <a:pt x="0" y="0"/>
                </a:moveTo>
                <a:lnTo>
                  <a:pt x="19024066" y="0"/>
                </a:lnTo>
                <a:lnTo>
                  <a:pt x="19024066" y="4993817"/>
                </a:lnTo>
                <a:lnTo>
                  <a:pt x="0" y="499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75737" y="11111"/>
            <a:ext cx="173652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75E15"/>
                </a:solidFill>
                <a:latin typeface="Amatic"/>
              </a:rPr>
              <a:t>Examples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83062" y="1203325"/>
            <a:ext cx="7312420" cy="7592375"/>
          </a:xfrm>
          <a:custGeom>
            <a:avLst/>
            <a:gdLst/>
            <a:ahLst/>
            <a:cxnLst/>
            <a:rect r="r" b="b" t="t" l="l"/>
            <a:pathLst>
              <a:path h="7592375" w="7312420">
                <a:moveTo>
                  <a:pt x="0" y="0"/>
                </a:moveTo>
                <a:lnTo>
                  <a:pt x="7312420" y="0"/>
                </a:lnTo>
                <a:lnTo>
                  <a:pt x="7312420" y="7592375"/>
                </a:lnTo>
                <a:lnTo>
                  <a:pt x="0" y="759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24248" y="1615728"/>
            <a:ext cx="10183324" cy="7047606"/>
          </a:xfrm>
          <a:custGeom>
            <a:avLst/>
            <a:gdLst/>
            <a:ahLst/>
            <a:cxnLst/>
            <a:rect r="r" b="b" t="t" l="l"/>
            <a:pathLst>
              <a:path h="7047606" w="10183324">
                <a:moveTo>
                  <a:pt x="0" y="0"/>
                </a:moveTo>
                <a:lnTo>
                  <a:pt x="10183325" y="0"/>
                </a:lnTo>
                <a:lnTo>
                  <a:pt x="10183325" y="7047605"/>
                </a:lnTo>
                <a:lnTo>
                  <a:pt x="0" y="7047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904" t="-44598" r="-16546" b="-4588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31916">
            <a:off x="-306189" y="8379787"/>
            <a:ext cx="18507810" cy="4858300"/>
          </a:xfrm>
          <a:custGeom>
            <a:avLst/>
            <a:gdLst/>
            <a:ahLst/>
            <a:cxnLst/>
            <a:rect r="r" b="b" t="t" l="l"/>
            <a:pathLst>
              <a:path h="4858300" w="18507810">
                <a:moveTo>
                  <a:pt x="0" y="0"/>
                </a:moveTo>
                <a:lnTo>
                  <a:pt x="18507811" y="0"/>
                </a:lnTo>
                <a:lnTo>
                  <a:pt x="18507811" y="4858300"/>
                </a:lnTo>
                <a:lnTo>
                  <a:pt x="0" y="48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9170" y="9229725"/>
            <a:ext cx="2568403" cy="975654"/>
          </a:xfrm>
          <a:custGeom>
            <a:avLst/>
            <a:gdLst/>
            <a:ahLst/>
            <a:cxnLst/>
            <a:rect r="r" b="b" t="t" l="l"/>
            <a:pathLst>
              <a:path h="975654" w="2568403">
                <a:moveTo>
                  <a:pt x="0" y="0"/>
                </a:moveTo>
                <a:lnTo>
                  <a:pt x="2568403" y="0"/>
                </a:lnTo>
                <a:lnTo>
                  <a:pt x="2568403" y="975654"/>
                </a:lnTo>
                <a:lnTo>
                  <a:pt x="0" y="975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977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561735" y="829039"/>
            <a:ext cx="1375085" cy="80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51"/>
              </a:lnSpc>
            </a:pPr>
            <a:r>
              <a:rPr lang="en-US" sz="4751">
                <a:solidFill>
                  <a:srgbClr val="C75E15"/>
                </a:solidFill>
                <a:latin typeface="Amatic"/>
              </a:rPr>
              <a:t>Examples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628489" y="3658444"/>
            <a:ext cx="4666508" cy="3811472"/>
          </a:xfrm>
          <a:custGeom>
            <a:avLst/>
            <a:gdLst/>
            <a:ahLst/>
            <a:cxnLst/>
            <a:rect r="r" b="b" t="t" l="l"/>
            <a:pathLst>
              <a:path h="3811472" w="4666508">
                <a:moveTo>
                  <a:pt x="0" y="0"/>
                </a:moveTo>
                <a:lnTo>
                  <a:pt x="4666508" y="0"/>
                </a:lnTo>
                <a:lnTo>
                  <a:pt x="4666508" y="3811473"/>
                </a:lnTo>
                <a:lnTo>
                  <a:pt x="0" y="38114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8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41328" y="1021313"/>
            <a:ext cx="6072018" cy="3360765"/>
          </a:xfrm>
          <a:custGeom>
            <a:avLst/>
            <a:gdLst/>
            <a:ahLst/>
            <a:cxnLst/>
            <a:rect r="r" b="b" t="t" l="l"/>
            <a:pathLst>
              <a:path h="3360765" w="6072018">
                <a:moveTo>
                  <a:pt x="0" y="0"/>
                </a:moveTo>
                <a:lnTo>
                  <a:pt x="6072018" y="0"/>
                </a:lnTo>
                <a:lnTo>
                  <a:pt x="6072018" y="3360765"/>
                </a:lnTo>
                <a:lnTo>
                  <a:pt x="0" y="3360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30" r="-231" b="-40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05889" y="1296425"/>
            <a:ext cx="1194057" cy="351041"/>
          </a:xfrm>
          <a:custGeom>
            <a:avLst/>
            <a:gdLst/>
            <a:ahLst/>
            <a:cxnLst/>
            <a:rect r="r" b="b" t="t" l="l"/>
            <a:pathLst>
              <a:path h="351041" w="1194057">
                <a:moveTo>
                  <a:pt x="0" y="0"/>
                </a:moveTo>
                <a:lnTo>
                  <a:pt x="1194057" y="0"/>
                </a:lnTo>
                <a:lnTo>
                  <a:pt x="1194057" y="351041"/>
                </a:lnTo>
                <a:lnTo>
                  <a:pt x="0" y="351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97" t="-4953" r="-1211" b="-3864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062402" y="3834389"/>
            <a:ext cx="1194057" cy="622918"/>
            <a:chOff x="0" y="0"/>
            <a:chExt cx="1139317" cy="5943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9317" cy="594360"/>
            </a:xfrm>
            <a:custGeom>
              <a:avLst/>
              <a:gdLst/>
              <a:ahLst/>
              <a:cxnLst/>
              <a:rect r="r" b="b" t="t" l="l"/>
              <a:pathLst>
                <a:path h="594360" w="1139317">
                  <a:moveTo>
                    <a:pt x="0" y="594360"/>
                  </a:moveTo>
                  <a:lnTo>
                    <a:pt x="1139317" y="594360"/>
                  </a:lnTo>
                  <a:lnTo>
                    <a:pt x="11393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074262" y="4584287"/>
            <a:ext cx="5494460" cy="1820839"/>
          </a:xfrm>
          <a:custGeom>
            <a:avLst/>
            <a:gdLst/>
            <a:ahLst/>
            <a:cxnLst/>
            <a:rect r="r" b="b" t="t" l="l"/>
            <a:pathLst>
              <a:path h="1820839" w="5494460">
                <a:moveTo>
                  <a:pt x="0" y="0"/>
                </a:moveTo>
                <a:lnTo>
                  <a:pt x="5494461" y="0"/>
                </a:lnTo>
                <a:lnTo>
                  <a:pt x="5494461" y="1820838"/>
                </a:lnTo>
                <a:lnTo>
                  <a:pt x="0" y="1820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85" t="-749" r="-257" b="-93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29533" y="1296425"/>
            <a:ext cx="1435038" cy="723783"/>
          </a:xfrm>
          <a:custGeom>
            <a:avLst/>
            <a:gdLst/>
            <a:ahLst/>
            <a:cxnLst/>
            <a:rect r="r" b="b" t="t" l="l"/>
            <a:pathLst>
              <a:path h="723783" w="1435038">
                <a:moveTo>
                  <a:pt x="0" y="0"/>
                </a:moveTo>
                <a:lnTo>
                  <a:pt x="1435038" y="0"/>
                </a:lnTo>
                <a:lnTo>
                  <a:pt x="1435038" y="723784"/>
                </a:lnTo>
                <a:lnTo>
                  <a:pt x="0" y="723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335120" y="7851684"/>
            <a:ext cx="1730326" cy="622918"/>
          </a:xfrm>
          <a:custGeom>
            <a:avLst/>
            <a:gdLst/>
            <a:ahLst/>
            <a:cxnLst/>
            <a:rect r="r" b="b" t="t" l="l"/>
            <a:pathLst>
              <a:path h="622918" w="1730326">
                <a:moveTo>
                  <a:pt x="0" y="0"/>
                </a:moveTo>
                <a:lnTo>
                  <a:pt x="1730325" y="0"/>
                </a:lnTo>
                <a:lnTo>
                  <a:pt x="1730325" y="622918"/>
                </a:lnTo>
                <a:lnTo>
                  <a:pt x="0" y="622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30" t="-2307" r="-800" b="-230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088701" y="1296425"/>
            <a:ext cx="952257" cy="724263"/>
          </a:xfrm>
          <a:custGeom>
            <a:avLst/>
            <a:gdLst/>
            <a:ahLst/>
            <a:cxnLst/>
            <a:rect r="r" b="b" t="t" l="l"/>
            <a:pathLst>
              <a:path h="724263" w="952257">
                <a:moveTo>
                  <a:pt x="0" y="0"/>
                </a:moveTo>
                <a:lnTo>
                  <a:pt x="952257" y="0"/>
                </a:lnTo>
                <a:lnTo>
                  <a:pt x="952257" y="724263"/>
                </a:lnTo>
                <a:lnTo>
                  <a:pt x="0" y="724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9709279" y="3748089"/>
            <a:ext cx="831836" cy="300918"/>
            <a:chOff x="0" y="0"/>
            <a:chExt cx="793699" cy="2871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3750" cy="287147"/>
            </a:xfrm>
            <a:custGeom>
              <a:avLst/>
              <a:gdLst/>
              <a:ahLst/>
              <a:cxnLst/>
              <a:rect r="r" b="b" t="t" l="l"/>
              <a:pathLst>
                <a:path h="287147" w="793750">
                  <a:moveTo>
                    <a:pt x="0" y="287147"/>
                  </a:moveTo>
                  <a:lnTo>
                    <a:pt x="793750" y="287147"/>
                  </a:lnTo>
                  <a:lnTo>
                    <a:pt x="7937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239286" y="3492582"/>
            <a:ext cx="1245837" cy="622918"/>
          </a:xfrm>
          <a:custGeom>
            <a:avLst/>
            <a:gdLst/>
            <a:ahLst/>
            <a:cxnLst/>
            <a:rect r="r" b="b" t="t" l="l"/>
            <a:pathLst>
              <a:path h="622918" w="1245837">
                <a:moveTo>
                  <a:pt x="0" y="0"/>
                </a:moveTo>
                <a:lnTo>
                  <a:pt x="1245837" y="0"/>
                </a:lnTo>
                <a:lnTo>
                  <a:pt x="1245837" y="622919"/>
                </a:lnTo>
                <a:lnTo>
                  <a:pt x="0" y="622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190" r="-1133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646987" y="6839561"/>
            <a:ext cx="1194925" cy="568413"/>
            <a:chOff x="0" y="0"/>
            <a:chExt cx="1140142" cy="5423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40206" cy="542417"/>
            </a:xfrm>
            <a:custGeom>
              <a:avLst/>
              <a:gdLst/>
              <a:ahLst/>
              <a:cxnLst/>
              <a:rect r="r" b="b" t="t" l="l"/>
              <a:pathLst>
                <a:path h="542417" w="1140206">
                  <a:moveTo>
                    <a:pt x="0" y="542417"/>
                  </a:moveTo>
                  <a:lnTo>
                    <a:pt x="1140206" y="542417"/>
                  </a:lnTo>
                  <a:lnTo>
                    <a:pt x="11402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3993003" y="6399805"/>
            <a:ext cx="6363152" cy="2016339"/>
          </a:xfrm>
          <a:custGeom>
            <a:avLst/>
            <a:gdLst/>
            <a:ahLst/>
            <a:cxnLst/>
            <a:rect r="r" b="b" t="t" l="l"/>
            <a:pathLst>
              <a:path h="2016339" w="6363152">
                <a:moveTo>
                  <a:pt x="0" y="0"/>
                </a:moveTo>
                <a:lnTo>
                  <a:pt x="6363152" y="0"/>
                </a:lnTo>
                <a:lnTo>
                  <a:pt x="6363152" y="2016339"/>
                </a:lnTo>
                <a:lnTo>
                  <a:pt x="0" y="20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69" t="-677" r="-227" b="-879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895196" y="6327929"/>
            <a:ext cx="1457499" cy="536668"/>
          </a:xfrm>
          <a:custGeom>
            <a:avLst/>
            <a:gdLst/>
            <a:ahLst/>
            <a:cxnLst/>
            <a:rect r="r" b="b" t="t" l="l"/>
            <a:pathLst>
              <a:path h="536668" w="1457499">
                <a:moveTo>
                  <a:pt x="0" y="0"/>
                </a:moveTo>
                <a:lnTo>
                  <a:pt x="1457499" y="0"/>
                </a:lnTo>
                <a:lnTo>
                  <a:pt x="1457499" y="536669"/>
                </a:lnTo>
                <a:lnTo>
                  <a:pt x="0" y="536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995" t="-2684" r="-1003" b="-2669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928872" y="-123825"/>
            <a:ext cx="339923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C75E15"/>
                </a:solidFill>
                <a:latin typeface="Amatic"/>
              </a:rPr>
              <a:t>Exhibit Design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DAF_OBcBPaw</dc:identifier>
  <dcterms:modified xsi:type="dcterms:W3CDTF">2011-08-01T06:04:30Z</dcterms:modified>
  <cp:revision>1</cp:revision>
  <dc:title>Empathy Showcase Slides</dc:title>
</cp:coreProperties>
</file>