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731" r:id="rId2"/>
    <p:sldId id="256" r:id="rId3"/>
    <p:sldId id="264" r:id="rId4"/>
    <p:sldId id="257" r:id="rId5"/>
    <p:sldId id="266" r:id="rId6"/>
    <p:sldId id="267" r:id="rId7"/>
    <p:sldId id="263" r:id="rId8"/>
    <p:sldId id="734" r:id="rId9"/>
    <p:sldId id="258" r:id="rId10"/>
    <p:sldId id="269" r:id="rId11"/>
    <p:sldId id="270" r:id="rId12"/>
    <p:sldId id="265" r:id="rId13"/>
    <p:sldId id="271" r:id="rId14"/>
    <p:sldId id="733" r:id="rId15"/>
    <p:sldId id="735" r:id="rId16"/>
    <p:sldId id="259" r:id="rId17"/>
    <p:sldId id="274" r:id="rId18"/>
    <p:sldId id="273" r:id="rId19"/>
    <p:sldId id="277" r:id="rId20"/>
    <p:sldId id="272" r:id="rId21"/>
    <p:sldId id="260" r:id="rId22"/>
    <p:sldId id="261" r:id="rId23"/>
    <p:sldId id="278" r:id="rId24"/>
    <p:sldId id="732" r:id="rId25"/>
    <p:sldId id="268" r:id="rId26"/>
    <p:sldId id="275"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CDFD99-A144-4B81-9874-9F28317891D3}" v="461" dt="2024-02-03T01:11:13.8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4277" autoAdjust="0"/>
  </p:normalViewPr>
  <p:slideViewPr>
    <p:cSldViewPr snapToGrid="0" showGuides="1">
      <p:cViewPr varScale="1">
        <p:scale>
          <a:sx n="73" d="100"/>
          <a:sy n="73" d="100"/>
        </p:scale>
        <p:origin x="1746" y="78"/>
      </p:cViewPr>
      <p:guideLst>
        <p:guide orient="horz" pos="2184"/>
        <p:guide pos="3840"/>
      </p:guideLst>
    </p:cSldViewPr>
  </p:slideViewPr>
  <p:notesTextViewPr>
    <p:cViewPr>
      <p:scale>
        <a:sx n="1" d="1"/>
        <a:sy n="1" d="1"/>
      </p:scale>
      <p:origin x="0" y="0"/>
    </p:cViewPr>
  </p:notesTextViewPr>
  <p:notesViewPr>
    <p:cSldViewPr snapToGrid="0" showGuides="1">
      <p:cViewPr varScale="1">
        <p:scale>
          <a:sx n="50" d="100"/>
          <a:sy n="50" d="100"/>
        </p:scale>
        <p:origin x="2700"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o Bamberger" userId="1490827d-a43a-4436-a449-2b21484a1ad6" providerId="ADAL" clId="{57CDFD99-A144-4B81-9874-9F28317891D3}"/>
    <pc:docChg chg="undo custSel addSld delSld modSld sldOrd">
      <pc:chgData name="Theo Bamberger" userId="1490827d-a43a-4436-a449-2b21484a1ad6" providerId="ADAL" clId="{57CDFD99-A144-4B81-9874-9F28317891D3}" dt="2024-02-06T16:58:55.762" v="3510" actId="20577"/>
      <pc:docMkLst>
        <pc:docMk/>
      </pc:docMkLst>
      <pc:sldChg chg="addSp delSp modSp mod">
        <pc:chgData name="Theo Bamberger" userId="1490827d-a43a-4436-a449-2b21484a1ad6" providerId="ADAL" clId="{57CDFD99-A144-4B81-9874-9F28317891D3}" dt="2024-01-26T21:19:07.952" v="324" actId="20577"/>
        <pc:sldMkLst>
          <pc:docMk/>
          <pc:sldMk cId="98929638" sldId="257"/>
        </pc:sldMkLst>
        <pc:spChg chg="add mod">
          <ac:chgData name="Theo Bamberger" userId="1490827d-a43a-4436-a449-2b21484a1ad6" providerId="ADAL" clId="{57CDFD99-A144-4B81-9874-9F28317891D3}" dt="2024-01-26T21:18:55.127" v="316" actId="20577"/>
          <ac:spMkLst>
            <pc:docMk/>
            <pc:sldMk cId="98929638" sldId="257"/>
            <ac:spMk id="2" creationId="{170A3AA1-AE60-9DD8-643F-3446B1C32C50}"/>
          </ac:spMkLst>
        </pc:spChg>
        <pc:spChg chg="add mod">
          <ac:chgData name="Theo Bamberger" userId="1490827d-a43a-4436-a449-2b21484a1ad6" providerId="ADAL" clId="{57CDFD99-A144-4B81-9874-9F28317891D3}" dt="2024-01-26T21:18:57.544" v="317" actId="20577"/>
          <ac:spMkLst>
            <pc:docMk/>
            <pc:sldMk cId="98929638" sldId="257"/>
            <ac:spMk id="3" creationId="{D3D8346C-81EA-6E95-9440-4249F1248C80}"/>
          </ac:spMkLst>
        </pc:spChg>
        <pc:spChg chg="add mod">
          <ac:chgData name="Theo Bamberger" userId="1490827d-a43a-4436-a449-2b21484a1ad6" providerId="ADAL" clId="{57CDFD99-A144-4B81-9874-9F28317891D3}" dt="2024-01-26T21:19:04.632" v="322" actId="20577"/>
          <ac:spMkLst>
            <pc:docMk/>
            <pc:sldMk cId="98929638" sldId="257"/>
            <ac:spMk id="7" creationId="{FA06BE5C-BF3F-F150-5402-CDB50CEA257E}"/>
          </ac:spMkLst>
        </pc:spChg>
        <pc:spChg chg="add mod">
          <ac:chgData name="Theo Bamberger" userId="1490827d-a43a-4436-a449-2b21484a1ad6" providerId="ADAL" clId="{57CDFD99-A144-4B81-9874-9F28317891D3}" dt="2024-01-26T21:17:18.344" v="251" actId="20577"/>
          <ac:spMkLst>
            <pc:docMk/>
            <pc:sldMk cId="98929638" sldId="257"/>
            <ac:spMk id="8" creationId="{6EF38C87-EE98-7175-D16E-C47712F2BD0F}"/>
          </ac:spMkLst>
        </pc:spChg>
        <pc:spChg chg="add mod">
          <ac:chgData name="Theo Bamberger" userId="1490827d-a43a-4436-a449-2b21484a1ad6" providerId="ADAL" clId="{57CDFD99-A144-4B81-9874-9F28317891D3}" dt="2024-01-26T21:13:46.040" v="84" actId="1076"/>
          <ac:spMkLst>
            <pc:docMk/>
            <pc:sldMk cId="98929638" sldId="257"/>
            <ac:spMk id="13" creationId="{AD488BF9-5199-CB08-17D9-D7252314C7AC}"/>
          </ac:spMkLst>
        </pc:spChg>
        <pc:spChg chg="add mod">
          <ac:chgData name="Theo Bamberger" userId="1490827d-a43a-4436-a449-2b21484a1ad6" providerId="ADAL" clId="{57CDFD99-A144-4B81-9874-9F28317891D3}" dt="2024-01-26T21:15:07.720" v="204" actId="20577"/>
          <ac:spMkLst>
            <pc:docMk/>
            <pc:sldMk cId="98929638" sldId="257"/>
            <ac:spMk id="14" creationId="{9866AB3D-5FE2-3F3B-75CE-0F6D5A9FD09D}"/>
          </ac:spMkLst>
        </pc:spChg>
        <pc:spChg chg="add del mod">
          <ac:chgData name="Theo Bamberger" userId="1490827d-a43a-4436-a449-2b21484a1ad6" providerId="ADAL" clId="{57CDFD99-A144-4B81-9874-9F28317891D3}" dt="2024-01-26T21:17:49.674" v="254" actId="478"/>
          <ac:spMkLst>
            <pc:docMk/>
            <pc:sldMk cId="98929638" sldId="257"/>
            <ac:spMk id="15" creationId="{7A01F047-7AA9-5274-A580-7799C5FBF90C}"/>
          </ac:spMkLst>
        </pc:spChg>
        <pc:spChg chg="add mod">
          <ac:chgData name="Theo Bamberger" userId="1490827d-a43a-4436-a449-2b21484a1ad6" providerId="ADAL" clId="{57CDFD99-A144-4B81-9874-9F28317891D3}" dt="2024-01-26T21:19:07.952" v="324" actId="20577"/>
          <ac:spMkLst>
            <pc:docMk/>
            <pc:sldMk cId="98929638" sldId="257"/>
            <ac:spMk id="16" creationId="{C916F66A-F915-C280-DC82-D54F8CD37675}"/>
          </ac:spMkLst>
        </pc:spChg>
        <pc:picChg chg="add mod">
          <ac:chgData name="Theo Bamberger" userId="1490827d-a43a-4436-a449-2b21484a1ad6" providerId="ADAL" clId="{57CDFD99-A144-4B81-9874-9F28317891D3}" dt="2024-01-26T21:16:52.790" v="238" actId="1076"/>
          <ac:picMkLst>
            <pc:docMk/>
            <pc:sldMk cId="98929638" sldId="257"/>
            <ac:picMk id="9" creationId="{0D32A488-7201-2172-FAE8-6B61B945CB51}"/>
          </ac:picMkLst>
        </pc:picChg>
        <pc:picChg chg="add mod">
          <ac:chgData name="Theo Bamberger" userId="1490827d-a43a-4436-a449-2b21484a1ad6" providerId="ADAL" clId="{57CDFD99-A144-4B81-9874-9F28317891D3}" dt="2024-01-26T21:14:12.454" v="98" actId="1076"/>
          <ac:picMkLst>
            <pc:docMk/>
            <pc:sldMk cId="98929638" sldId="257"/>
            <ac:picMk id="10" creationId="{1D60C58E-31A4-CBB9-9235-A9F5228F34FC}"/>
          </ac:picMkLst>
        </pc:picChg>
        <pc:picChg chg="add mod">
          <ac:chgData name="Theo Bamberger" userId="1490827d-a43a-4436-a449-2b21484a1ad6" providerId="ADAL" clId="{57CDFD99-A144-4B81-9874-9F28317891D3}" dt="2024-01-26T21:16:49.031" v="237" actId="1076"/>
          <ac:picMkLst>
            <pc:docMk/>
            <pc:sldMk cId="98929638" sldId="257"/>
            <ac:picMk id="11" creationId="{D55AE2FD-4641-3E8F-D3A2-AAE5C95CBD1B}"/>
          </ac:picMkLst>
        </pc:picChg>
        <pc:picChg chg="add mod">
          <ac:chgData name="Theo Bamberger" userId="1490827d-a43a-4436-a449-2b21484a1ad6" providerId="ADAL" clId="{57CDFD99-A144-4B81-9874-9F28317891D3}" dt="2024-01-26T21:15:24.729" v="206" actId="1076"/>
          <ac:picMkLst>
            <pc:docMk/>
            <pc:sldMk cId="98929638" sldId="257"/>
            <ac:picMk id="12" creationId="{A84681CA-E2F4-0B47-B04A-ECE642AD1BDF}"/>
          </ac:picMkLst>
        </pc:picChg>
      </pc:sldChg>
      <pc:sldChg chg="addSp delSp modSp mod">
        <pc:chgData name="Theo Bamberger" userId="1490827d-a43a-4436-a449-2b21484a1ad6" providerId="ADAL" clId="{57CDFD99-A144-4B81-9874-9F28317891D3}" dt="2024-01-26T22:22:29.788" v="1294" actId="1076"/>
        <pc:sldMkLst>
          <pc:docMk/>
          <pc:sldMk cId="3323448071" sldId="258"/>
        </pc:sldMkLst>
        <pc:spChg chg="add del mod">
          <ac:chgData name="Theo Bamberger" userId="1490827d-a43a-4436-a449-2b21484a1ad6" providerId="ADAL" clId="{57CDFD99-A144-4B81-9874-9F28317891D3}" dt="2024-01-26T21:53:05.982" v="1102" actId="21"/>
          <ac:spMkLst>
            <pc:docMk/>
            <pc:sldMk cId="3323448071" sldId="258"/>
            <ac:spMk id="7" creationId="{202AD4A4-BD9E-A9FD-4991-D7A3466D0D1E}"/>
          </ac:spMkLst>
        </pc:spChg>
        <pc:spChg chg="add del mod">
          <ac:chgData name="Theo Bamberger" userId="1490827d-a43a-4436-a449-2b21484a1ad6" providerId="ADAL" clId="{57CDFD99-A144-4B81-9874-9F28317891D3}" dt="2024-01-26T21:53:05.982" v="1102" actId="21"/>
          <ac:spMkLst>
            <pc:docMk/>
            <pc:sldMk cId="3323448071" sldId="258"/>
            <ac:spMk id="8" creationId="{88C10923-3049-E1E8-77D4-818D5B818015}"/>
          </ac:spMkLst>
        </pc:spChg>
        <pc:spChg chg="add mod">
          <ac:chgData name="Theo Bamberger" userId="1490827d-a43a-4436-a449-2b21484a1ad6" providerId="ADAL" clId="{57CDFD99-A144-4B81-9874-9F28317891D3}" dt="2024-01-26T22:22:29.788" v="1294" actId="1076"/>
          <ac:spMkLst>
            <pc:docMk/>
            <pc:sldMk cId="3323448071" sldId="258"/>
            <ac:spMk id="17" creationId="{44883E68-2809-7083-DC76-61466B3639C6}"/>
          </ac:spMkLst>
        </pc:spChg>
        <pc:graphicFrameChg chg="add del mod">
          <ac:chgData name="Theo Bamberger" userId="1490827d-a43a-4436-a449-2b21484a1ad6" providerId="ADAL" clId="{57CDFD99-A144-4B81-9874-9F28317891D3}" dt="2024-01-26T21:53:05.982" v="1102" actId="21"/>
          <ac:graphicFrameMkLst>
            <pc:docMk/>
            <pc:sldMk cId="3323448071" sldId="258"/>
            <ac:graphicFrameMk id="2" creationId="{0A33CB1D-41BA-27F5-BDD4-D30CC75F64C9}"/>
          </ac:graphicFrameMkLst>
        </pc:graphicFrameChg>
        <pc:graphicFrameChg chg="add del mod">
          <ac:chgData name="Theo Bamberger" userId="1490827d-a43a-4436-a449-2b21484a1ad6" providerId="ADAL" clId="{57CDFD99-A144-4B81-9874-9F28317891D3}" dt="2024-01-26T21:53:05.982" v="1102" actId="21"/>
          <ac:graphicFrameMkLst>
            <pc:docMk/>
            <pc:sldMk cId="3323448071" sldId="258"/>
            <ac:graphicFrameMk id="3" creationId="{B96FB13A-5504-0E60-2D10-535A83CBBCCA}"/>
          </ac:graphicFrameMkLst>
        </pc:graphicFrameChg>
        <pc:cxnChg chg="add del mod">
          <ac:chgData name="Theo Bamberger" userId="1490827d-a43a-4436-a449-2b21484a1ad6" providerId="ADAL" clId="{57CDFD99-A144-4B81-9874-9F28317891D3}" dt="2024-01-26T21:53:05.982" v="1102" actId="21"/>
          <ac:cxnSpMkLst>
            <pc:docMk/>
            <pc:sldMk cId="3323448071" sldId="258"/>
            <ac:cxnSpMk id="9" creationId="{7B849479-7479-14E7-1618-E138CB57A1CC}"/>
          </ac:cxnSpMkLst>
        </pc:cxnChg>
        <pc:cxnChg chg="add del mod">
          <ac:chgData name="Theo Bamberger" userId="1490827d-a43a-4436-a449-2b21484a1ad6" providerId="ADAL" clId="{57CDFD99-A144-4B81-9874-9F28317891D3}" dt="2024-01-26T21:53:05.982" v="1102" actId="21"/>
          <ac:cxnSpMkLst>
            <pc:docMk/>
            <pc:sldMk cId="3323448071" sldId="258"/>
            <ac:cxnSpMk id="10" creationId="{1E418FCD-8981-CF4D-D30B-71D9B066B407}"/>
          </ac:cxnSpMkLst>
        </pc:cxnChg>
      </pc:sldChg>
      <pc:sldChg chg="addSp modSp mod modAnim">
        <pc:chgData name="Theo Bamberger" userId="1490827d-a43a-4436-a449-2b21484a1ad6" providerId="ADAL" clId="{57CDFD99-A144-4B81-9874-9F28317891D3}" dt="2024-02-03T00:01:44.808" v="3134" actId="20577"/>
        <pc:sldMkLst>
          <pc:docMk/>
          <pc:sldMk cId="3633422356" sldId="259"/>
        </pc:sldMkLst>
        <pc:spChg chg="add mod">
          <ac:chgData name="Theo Bamberger" userId="1490827d-a43a-4436-a449-2b21484a1ad6" providerId="ADAL" clId="{57CDFD99-A144-4B81-9874-9F28317891D3}" dt="2024-02-03T00:01:44.808" v="3134" actId="20577"/>
          <ac:spMkLst>
            <pc:docMk/>
            <pc:sldMk cId="3633422356" sldId="259"/>
            <ac:spMk id="3" creationId="{132BF278-6E65-E647-735C-86730561ECDA}"/>
          </ac:spMkLst>
        </pc:spChg>
      </pc:sldChg>
      <pc:sldChg chg="addSp modSp mod modAnim modNotesTx">
        <pc:chgData name="Theo Bamberger" userId="1490827d-a43a-4436-a449-2b21484a1ad6" providerId="ADAL" clId="{57CDFD99-A144-4B81-9874-9F28317891D3}" dt="2024-02-03T00:21:39.427" v="3228"/>
        <pc:sldMkLst>
          <pc:docMk/>
          <pc:sldMk cId="2843888019" sldId="260"/>
        </pc:sldMkLst>
        <pc:spChg chg="add mod">
          <ac:chgData name="Theo Bamberger" userId="1490827d-a43a-4436-a449-2b21484a1ad6" providerId="ADAL" clId="{57CDFD99-A144-4B81-9874-9F28317891D3}" dt="2024-01-29T21:37:38.620" v="2404" actId="21"/>
          <ac:spMkLst>
            <pc:docMk/>
            <pc:sldMk cId="2843888019" sldId="260"/>
            <ac:spMk id="3" creationId="{F161AF10-47DD-4CF1-66AB-BD9B3EFD780A}"/>
          </ac:spMkLst>
        </pc:spChg>
      </pc:sldChg>
      <pc:sldChg chg="addSp modSp mod modAnim">
        <pc:chgData name="Theo Bamberger" userId="1490827d-a43a-4436-a449-2b21484a1ad6" providerId="ADAL" clId="{57CDFD99-A144-4B81-9874-9F28317891D3}" dt="2024-02-03T00:26:56.270" v="3233" actId="20577"/>
        <pc:sldMkLst>
          <pc:docMk/>
          <pc:sldMk cId="416003775" sldId="261"/>
        </pc:sldMkLst>
        <pc:spChg chg="add mod">
          <ac:chgData name="Theo Bamberger" userId="1490827d-a43a-4436-a449-2b21484a1ad6" providerId="ADAL" clId="{57CDFD99-A144-4B81-9874-9F28317891D3}" dt="2024-02-03T00:26:56.270" v="3233" actId="20577"/>
          <ac:spMkLst>
            <pc:docMk/>
            <pc:sldMk cId="416003775" sldId="261"/>
            <ac:spMk id="3" creationId="{B6C9AD2F-2BD4-1A31-28A2-23C4CBA7C74D}"/>
          </ac:spMkLst>
        </pc:spChg>
      </pc:sldChg>
      <pc:sldChg chg="modSp del mod ord">
        <pc:chgData name="Theo Bamberger" userId="1490827d-a43a-4436-a449-2b21484a1ad6" providerId="ADAL" clId="{57CDFD99-A144-4B81-9874-9F28317891D3}" dt="2024-01-29T21:31:58.361" v="2168" actId="2696"/>
        <pc:sldMkLst>
          <pc:docMk/>
          <pc:sldMk cId="2738163262" sldId="262"/>
        </pc:sldMkLst>
        <pc:spChg chg="mod">
          <ac:chgData name="Theo Bamberger" userId="1490827d-a43a-4436-a449-2b21484a1ad6" providerId="ADAL" clId="{57CDFD99-A144-4B81-9874-9F28317891D3}" dt="2024-01-26T23:23:57.238" v="1683" actId="20577"/>
          <ac:spMkLst>
            <pc:docMk/>
            <pc:sldMk cId="2738163262" sldId="262"/>
            <ac:spMk id="6" creationId="{66153704-41F4-1E51-C3FE-AA3150C4E787}"/>
          </ac:spMkLst>
        </pc:spChg>
      </pc:sldChg>
      <pc:sldChg chg="modAnim">
        <pc:chgData name="Theo Bamberger" userId="1490827d-a43a-4436-a449-2b21484a1ad6" providerId="ADAL" clId="{57CDFD99-A144-4B81-9874-9F28317891D3}" dt="2024-02-02T23:48:14.106" v="3051"/>
        <pc:sldMkLst>
          <pc:docMk/>
          <pc:sldMk cId="2783730120" sldId="264"/>
        </pc:sldMkLst>
      </pc:sldChg>
      <pc:sldChg chg="addSp delSp modSp mod">
        <pc:chgData name="Theo Bamberger" userId="1490827d-a43a-4436-a449-2b21484a1ad6" providerId="ADAL" clId="{57CDFD99-A144-4B81-9874-9F28317891D3}" dt="2024-01-29T17:31:50.747" v="2017" actId="20577"/>
        <pc:sldMkLst>
          <pc:docMk/>
          <pc:sldMk cId="1397555960" sldId="265"/>
        </pc:sldMkLst>
        <pc:spChg chg="add del mod">
          <ac:chgData name="Theo Bamberger" userId="1490827d-a43a-4436-a449-2b21484a1ad6" providerId="ADAL" clId="{57CDFD99-A144-4B81-9874-9F28317891D3}" dt="2024-01-26T21:59:59.511" v="1178" actId="478"/>
          <ac:spMkLst>
            <pc:docMk/>
            <pc:sldMk cId="1397555960" sldId="265"/>
            <ac:spMk id="2" creationId="{12E92AC4-39E1-24A1-7EB5-0E85C2570981}"/>
          </ac:spMkLst>
        </pc:spChg>
        <pc:spChg chg="add mod">
          <ac:chgData name="Theo Bamberger" userId="1490827d-a43a-4436-a449-2b21484a1ad6" providerId="ADAL" clId="{57CDFD99-A144-4B81-9874-9F28317891D3}" dt="2024-01-29T17:31:50.747" v="2017" actId="20577"/>
          <ac:spMkLst>
            <pc:docMk/>
            <pc:sldMk cId="1397555960" sldId="265"/>
            <ac:spMk id="3" creationId="{F17F4F34-6D3E-2794-36C6-B6096F6B834F}"/>
          </ac:spMkLst>
        </pc:spChg>
        <pc:graphicFrameChg chg="mod">
          <ac:chgData name="Theo Bamberger" userId="1490827d-a43a-4436-a449-2b21484a1ad6" providerId="ADAL" clId="{57CDFD99-A144-4B81-9874-9F28317891D3}" dt="2024-01-26T22:01:26.116" v="1279" actId="1076"/>
          <ac:graphicFrameMkLst>
            <pc:docMk/>
            <pc:sldMk cId="1397555960" sldId="265"/>
            <ac:graphicFrameMk id="7" creationId="{6509F01C-1751-D6C6-294A-D30A5B0681A3}"/>
          </ac:graphicFrameMkLst>
        </pc:graphicFrameChg>
        <pc:picChg chg="del">
          <ac:chgData name="Theo Bamberger" userId="1490827d-a43a-4436-a449-2b21484a1ad6" providerId="ADAL" clId="{57CDFD99-A144-4B81-9874-9F28317891D3}" dt="2024-01-26T22:00:00.652" v="1179" actId="478"/>
          <ac:picMkLst>
            <pc:docMk/>
            <pc:sldMk cId="1397555960" sldId="265"/>
            <ac:picMk id="4" creationId="{D58A3A21-2DCC-7BA1-9BC0-B0D5C79A54C6}"/>
          </ac:picMkLst>
        </pc:picChg>
        <pc:picChg chg="del">
          <ac:chgData name="Theo Bamberger" userId="1490827d-a43a-4436-a449-2b21484a1ad6" providerId="ADAL" clId="{57CDFD99-A144-4B81-9874-9F28317891D3}" dt="2024-01-26T22:00:01.884" v="1180" actId="478"/>
          <ac:picMkLst>
            <pc:docMk/>
            <pc:sldMk cId="1397555960" sldId="265"/>
            <ac:picMk id="5" creationId="{0192F843-D98B-86EA-3AC1-5AF2668338FF}"/>
          </ac:picMkLst>
        </pc:picChg>
      </pc:sldChg>
      <pc:sldChg chg="addSp delSp modSp mod ord">
        <pc:chgData name="Theo Bamberger" userId="1490827d-a43a-4436-a449-2b21484a1ad6" providerId="ADAL" clId="{57CDFD99-A144-4B81-9874-9F28317891D3}" dt="2024-01-29T23:15:29.266" v="2897"/>
        <pc:sldMkLst>
          <pc:docMk/>
          <pc:sldMk cId="1382390851" sldId="266"/>
        </pc:sldMkLst>
        <pc:spChg chg="mod">
          <ac:chgData name="Theo Bamberger" userId="1490827d-a43a-4436-a449-2b21484a1ad6" providerId="ADAL" clId="{57CDFD99-A144-4B81-9874-9F28317891D3}" dt="2024-01-26T23:12:16.968" v="1576" actId="113"/>
          <ac:spMkLst>
            <pc:docMk/>
            <pc:sldMk cId="1382390851" sldId="266"/>
            <ac:spMk id="2" creationId="{BABFF978-DCC5-9333-D168-C7BBE49A1EF8}"/>
          </ac:spMkLst>
        </pc:spChg>
        <pc:spChg chg="mod">
          <ac:chgData name="Theo Bamberger" userId="1490827d-a43a-4436-a449-2b21484a1ad6" providerId="ADAL" clId="{57CDFD99-A144-4B81-9874-9F28317891D3}" dt="2024-01-26T23:12:26.585" v="1580" actId="113"/>
          <ac:spMkLst>
            <pc:docMk/>
            <pc:sldMk cId="1382390851" sldId="266"/>
            <ac:spMk id="3" creationId="{3D4EFFB9-3191-4F7A-2084-A78FEBE9C350}"/>
          </ac:spMkLst>
        </pc:spChg>
        <pc:spChg chg="mod">
          <ac:chgData name="Theo Bamberger" userId="1490827d-a43a-4436-a449-2b21484a1ad6" providerId="ADAL" clId="{57CDFD99-A144-4B81-9874-9F28317891D3}" dt="2024-01-26T23:22:33.246" v="1627" actId="14100"/>
          <ac:spMkLst>
            <pc:docMk/>
            <pc:sldMk cId="1382390851" sldId="266"/>
            <ac:spMk id="7" creationId="{E24E333D-FBD4-4A86-1AEE-AA5664B9104E}"/>
          </ac:spMkLst>
        </pc:spChg>
        <pc:spChg chg="add mod">
          <ac:chgData name="Theo Bamberger" userId="1490827d-a43a-4436-a449-2b21484a1ad6" providerId="ADAL" clId="{57CDFD99-A144-4B81-9874-9F28317891D3}" dt="2024-01-26T23:22:06.152" v="1626" actId="1076"/>
          <ac:spMkLst>
            <pc:docMk/>
            <pc:sldMk cId="1382390851" sldId="266"/>
            <ac:spMk id="8" creationId="{6F0DDFED-848C-F2EE-D507-CEA75C68BFA0}"/>
          </ac:spMkLst>
        </pc:spChg>
        <pc:graphicFrameChg chg="add del mod modGraphic">
          <ac:chgData name="Theo Bamberger" userId="1490827d-a43a-4436-a449-2b21484a1ad6" providerId="ADAL" clId="{57CDFD99-A144-4B81-9874-9F28317891D3}" dt="2024-01-26T23:21:50.179" v="1613" actId="478"/>
          <ac:graphicFrameMkLst>
            <pc:docMk/>
            <pc:sldMk cId="1382390851" sldId="266"/>
            <ac:graphicFrameMk id="6" creationId="{05897F24-9020-B29C-C99A-3143ED5764AC}"/>
          </ac:graphicFrameMkLst>
        </pc:graphicFrameChg>
        <pc:picChg chg="del">
          <ac:chgData name="Theo Bamberger" userId="1490827d-a43a-4436-a449-2b21484a1ad6" providerId="ADAL" clId="{57CDFD99-A144-4B81-9874-9F28317891D3}" dt="2024-01-26T23:12:02.012" v="1571" actId="478"/>
          <ac:picMkLst>
            <pc:docMk/>
            <pc:sldMk cId="1382390851" sldId="266"/>
            <ac:picMk id="4" creationId="{D58A3A21-2DCC-7BA1-9BC0-B0D5C79A54C6}"/>
          </ac:picMkLst>
        </pc:picChg>
        <pc:picChg chg="del">
          <ac:chgData name="Theo Bamberger" userId="1490827d-a43a-4436-a449-2b21484a1ad6" providerId="ADAL" clId="{57CDFD99-A144-4B81-9874-9F28317891D3}" dt="2024-01-26T23:12:02.012" v="1571" actId="478"/>
          <ac:picMkLst>
            <pc:docMk/>
            <pc:sldMk cId="1382390851" sldId="266"/>
            <ac:picMk id="5" creationId="{0192F843-D98B-86EA-3AC1-5AF2668338FF}"/>
          </ac:picMkLst>
        </pc:picChg>
      </pc:sldChg>
      <pc:sldChg chg="delSp modSp add mod">
        <pc:chgData name="Theo Bamberger" userId="1490827d-a43a-4436-a449-2b21484a1ad6" providerId="ADAL" clId="{57CDFD99-A144-4B81-9874-9F28317891D3}" dt="2024-02-02T23:47:56.436" v="3050" actId="478"/>
        <pc:sldMkLst>
          <pc:docMk/>
          <pc:sldMk cId="2992785575" sldId="267"/>
        </pc:sldMkLst>
        <pc:spChg chg="del">
          <ac:chgData name="Theo Bamberger" userId="1490827d-a43a-4436-a449-2b21484a1ad6" providerId="ADAL" clId="{57CDFD99-A144-4B81-9874-9F28317891D3}" dt="2024-01-26T21:19:25.431" v="326" actId="478"/>
          <ac:spMkLst>
            <pc:docMk/>
            <pc:sldMk cId="2992785575" sldId="267"/>
            <ac:spMk id="2" creationId="{170A3AA1-AE60-9DD8-643F-3446B1C32C50}"/>
          </ac:spMkLst>
        </pc:spChg>
        <pc:spChg chg="del">
          <ac:chgData name="Theo Bamberger" userId="1490827d-a43a-4436-a449-2b21484a1ad6" providerId="ADAL" clId="{57CDFD99-A144-4B81-9874-9F28317891D3}" dt="2024-01-26T21:19:25.431" v="326" actId="478"/>
          <ac:spMkLst>
            <pc:docMk/>
            <pc:sldMk cId="2992785575" sldId="267"/>
            <ac:spMk id="3" creationId="{D3D8346C-81EA-6E95-9440-4249F1248C80}"/>
          </ac:spMkLst>
        </pc:spChg>
        <pc:spChg chg="del">
          <ac:chgData name="Theo Bamberger" userId="1490827d-a43a-4436-a449-2b21484a1ad6" providerId="ADAL" clId="{57CDFD99-A144-4B81-9874-9F28317891D3}" dt="2024-01-26T21:19:25.431" v="326" actId="478"/>
          <ac:spMkLst>
            <pc:docMk/>
            <pc:sldMk cId="2992785575" sldId="267"/>
            <ac:spMk id="7" creationId="{FA06BE5C-BF3F-F150-5402-CDB50CEA257E}"/>
          </ac:spMkLst>
        </pc:spChg>
        <pc:spChg chg="del">
          <ac:chgData name="Theo Bamberger" userId="1490827d-a43a-4436-a449-2b21484a1ad6" providerId="ADAL" clId="{57CDFD99-A144-4B81-9874-9F28317891D3}" dt="2024-01-26T21:19:25.431" v="326" actId="478"/>
          <ac:spMkLst>
            <pc:docMk/>
            <pc:sldMk cId="2992785575" sldId="267"/>
            <ac:spMk id="8" creationId="{6EF38C87-EE98-7175-D16E-C47712F2BD0F}"/>
          </ac:spMkLst>
        </pc:spChg>
        <pc:spChg chg="mod">
          <ac:chgData name="Theo Bamberger" userId="1490827d-a43a-4436-a449-2b21484a1ad6" providerId="ADAL" clId="{57CDFD99-A144-4B81-9874-9F28317891D3}" dt="2024-01-29T23:11:01.859" v="2895" actId="20577"/>
          <ac:spMkLst>
            <pc:docMk/>
            <pc:sldMk cId="2992785575" sldId="267"/>
            <ac:spMk id="13" creationId="{AD488BF9-5199-CB08-17D9-D7252314C7AC}"/>
          </ac:spMkLst>
        </pc:spChg>
        <pc:spChg chg="del">
          <ac:chgData name="Theo Bamberger" userId="1490827d-a43a-4436-a449-2b21484a1ad6" providerId="ADAL" clId="{57CDFD99-A144-4B81-9874-9F28317891D3}" dt="2024-02-02T23:47:56.436" v="3050" actId="478"/>
          <ac:spMkLst>
            <pc:docMk/>
            <pc:sldMk cId="2992785575" sldId="267"/>
            <ac:spMk id="14" creationId="{9866AB3D-5FE2-3F3B-75CE-0F6D5A9FD09D}"/>
          </ac:spMkLst>
        </pc:spChg>
        <pc:spChg chg="del">
          <ac:chgData name="Theo Bamberger" userId="1490827d-a43a-4436-a449-2b21484a1ad6" providerId="ADAL" clId="{57CDFD99-A144-4B81-9874-9F28317891D3}" dt="2024-01-26T21:19:25.431" v="326" actId="478"/>
          <ac:spMkLst>
            <pc:docMk/>
            <pc:sldMk cId="2992785575" sldId="267"/>
            <ac:spMk id="16" creationId="{C916F66A-F915-C280-DC82-D54F8CD37675}"/>
          </ac:spMkLst>
        </pc:spChg>
        <pc:picChg chg="del">
          <ac:chgData name="Theo Bamberger" userId="1490827d-a43a-4436-a449-2b21484a1ad6" providerId="ADAL" clId="{57CDFD99-A144-4B81-9874-9F28317891D3}" dt="2024-01-26T21:19:25.431" v="326" actId="478"/>
          <ac:picMkLst>
            <pc:docMk/>
            <pc:sldMk cId="2992785575" sldId="267"/>
            <ac:picMk id="9" creationId="{0D32A488-7201-2172-FAE8-6B61B945CB51}"/>
          </ac:picMkLst>
        </pc:picChg>
        <pc:picChg chg="del">
          <ac:chgData name="Theo Bamberger" userId="1490827d-a43a-4436-a449-2b21484a1ad6" providerId="ADAL" clId="{57CDFD99-A144-4B81-9874-9F28317891D3}" dt="2024-01-26T21:19:25.431" v="326" actId="478"/>
          <ac:picMkLst>
            <pc:docMk/>
            <pc:sldMk cId="2992785575" sldId="267"/>
            <ac:picMk id="10" creationId="{1D60C58E-31A4-CBB9-9235-A9F5228F34FC}"/>
          </ac:picMkLst>
        </pc:picChg>
        <pc:picChg chg="del">
          <ac:chgData name="Theo Bamberger" userId="1490827d-a43a-4436-a449-2b21484a1ad6" providerId="ADAL" clId="{57CDFD99-A144-4B81-9874-9F28317891D3}" dt="2024-01-26T21:19:25.431" v="326" actId="478"/>
          <ac:picMkLst>
            <pc:docMk/>
            <pc:sldMk cId="2992785575" sldId="267"/>
            <ac:picMk id="11" creationId="{D55AE2FD-4641-3E8F-D3A2-AAE5C95CBD1B}"/>
          </ac:picMkLst>
        </pc:picChg>
        <pc:picChg chg="del">
          <ac:chgData name="Theo Bamberger" userId="1490827d-a43a-4436-a449-2b21484a1ad6" providerId="ADAL" clId="{57CDFD99-A144-4B81-9874-9F28317891D3}" dt="2024-01-26T21:19:25.431" v="326" actId="478"/>
          <ac:picMkLst>
            <pc:docMk/>
            <pc:sldMk cId="2992785575" sldId="267"/>
            <ac:picMk id="12" creationId="{A84681CA-E2F4-0B47-B04A-ECE642AD1BDF}"/>
          </ac:picMkLst>
        </pc:picChg>
      </pc:sldChg>
      <pc:sldChg chg="addSp delSp modSp new mod">
        <pc:chgData name="Theo Bamberger" userId="1490827d-a43a-4436-a449-2b21484a1ad6" providerId="ADAL" clId="{57CDFD99-A144-4B81-9874-9F28317891D3}" dt="2024-01-31T02:49:20.145" v="3047" actId="1076"/>
        <pc:sldMkLst>
          <pc:docMk/>
          <pc:sldMk cId="3263435148" sldId="268"/>
        </pc:sldMkLst>
        <pc:spChg chg="add mod">
          <ac:chgData name="Theo Bamberger" userId="1490827d-a43a-4436-a449-2b21484a1ad6" providerId="ADAL" clId="{57CDFD99-A144-4B81-9874-9F28317891D3}" dt="2024-01-26T21:37:44.245" v="1077" actId="1076"/>
          <ac:spMkLst>
            <pc:docMk/>
            <pc:sldMk cId="3263435148" sldId="268"/>
            <ac:spMk id="5" creationId="{AE59FA0E-E6AC-7D39-3759-B08051BE2E0F}"/>
          </ac:spMkLst>
        </pc:spChg>
        <pc:graphicFrameChg chg="add del mod modGraphic">
          <ac:chgData name="Theo Bamberger" userId="1490827d-a43a-4436-a449-2b21484a1ad6" providerId="ADAL" clId="{57CDFD99-A144-4B81-9874-9F28317891D3}" dt="2024-01-31T02:48:05.639" v="3028" actId="478"/>
          <ac:graphicFrameMkLst>
            <pc:docMk/>
            <pc:sldMk cId="3263435148" sldId="268"/>
            <ac:graphicFrameMk id="2" creationId="{68C22AE1-7759-886F-F527-AF343B1E61A8}"/>
          </ac:graphicFrameMkLst>
        </pc:graphicFrameChg>
        <pc:graphicFrameChg chg="add del mod modGraphic">
          <ac:chgData name="Theo Bamberger" userId="1490827d-a43a-4436-a449-2b21484a1ad6" providerId="ADAL" clId="{57CDFD99-A144-4B81-9874-9F28317891D3}" dt="2024-01-31T02:48:05.639" v="3028" actId="478"/>
          <ac:graphicFrameMkLst>
            <pc:docMk/>
            <pc:sldMk cId="3263435148" sldId="268"/>
            <ac:graphicFrameMk id="3" creationId="{4D9647D6-D9FF-0CA2-330C-D878EC860CB3}"/>
          </ac:graphicFrameMkLst>
        </pc:graphicFrameChg>
        <pc:graphicFrameChg chg="add mod modGraphic">
          <ac:chgData name="Theo Bamberger" userId="1490827d-a43a-4436-a449-2b21484a1ad6" providerId="ADAL" clId="{57CDFD99-A144-4B81-9874-9F28317891D3}" dt="2024-01-31T02:49:00.209" v="3042" actId="1076"/>
          <ac:graphicFrameMkLst>
            <pc:docMk/>
            <pc:sldMk cId="3263435148" sldId="268"/>
            <ac:graphicFrameMk id="4" creationId="{5330EA0E-22B8-B662-64EC-D8B416F2077A}"/>
          </ac:graphicFrameMkLst>
        </pc:graphicFrameChg>
        <pc:graphicFrameChg chg="add mod modGraphic">
          <ac:chgData name="Theo Bamberger" userId="1490827d-a43a-4436-a449-2b21484a1ad6" providerId="ADAL" clId="{57CDFD99-A144-4B81-9874-9F28317891D3}" dt="2024-01-31T02:49:09.409" v="3044" actId="14100"/>
          <ac:graphicFrameMkLst>
            <pc:docMk/>
            <pc:sldMk cId="3263435148" sldId="268"/>
            <ac:graphicFrameMk id="6" creationId="{A16B27D3-A79C-E3DF-B057-BB7C0E598C89}"/>
          </ac:graphicFrameMkLst>
        </pc:graphicFrameChg>
        <pc:graphicFrameChg chg="add mod modGraphic">
          <ac:chgData name="Theo Bamberger" userId="1490827d-a43a-4436-a449-2b21484a1ad6" providerId="ADAL" clId="{57CDFD99-A144-4B81-9874-9F28317891D3}" dt="2024-01-31T02:49:20.145" v="3047" actId="1076"/>
          <ac:graphicFrameMkLst>
            <pc:docMk/>
            <pc:sldMk cId="3263435148" sldId="268"/>
            <ac:graphicFrameMk id="7" creationId="{3D948CD8-F942-4B67-008D-453B790A5FF6}"/>
          </ac:graphicFrameMkLst>
        </pc:graphicFrameChg>
      </pc:sldChg>
      <pc:sldChg chg="addSp delSp modSp new del mod">
        <pc:chgData name="Theo Bamberger" userId="1490827d-a43a-4436-a449-2b21484a1ad6" providerId="ADAL" clId="{57CDFD99-A144-4B81-9874-9F28317891D3}" dt="2024-01-26T21:33:57.131" v="982" actId="2696"/>
        <pc:sldMkLst>
          <pc:docMk/>
          <pc:sldMk cId="3702326129" sldId="268"/>
        </pc:sldMkLst>
        <pc:spChg chg="del">
          <ac:chgData name="Theo Bamberger" userId="1490827d-a43a-4436-a449-2b21484a1ad6" providerId="ADAL" clId="{57CDFD99-A144-4B81-9874-9F28317891D3}" dt="2024-01-26T21:32:56.818" v="974" actId="478"/>
          <ac:spMkLst>
            <pc:docMk/>
            <pc:sldMk cId="3702326129" sldId="268"/>
            <ac:spMk id="2" creationId="{8DDCE4A1-5F96-64D8-330C-DF6A4749E7B4}"/>
          </ac:spMkLst>
        </pc:spChg>
        <pc:spChg chg="del">
          <ac:chgData name="Theo Bamberger" userId="1490827d-a43a-4436-a449-2b21484a1ad6" providerId="ADAL" clId="{57CDFD99-A144-4B81-9874-9F28317891D3}" dt="2024-01-26T21:32:57.842" v="975" actId="478"/>
          <ac:spMkLst>
            <pc:docMk/>
            <pc:sldMk cId="3702326129" sldId="268"/>
            <ac:spMk id="3" creationId="{9B37FA44-639E-C63F-8CB6-80BDD7425C6E}"/>
          </ac:spMkLst>
        </pc:spChg>
        <pc:graphicFrameChg chg="add del mod">
          <ac:chgData name="Theo Bamberger" userId="1490827d-a43a-4436-a449-2b21484a1ad6" providerId="ADAL" clId="{57CDFD99-A144-4B81-9874-9F28317891D3}" dt="2024-01-26T21:33:52.608" v="981" actId="21"/>
          <ac:graphicFrameMkLst>
            <pc:docMk/>
            <pc:sldMk cId="3702326129" sldId="268"/>
            <ac:graphicFrameMk id="4" creationId="{469264C2-A443-3074-7BD4-16581EE73116}"/>
          </ac:graphicFrameMkLst>
        </pc:graphicFrameChg>
        <pc:graphicFrameChg chg="add del mod">
          <ac:chgData name="Theo Bamberger" userId="1490827d-a43a-4436-a449-2b21484a1ad6" providerId="ADAL" clId="{57CDFD99-A144-4B81-9874-9F28317891D3}" dt="2024-01-26T21:33:52.608" v="981" actId="21"/>
          <ac:graphicFrameMkLst>
            <pc:docMk/>
            <pc:sldMk cId="3702326129" sldId="268"/>
            <ac:graphicFrameMk id="5" creationId="{F6CB4980-26C6-F449-012C-B5EB06EACA5C}"/>
          </ac:graphicFrameMkLst>
        </pc:graphicFrameChg>
        <pc:graphicFrameChg chg="add del mod">
          <ac:chgData name="Theo Bamberger" userId="1490827d-a43a-4436-a449-2b21484a1ad6" providerId="ADAL" clId="{57CDFD99-A144-4B81-9874-9F28317891D3}" dt="2024-01-26T21:33:16.465" v="979"/>
          <ac:graphicFrameMkLst>
            <pc:docMk/>
            <pc:sldMk cId="3702326129" sldId="268"/>
            <ac:graphicFrameMk id="6" creationId="{FF8D7EC9-DAD1-960E-FE7F-9AAB7436926C}"/>
          </ac:graphicFrameMkLst>
        </pc:graphicFrameChg>
        <pc:graphicFrameChg chg="add del mod">
          <ac:chgData name="Theo Bamberger" userId="1490827d-a43a-4436-a449-2b21484a1ad6" providerId="ADAL" clId="{57CDFD99-A144-4B81-9874-9F28317891D3}" dt="2024-01-26T21:33:52.608" v="981" actId="21"/>
          <ac:graphicFrameMkLst>
            <pc:docMk/>
            <pc:sldMk cId="3702326129" sldId="268"/>
            <ac:graphicFrameMk id="7" creationId="{45A75076-1205-8523-D752-7F7562B4CD0E}"/>
          </ac:graphicFrameMkLst>
        </pc:graphicFrameChg>
      </pc:sldChg>
      <pc:sldChg chg="add del">
        <pc:chgData name="Theo Bamberger" userId="1490827d-a43a-4436-a449-2b21484a1ad6" providerId="ADAL" clId="{57CDFD99-A144-4B81-9874-9F28317891D3}" dt="2024-01-26T21:32:52.255" v="973" actId="47"/>
        <pc:sldMkLst>
          <pc:docMk/>
          <pc:sldMk cId="478444874" sldId="269"/>
        </pc:sldMkLst>
      </pc:sldChg>
      <pc:sldChg chg="addSp modSp new mod modNotesTx">
        <pc:chgData name="Theo Bamberger" userId="1490827d-a43a-4436-a449-2b21484a1ad6" providerId="ADAL" clId="{57CDFD99-A144-4B81-9874-9F28317891D3}" dt="2024-02-06T16:55:07.756" v="3500" actId="20577"/>
        <pc:sldMkLst>
          <pc:docMk/>
          <pc:sldMk cId="617330771" sldId="269"/>
        </pc:sldMkLst>
        <pc:spChg chg="add mod">
          <ac:chgData name="Theo Bamberger" userId="1490827d-a43a-4436-a449-2b21484a1ad6" providerId="ADAL" clId="{57CDFD99-A144-4B81-9874-9F28317891D3}" dt="2024-01-26T22:40:18.051" v="1549" actId="1036"/>
          <ac:spMkLst>
            <pc:docMk/>
            <pc:sldMk cId="617330771" sldId="269"/>
            <ac:spMk id="4" creationId="{ECF213C9-54FE-04D8-CDCD-90BE21B890A3}"/>
          </ac:spMkLst>
        </pc:spChg>
        <pc:spChg chg="add mod">
          <ac:chgData name="Theo Bamberger" userId="1490827d-a43a-4436-a449-2b21484a1ad6" providerId="ADAL" clId="{57CDFD99-A144-4B81-9874-9F28317891D3}" dt="2024-01-26T22:40:26.071" v="1561" actId="1036"/>
          <ac:spMkLst>
            <pc:docMk/>
            <pc:sldMk cId="617330771" sldId="269"/>
            <ac:spMk id="5" creationId="{8B25CC67-EFD9-7A03-DDE0-9C64ED14E73C}"/>
          </ac:spMkLst>
        </pc:spChg>
        <pc:spChg chg="add mod">
          <ac:chgData name="Theo Bamberger" userId="1490827d-a43a-4436-a449-2b21484a1ad6" providerId="ADAL" clId="{57CDFD99-A144-4B81-9874-9F28317891D3}" dt="2024-01-26T22:40:40.964" v="1568" actId="1035"/>
          <ac:spMkLst>
            <pc:docMk/>
            <pc:sldMk cId="617330771" sldId="269"/>
            <ac:spMk id="16" creationId="{ABF694C7-1B1C-37AC-CA7C-E9E6BB6FA335}"/>
          </ac:spMkLst>
        </pc:spChg>
        <pc:graphicFrameChg chg="add mod">
          <ac:chgData name="Theo Bamberger" userId="1490827d-a43a-4436-a449-2b21484a1ad6" providerId="ADAL" clId="{57CDFD99-A144-4B81-9874-9F28317891D3}" dt="2024-01-26T22:40:26.071" v="1561" actId="1036"/>
          <ac:graphicFrameMkLst>
            <pc:docMk/>
            <pc:sldMk cId="617330771" sldId="269"/>
            <ac:graphicFrameMk id="2" creationId="{CDEF76E2-95A4-9984-4D58-5E6E257C2FAB}"/>
          </ac:graphicFrameMkLst>
        </pc:graphicFrameChg>
        <pc:graphicFrameChg chg="add mod">
          <ac:chgData name="Theo Bamberger" userId="1490827d-a43a-4436-a449-2b21484a1ad6" providerId="ADAL" clId="{57CDFD99-A144-4B81-9874-9F28317891D3}" dt="2024-01-26T22:40:18.051" v="1549" actId="1036"/>
          <ac:graphicFrameMkLst>
            <pc:docMk/>
            <pc:sldMk cId="617330771" sldId="269"/>
            <ac:graphicFrameMk id="3" creationId="{CC500973-DD0D-FC61-896E-F94F03447EC7}"/>
          </ac:graphicFrameMkLst>
        </pc:graphicFrameChg>
        <pc:cxnChg chg="add mod">
          <ac:chgData name="Theo Bamberger" userId="1490827d-a43a-4436-a449-2b21484a1ad6" providerId="ADAL" clId="{57CDFD99-A144-4B81-9874-9F28317891D3}" dt="2024-01-26T22:40:18.051" v="1549" actId="1036"/>
          <ac:cxnSpMkLst>
            <pc:docMk/>
            <pc:sldMk cId="617330771" sldId="269"/>
            <ac:cxnSpMk id="6" creationId="{C8BD76D1-E623-53A1-ABBD-8E222A5B09EE}"/>
          </ac:cxnSpMkLst>
        </pc:cxnChg>
        <pc:cxnChg chg="add mod">
          <ac:chgData name="Theo Bamberger" userId="1490827d-a43a-4436-a449-2b21484a1ad6" providerId="ADAL" clId="{57CDFD99-A144-4B81-9874-9F28317891D3}" dt="2024-01-26T22:40:26.071" v="1561" actId="1036"/>
          <ac:cxnSpMkLst>
            <pc:docMk/>
            <pc:sldMk cId="617330771" sldId="269"/>
            <ac:cxnSpMk id="7" creationId="{D23BDF84-4F82-4B8A-6140-FC2BA6F4BE8D}"/>
          </ac:cxnSpMkLst>
        </pc:cxnChg>
      </pc:sldChg>
      <pc:sldChg chg="modSp add mod ord modAnim">
        <pc:chgData name="Theo Bamberger" userId="1490827d-a43a-4436-a449-2b21484a1ad6" providerId="ADAL" clId="{57CDFD99-A144-4B81-9874-9F28317891D3}" dt="2024-01-26T22:30:15.369" v="1337"/>
        <pc:sldMkLst>
          <pc:docMk/>
          <pc:sldMk cId="1257989142" sldId="270"/>
        </pc:sldMkLst>
        <pc:spChg chg="mod">
          <ac:chgData name="Theo Bamberger" userId="1490827d-a43a-4436-a449-2b21484a1ad6" providerId="ADAL" clId="{57CDFD99-A144-4B81-9874-9F28317891D3}" dt="2024-01-26T22:23:56.780" v="1308" actId="20577"/>
          <ac:spMkLst>
            <pc:docMk/>
            <pc:sldMk cId="1257989142" sldId="270"/>
            <ac:spMk id="17" creationId="{44883E68-2809-7083-DC76-61466B3639C6}"/>
          </ac:spMkLst>
        </pc:spChg>
      </pc:sldChg>
      <pc:sldChg chg="modSp add mod ord modAnim modNotesTx">
        <pc:chgData name="Theo Bamberger" userId="1490827d-a43a-4436-a449-2b21484a1ad6" providerId="ADAL" clId="{57CDFD99-A144-4B81-9874-9F28317891D3}" dt="2024-02-02T23:58:33.162" v="3104" actId="21"/>
        <pc:sldMkLst>
          <pc:docMk/>
          <pc:sldMk cId="1701950925" sldId="271"/>
        </pc:sldMkLst>
        <pc:spChg chg="mod">
          <ac:chgData name="Theo Bamberger" userId="1490827d-a43a-4436-a449-2b21484a1ad6" providerId="ADAL" clId="{57CDFD99-A144-4B81-9874-9F28317891D3}" dt="2024-02-02T23:58:33.162" v="3104" actId="21"/>
          <ac:spMkLst>
            <pc:docMk/>
            <pc:sldMk cId="1701950925" sldId="271"/>
            <ac:spMk id="17" creationId="{44883E68-2809-7083-DC76-61466B3639C6}"/>
          </ac:spMkLst>
        </pc:spChg>
      </pc:sldChg>
      <pc:sldChg chg="modSp new mod ord modAnim">
        <pc:chgData name="Theo Bamberger" userId="1490827d-a43a-4436-a449-2b21484a1ad6" providerId="ADAL" clId="{57CDFD99-A144-4B81-9874-9F28317891D3}" dt="2024-02-03T00:52:28.912" v="3318" actId="20577"/>
        <pc:sldMkLst>
          <pc:docMk/>
          <pc:sldMk cId="2750824679" sldId="272"/>
        </pc:sldMkLst>
        <pc:spChg chg="mod">
          <ac:chgData name="Theo Bamberger" userId="1490827d-a43a-4436-a449-2b21484a1ad6" providerId="ADAL" clId="{57CDFD99-A144-4B81-9874-9F28317891D3}" dt="2024-01-26T23:51:55.304" v="1720" actId="20577"/>
          <ac:spMkLst>
            <pc:docMk/>
            <pc:sldMk cId="2750824679" sldId="272"/>
            <ac:spMk id="2" creationId="{A1EE33C5-C88A-BA1A-9D00-D89AC4C2B608}"/>
          </ac:spMkLst>
        </pc:spChg>
        <pc:spChg chg="mod">
          <ac:chgData name="Theo Bamberger" userId="1490827d-a43a-4436-a449-2b21484a1ad6" providerId="ADAL" clId="{57CDFD99-A144-4B81-9874-9F28317891D3}" dt="2024-02-03T00:52:28.912" v="3318" actId="20577"/>
          <ac:spMkLst>
            <pc:docMk/>
            <pc:sldMk cId="2750824679" sldId="272"/>
            <ac:spMk id="3" creationId="{292CA6C0-70B1-726F-A14C-F60DEDD708C6}"/>
          </ac:spMkLst>
        </pc:spChg>
      </pc:sldChg>
      <pc:sldChg chg="modSp add modAnim modNotesTx">
        <pc:chgData name="Theo Bamberger" userId="1490827d-a43a-4436-a449-2b21484a1ad6" providerId="ADAL" clId="{57CDFD99-A144-4B81-9874-9F28317891D3}" dt="2024-02-03T01:11:13.824" v="3378" actId="20577"/>
        <pc:sldMkLst>
          <pc:docMk/>
          <pc:sldMk cId="983887138" sldId="273"/>
        </pc:sldMkLst>
        <pc:spChg chg="mod">
          <ac:chgData name="Theo Bamberger" userId="1490827d-a43a-4436-a449-2b21484a1ad6" providerId="ADAL" clId="{57CDFD99-A144-4B81-9874-9F28317891D3}" dt="2024-02-03T01:11:13.824" v="3378" actId="20577"/>
          <ac:spMkLst>
            <pc:docMk/>
            <pc:sldMk cId="983887138" sldId="273"/>
            <ac:spMk id="3" creationId="{132BF278-6E65-E647-735C-86730561ECDA}"/>
          </ac:spMkLst>
        </pc:spChg>
      </pc:sldChg>
      <pc:sldChg chg="modSp add mod ord">
        <pc:chgData name="Theo Bamberger" userId="1490827d-a43a-4436-a449-2b21484a1ad6" providerId="ADAL" clId="{57CDFD99-A144-4B81-9874-9F28317891D3}" dt="2024-01-29T17:31:38.673" v="1995" actId="20577"/>
        <pc:sldMkLst>
          <pc:docMk/>
          <pc:sldMk cId="379513455" sldId="274"/>
        </pc:sldMkLst>
        <pc:spChg chg="mod">
          <ac:chgData name="Theo Bamberger" userId="1490827d-a43a-4436-a449-2b21484a1ad6" providerId="ADAL" clId="{57CDFD99-A144-4B81-9874-9F28317891D3}" dt="2024-01-29T17:31:38.673" v="1995" actId="20577"/>
          <ac:spMkLst>
            <pc:docMk/>
            <pc:sldMk cId="379513455" sldId="274"/>
            <ac:spMk id="3" creationId="{F17F4F34-6D3E-2794-36C6-B6096F6B834F}"/>
          </ac:spMkLst>
        </pc:spChg>
        <pc:graphicFrameChg chg="mod">
          <ac:chgData name="Theo Bamberger" userId="1490827d-a43a-4436-a449-2b21484a1ad6" providerId="ADAL" clId="{57CDFD99-A144-4B81-9874-9F28317891D3}" dt="2024-01-29T17:27:34.741" v="1903"/>
          <ac:graphicFrameMkLst>
            <pc:docMk/>
            <pc:sldMk cId="379513455" sldId="274"/>
            <ac:graphicFrameMk id="7" creationId="{6509F01C-1751-D6C6-294A-D30A5B0681A3}"/>
          </ac:graphicFrameMkLst>
        </pc:graphicFrameChg>
      </pc:sldChg>
      <pc:sldChg chg="addSp modSp new mod ord">
        <pc:chgData name="Theo Bamberger" userId="1490827d-a43a-4436-a449-2b21484a1ad6" providerId="ADAL" clId="{57CDFD99-A144-4B81-9874-9F28317891D3}" dt="2024-01-29T17:56:51.350" v="2136"/>
        <pc:sldMkLst>
          <pc:docMk/>
          <pc:sldMk cId="562979321" sldId="275"/>
        </pc:sldMkLst>
        <pc:spChg chg="add mod">
          <ac:chgData name="Theo Bamberger" userId="1490827d-a43a-4436-a449-2b21484a1ad6" providerId="ADAL" clId="{57CDFD99-A144-4B81-9874-9F28317891D3}" dt="2024-01-29T17:31:29.672" v="1984" actId="1035"/>
          <ac:spMkLst>
            <pc:docMk/>
            <pc:sldMk cId="562979321" sldId="275"/>
            <ac:spMk id="5" creationId="{979A1B71-5885-6DA0-6B95-6119A4B3BE75}"/>
          </ac:spMkLst>
        </pc:spChg>
        <pc:graphicFrameChg chg="add mod">
          <ac:chgData name="Theo Bamberger" userId="1490827d-a43a-4436-a449-2b21484a1ad6" providerId="ADAL" clId="{57CDFD99-A144-4B81-9874-9F28317891D3}" dt="2024-01-29T17:30:46.335" v="1954" actId="14100"/>
          <ac:graphicFrameMkLst>
            <pc:docMk/>
            <pc:sldMk cId="562979321" sldId="275"/>
            <ac:graphicFrameMk id="2" creationId="{5797A6DC-12FF-9288-0171-DB4319A73EEB}"/>
          </ac:graphicFrameMkLst>
        </pc:graphicFrameChg>
        <pc:graphicFrameChg chg="add mod">
          <ac:chgData name="Theo Bamberger" userId="1490827d-a43a-4436-a449-2b21484a1ad6" providerId="ADAL" clId="{57CDFD99-A144-4B81-9874-9F28317891D3}" dt="2024-01-29T17:30:46.335" v="1954" actId="14100"/>
          <ac:graphicFrameMkLst>
            <pc:docMk/>
            <pc:sldMk cId="562979321" sldId="275"/>
            <ac:graphicFrameMk id="3" creationId="{E0A07C8B-1AA8-F72E-BE6F-5348E875BAA6}"/>
          </ac:graphicFrameMkLst>
        </pc:graphicFrameChg>
        <pc:graphicFrameChg chg="add mod">
          <ac:chgData name="Theo Bamberger" userId="1490827d-a43a-4436-a449-2b21484a1ad6" providerId="ADAL" clId="{57CDFD99-A144-4B81-9874-9F28317891D3}" dt="2024-01-29T17:30:46.335" v="1954" actId="14100"/>
          <ac:graphicFrameMkLst>
            <pc:docMk/>
            <pc:sldMk cId="562979321" sldId="275"/>
            <ac:graphicFrameMk id="4" creationId="{901CF92E-3EEF-2ADB-3C3A-1722C083B46E}"/>
          </ac:graphicFrameMkLst>
        </pc:graphicFrameChg>
      </pc:sldChg>
      <pc:sldChg chg="new del">
        <pc:chgData name="Theo Bamberger" userId="1490827d-a43a-4436-a449-2b21484a1ad6" providerId="ADAL" clId="{57CDFD99-A144-4B81-9874-9F28317891D3}" dt="2024-01-29T17:46:56.454" v="2118" actId="2696"/>
        <pc:sldMkLst>
          <pc:docMk/>
          <pc:sldMk cId="4070227246" sldId="276"/>
        </pc:sldMkLst>
      </pc:sldChg>
      <pc:sldChg chg="addSp delSp modSp new mod ord modAnim">
        <pc:chgData name="Theo Bamberger" userId="1490827d-a43a-4436-a449-2b21484a1ad6" providerId="ADAL" clId="{57CDFD99-A144-4B81-9874-9F28317891D3}" dt="2024-01-29T19:18:04.370" v="2142" actId="403"/>
        <pc:sldMkLst>
          <pc:docMk/>
          <pc:sldMk cId="3858180834" sldId="277"/>
        </pc:sldMkLst>
        <pc:spChg chg="mod">
          <ac:chgData name="Theo Bamberger" userId="1490827d-a43a-4436-a449-2b21484a1ad6" providerId="ADAL" clId="{57CDFD99-A144-4B81-9874-9F28317891D3}" dt="2024-01-29T17:33:05.370" v="2056" actId="20577"/>
          <ac:spMkLst>
            <pc:docMk/>
            <pc:sldMk cId="3858180834" sldId="277"/>
            <ac:spMk id="2" creationId="{16EBB688-1E9F-38F9-C224-11458488A1AC}"/>
          </ac:spMkLst>
        </pc:spChg>
        <pc:spChg chg="del">
          <ac:chgData name="Theo Bamberger" userId="1490827d-a43a-4436-a449-2b21484a1ad6" providerId="ADAL" clId="{57CDFD99-A144-4B81-9874-9F28317891D3}" dt="2024-01-29T17:33:15.076" v="2057" actId="478"/>
          <ac:spMkLst>
            <pc:docMk/>
            <pc:sldMk cId="3858180834" sldId="277"/>
            <ac:spMk id="3" creationId="{4DC08BB0-E903-F551-2C09-7AFDB1DBCD1C}"/>
          </ac:spMkLst>
        </pc:spChg>
        <pc:spChg chg="add mod">
          <ac:chgData name="Theo Bamberger" userId="1490827d-a43a-4436-a449-2b21484a1ad6" providerId="ADAL" clId="{57CDFD99-A144-4B81-9874-9F28317891D3}" dt="2024-01-29T17:47:56.199" v="2128" actId="14100"/>
          <ac:spMkLst>
            <pc:docMk/>
            <pc:sldMk cId="3858180834" sldId="277"/>
            <ac:spMk id="5" creationId="{35EF1CA8-4D11-3E9A-A6BE-C25C2F5E6170}"/>
          </ac:spMkLst>
        </pc:spChg>
        <pc:graphicFrameChg chg="add mod">
          <ac:chgData name="Theo Bamberger" userId="1490827d-a43a-4436-a449-2b21484a1ad6" providerId="ADAL" clId="{57CDFD99-A144-4B81-9874-9F28317891D3}" dt="2024-01-29T19:18:04.370" v="2142" actId="403"/>
          <ac:graphicFrameMkLst>
            <pc:docMk/>
            <pc:sldMk cId="3858180834" sldId="277"/>
            <ac:graphicFrameMk id="4" creationId="{BA91A49A-FCA4-443B-B7A2-E1FCD3088204}"/>
          </ac:graphicFrameMkLst>
        </pc:graphicFrameChg>
        <pc:cxnChg chg="add mod">
          <ac:chgData name="Theo Bamberger" userId="1490827d-a43a-4436-a449-2b21484a1ad6" providerId="ADAL" clId="{57CDFD99-A144-4B81-9874-9F28317891D3}" dt="2024-01-29T17:37:29.738" v="2079" actId="1076"/>
          <ac:cxnSpMkLst>
            <pc:docMk/>
            <pc:sldMk cId="3858180834" sldId="277"/>
            <ac:cxnSpMk id="6" creationId="{B5F08CDA-8328-D2C3-519F-A5F2714829EB}"/>
          </ac:cxnSpMkLst>
        </pc:cxnChg>
      </pc:sldChg>
      <pc:sldChg chg="addSp delSp modSp new mod">
        <pc:chgData name="Theo Bamberger" userId="1490827d-a43a-4436-a449-2b21484a1ad6" providerId="ADAL" clId="{57CDFD99-A144-4B81-9874-9F28317891D3}" dt="2024-02-03T00:27:48.408" v="3307" actId="20577"/>
        <pc:sldMkLst>
          <pc:docMk/>
          <pc:sldMk cId="944891568" sldId="278"/>
        </pc:sldMkLst>
        <pc:spChg chg="mod">
          <ac:chgData name="Theo Bamberger" userId="1490827d-a43a-4436-a449-2b21484a1ad6" providerId="ADAL" clId="{57CDFD99-A144-4B81-9874-9F28317891D3}" dt="2024-01-29T22:53:39.885" v="2452" actId="20577"/>
          <ac:spMkLst>
            <pc:docMk/>
            <pc:sldMk cId="944891568" sldId="278"/>
            <ac:spMk id="2" creationId="{ACB07260-8E40-0944-D930-CB86B50AEA60}"/>
          </ac:spMkLst>
        </pc:spChg>
        <pc:spChg chg="mod">
          <ac:chgData name="Theo Bamberger" userId="1490827d-a43a-4436-a449-2b21484a1ad6" providerId="ADAL" clId="{57CDFD99-A144-4B81-9874-9F28317891D3}" dt="2024-02-03T00:27:48.408" v="3307" actId="20577"/>
          <ac:spMkLst>
            <pc:docMk/>
            <pc:sldMk cId="944891568" sldId="278"/>
            <ac:spMk id="3" creationId="{BDBAC36C-0E9A-DD02-520B-6B4CD28BAB42}"/>
          </ac:spMkLst>
        </pc:spChg>
        <pc:spChg chg="add del">
          <ac:chgData name="Theo Bamberger" userId="1490827d-a43a-4436-a449-2b21484a1ad6" providerId="ADAL" clId="{57CDFD99-A144-4B81-9874-9F28317891D3}" dt="2024-01-29T23:01:32.106" v="2713" actId="22"/>
          <ac:spMkLst>
            <pc:docMk/>
            <pc:sldMk cId="944891568" sldId="278"/>
            <ac:spMk id="5" creationId="{2FA8583E-A6FA-8EF9-0A30-F7B830B1E832}"/>
          </ac:spMkLst>
        </pc:spChg>
        <pc:spChg chg="add del">
          <ac:chgData name="Theo Bamberger" userId="1490827d-a43a-4436-a449-2b21484a1ad6" providerId="ADAL" clId="{57CDFD99-A144-4B81-9874-9F28317891D3}" dt="2024-01-29T23:01:35.167" v="2715" actId="22"/>
          <ac:spMkLst>
            <pc:docMk/>
            <pc:sldMk cId="944891568" sldId="278"/>
            <ac:spMk id="7" creationId="{EC95F73C-E155-DD26-677C-06F28430D96C}"/>
          </ac:spMkLst>
        </pc:spChg>
        <pc:spChg chg="add del">
          <ac:chgData name="Theo Bamberger" userId="1490827d-a43a-4436-a449-2b21484a1ad6" providerId="ADAL" clId="{57CDFD99-A144-4B81-9874-9F28317891D3}" dt="2024-01-29T23:01:41.951" v="2717" actId="22"/>
          <ac:spMkLst>
            <pc:docMk/>
            <pc:sldMk cId="944891568" sldId="278"/>
            <ac:spMk id="9" creationId="{78E0E8C1-1DC1-EA0D-C68F-4B2A0E37D50F}"/>
          </ac:spMkLst>
        </pc:spChg>
      </pc:sldChg>
      <pc:sldChg chg="modSp add del">
        <pc:chgData name="Theo Bamberger" userId="1490827d-a43a-4436-a449-2b21484a1ad6" providerId="ADAL" clId="{57CDFD99-A144-4B81-9874-9F28317891D3}" dt="2024-01-29T17:46:53.133" v="2117" actId="2696"/>
        <pc:sldMkLst>
          <pc:docMk/>
          <pc:sldMk cId="1679926411" sldId="278"/>
        </pc:sldMkLst>
        <pc:graphicFrameChg chg="mod">
          <ac:chgData name="Theo Bamberger" userId="1490827d-a43a-4436-a449-2b21484a1ad6" providerId="ADAL" clId="{57CDFD99-A144-4B81-9874-9F28317891D3}" dt="2024-01-29T17:46:12.151" v="2116"/>
          <ac:graphicFrameMkLst>
            <pc:docMk/>
            <pc:sldMk cId="1679926411" sldId="278"/>
            <ac:graphicFrameMk id="4" creationId="{BA91A49A-FCA4-443B-B7A2-E1FCD3088204}"/>
          </ac:graphicFrameMkLst>
        </pc:graphicFrameChg>
      </pc:sldChg>
      <pc:sldChg chg="modSp add mod ord modAnim">
        <pc:chgData name="Theo Bamberger" userId="1490827d-a43a-4436-a449-2b21484a1ad6" providerId="ADAL" clId="{57CDFD99-A144-4B81-9874-9F28317891D3}" dt="2024-02-03T00:27:03.009" v="3235"/>
        <pc:sldMkLst>
          <pc:docMk/>
          <pc:sldMk cId="1337842677" sldId="279"/>
        </pc:sldMkLst>
        <pc:spChg chg="mod">
          <ac:chgData name="Theo Bamberger" userId="1490827d-a43a-4436-a449-2b21484a1ad6" providerId="ADAL" clId="{57CDFD99-A144-4B81-9874-9F28317891D3}" dt="2024-02-03T00:26:49.309" v="3229" actId="21"/>
          <ac:spMkLst>
            <pc:docMk/>
            <pc:sldMk cId="1337842677" sldId="279"/>
            <ac:spMk id="3" creationId="{B6C9AD2F-2BD4-1A31-28A2-23C4CBA7C74D}"/>
          </ac:spMkLst>
        </pc:spChg>
      </pc:sldChg>
      <pc:sldChg chg="new del">
        <pc:chgData name="Theo Bamberger" userId="1490827d-a43a-4436-a449-2b21484a1ad6" providerId="ADAL" clId="{57CDFD99-A144-4B81-9874-9F28317891D3}" dt="2024-01-29T23:00:28.307" v="2704" actId="47"/>
        <pc:sldMkLst>
          <pc:docMk/>
          <pc:sldMk cId="320205193" sldId="280"/>
        </pc:sldMkLst>
      </pc:sldChg>
      <pc:sldChg chg="new del setBg">
        <pc:chgData name="Theo Bamberger" userId="1490827d-a43a-4436-a449-2b21484a1ad6" providerId="ADAL" clId="{57CDFD99-A144-4B81-9874-9F28317891D3}" dt="2024-01-29T23:01:53.332" v="2719" actId="47"/>
        <pc:sldMkLst>
          <pc:docMk/>
          <pc:sldMk cId="474925137" sldId="280"/>
        </pc:sldMkLst>
      </pc:sldChg>
      <pc:sldChg chg="add ord setBg modNotesTx">
        <pc:chgData name="Theo Bamberger" userId="1490827d-a43a-4436-a449-2b21484a1ad6" providerId="ADAL" clId="{57CDFD99-A144-4B81-9874-9F28317891D3}" dt="2024-02-02T23:37:57.504" v="3049" actId="20577"/>
        <pc:sldMkLst>
          <pc:docMk/>
          <pc:sldMk cId="3652562407" sldId="731"/>
        </pc:sldMkLst>
      </pc:sldChg>
      <pc:sldChg chg="modSp add mod modNotesTx">
        <pc:chgData name="Theo Bamberger" userId="1490827d-a43a-4436-a449-2b21484a1ad6" providerId="ADAL" clId="{57CDFD99-A144-4B81-9874-9F28317891D3}" dt="2024-02-06T16:58:55.762" v="3510" actId="20577"/>
        <pc:sldMkLst>
          <pc:docMk/>
          <pc:sldMk cId="1195973464" sldId="732"/>
        </pc:sldMkLst>
        <pc:spChg chg="mod">
          <ac:chgData name="Theo Bamberger" userId="1490827d-a43a-4436-a449-2b21484a1ad6" providerId="ADAL" clId="{57CDFD99-A144-4B81-9874-9F28317891D3}" dt="2024-01-29T23:02:34.758" v="2743" actId="20577"/>
          <ac:spMkLst>
            <pc:docMk/>
            <pc:sldMk cId="1195973464" sldId="732"/>
            <ac:spMk id="2" creationId="{00000000-0000-0000-0000-000000000000}"/>
          </ac:spMkLst>
        </pc:spChg>
        <pc:spChg chg="mod">
          <ac:chgData name="Theo Bamberger" userId="1490827d-a43a-4436-a449-2b21484a1ad6" providerId="ADAL" clId="{57CDFD99-A144-4B81-9874-9F28317891D3}" dt="2024-02-06T16:58:55.762" v="3510" actId="20577"/>
          <ac:spMkLst>
            <pc:docMk/>
            <pc:sldMk cId="1195973464" sldId="732"/>
            <ac:spMk id="3" creationId="{00000000-0000-0000-0000-000000000000}"/>
          </ac:spMkLst>
        </pc:spChg>
      </pc:sldChg>
      <pc:sldChg chg="addSp modSp new mod ord">
        <pc:chgData name="Theo Bamberger" userId="1490827d-a43a-4436-a449-2b21484a1ad6" providerId="ADAL" clId="{57CDFD99-A144-4B81-9874-9F28317891D3}" dt="2024-02-02T23:58:25.336" v="3103"/>
        <pc:sldMkLst>
          <pc:docMk/>
          <pc:sldMk cId="3531449921" sldId="733"/>
        </pc:sldMkLst>
        <pc:spChg chg="add mod">
          <ac:chgData name="Theo Bamberger" userId="1490827d-a43a-4436-a449-2b21484a1ad6" providerId="ADAL" clId="{57CDFD99-A144-4B81-9874-9F28317891D3}" dt="2024-01-29T23:50:23.977" v="3026" actId="1036"/>
          <ac:spMkLst>
            <pc:docMk/>
            <pc:sldMk cId="3531449921" sldId="733"/>
            <ac:spMk id="5" creationId="{F1C25F32-2BCB-71A1-0253-E0E32624C0E7}"/>
          </ac:spMkLst>
        </pc:spChg>
        <pc:spChg chg="add mod">
          <ac:chgData name="Theo Bamberger" userId="1490827d-a43a-4436-a449-2b21484a1ad6" providerId="ADAL" clId="{57CDFD99-A144-4B81-9874-9F28317891D3}" dt="2024-01-29T23:17:45.487" v="2913" actId="20577"/>
          <ac:spMkLst>
            <pc:docMk/>
            <pc:sldMk cId="3531449921" sldId="733"/>
            <ac:spMk id="6" creationId="{C302DF49-9C7C-5632-80E8-E69C938DA323}"/>
          </ac:spMkLst>
        </pc:spChg>
        <pc:graphicFrameChg chg="add mod">
          <ac:chgData name="Theo Bamberger" userId="1490827d-a43a-4436-a449-2b21484a1ad6" providerId="ADAL" clId="{57CDFD99-A144-4B81-9874-9F28317891D3}" dt="2024-01-29T23:18:02.496" v="2918" actId="14100"/>
          <ac:graphicFrameMkLst>
            <pc:docMk/>
            <pc:sldMk cId="3531449921" sldId="733"/>
            <ac:graphicFrameMk id="2" creationId="{5AE210D5-41B6-1F51-C648-4BD252AF42B5}"/>
          </ac:graphicFrameMkLst>
        </pc:graphicFrameChg>
        <pc:graphicFrameChg chg="add mod">
          <ac:chgData name="Theo Bamberger" userId="1490827d-a43a-4436-a449-2b21484a1ad6" providerId="ADAL" clId="{57CDFD99-A144-4B81-9874-9F28317891D3}" dt="2024-01-29T23:50:15.128" v="3020" actId="1036"/>
          <ac:graphicFrameMkLst>
            <pc:docMk/>
            <pc:sldMk cId="3531449921" sldId="733"/>
            <ac:graphicFrameMk id="3" creationId="{5311A137-3D51-4D63-BB4C-8BEBB660C453}"/>
          </ac:graphicFrameMkLst>
        </pc:graphicFrameChg>
        <pc:graphicFrameChg chg="add mod">
          <ac:chgData name="Theo Bamberger" userId="1490827d-a43a-4436-a449-2b21484a1ad6" providerId="ADAL" clId="{57CDFD99-A144-4B81-9874-9F28317891D3}" dt="2024-01-29T23:50:15.128" v="3020" actId="1036"/>
          <ac:graphicFrameMkLst>
            <pc:docMk/>
            <pc:sldMk cId="3531449921" sldId="733"/>
            <ac:graphicFrameMk id="4" creationId="{BDC957C6-B054-858B-08FD-603A6CF02D69}"/>
          </ac:graphicFrameMkLst>
        </pc:graphicFrameChg>
      </pc:sldChg>
      <pc:sldChg chg="delSp modSp add mod ord">
        <pc:chgData name="Theo Bamberger" userId="1490827d-a43a-4436-a449-2b21484a1ad6" providerId="ADAL" clId="{57CDFD99-A144-4B81-9874-9F28317891D3}" dt="2024-02-02T23:50:43.681" v="3098" actId="20577"/>
        <pc:sldMkLst>
          <pc:docMk/>
          <pc:sldMk cId="4258926441" sldId="734"/>
        </pc:sldMkLst>
        <pc:spChg chg="mod">
          <ac:chgData name="Theo Bamberger" userId="1490827d-a43a-4436-a449-2b21484a1ad6" providerId="ADAL" clId="{57CDFD99-A144-4B81-9874-9F28317891D3}" dt="2024-02-02T23:50:43.681" v="3098" actId="20577"/>
          <ac:spMkLst>
            <pc:docMk/>
            <pc:sldMk cId="4258926441" sldId="734"/>
            <ac:spMk id="2" creationId="{00000000-0000-0000-0000-000000000000}"/>
          </ac:spMkLst>
        </pc:spChg>
        <pc:spChg chg="del">
          <ac:chgData name="Theo Bamberger" userId="1490827d-a43a-4436-a449-2b21484a1ad6" providerId="ADAL" clId="{57CDFD99-A144-4B81-9874-9F28317891D3}" dt="2024-02-02T23:50:18.865" v="3056" actId="478"/>
          <ac:spMkLst>
            <pc:docMk/>
            <pc:sldMk cId="4258926441" sldId="734"/>
            <ac:spMk id="3" creationId="{00000000-0000-0000-0000-000000000000}"/>
          </ac:spMkLst>
        </pc:spChg>
        <pc:picChg chg="del">
          <ac:chgData name="Theo Bamberger" userId="1490827d-a43a-4436-a449-2b21484a1ad6" providerId="ADAL" clId="{57CDFD99-A144-4B81-9874-9F28317891D3}" dt="2024-02-02T23:50:15.061" v="3055" actId="478"/>
          <ac:picMkLst>
            <pc:docMk/>
            <pc:sldMk cId="4258926441" sldId="734"/>
            <ac:picMk id="5" creationId="{6EC17CD3-5BE1-0637-FFAC-D8A44FFC5304}"/>
          </ac:picMkLst>
        </pc:picChg>
      </pc:sldChg>
      <pc:sldChg chg="modSp add ord modAnim modNotesTx">
        <pc:chgData name="Theo Bamberger" userId="1490827d-a43a-4436-a449-2b21484a1ad6" providerId="ADAL" clId="{57CDFD99-A144-4B81-9874-9F28317891D3}" dt="2024-02-03T00:08:51.621" v="3175" actId="20577"/>
        <pc:sldMkLst>
          <pc:docMk/>
          <pc:sldMk cId="2523273225" sldId="735"/>
        </pc:sldMkLst>
        <pc:spChg chg="mod">
          <ac:chgData name="Theo Bamberger" userId="1490827d-a43a-4436-a449-2b21484a1ad6" providerId="ADAL" clId="{57CDFD99-A144-4B81-9874-9F28317891D3}" dt="2024-02-02T23:58:53.787" v="3110" actId="5793"/>
          <ac:spMkLst>
            <pc:docMk/>
            <pc:sldMk cId="2523273225" sldId="735"/>
            <ac:spMk id="17" creationId="{44883E68-2809-7083-DC76-61466B3639C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1.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736041088389134E-2"/>
          <c:y val="0.13561326017553596"/>
          <c:w val="0.91716326573236706"/>
          <c:h val="0.66264692363681821"/>
        </c:manualLayout>
      </c:layout>
      <c:scatterChart>
        <c:scatterStyle val="lineMarker"/>
        <c:varyColors val="0"/>
        <c:ser>
          <c:idx val="0"/>
          <c:order val="0"/>
          <c:spPr>
            <a:ln w="25400" cap="rnd">
              <a:noFill/>
              <a:round/>
            </a:ln>
            <a:effectLst/>
          </c:spPr>
          <c:marker>
            <c:symbol val="circle"/>
            <c:size val="10"/>
            <c:spPr>
              <a:solidFill>
                <a:srgbClr val="00728F"/>
              </a:solidFill>
              <a:ln w="1270">
                <a:solidFill>
                  <a:srgbClr val="E7E6E6">
                    <a:alpha val="75000"/>
                  </a:srgbClr>
                </a:solidFill>
              </a:ln>
              <a:effectLst/>
            </c:spPr>
          </c:marker>
          <c:xVal>
            <c:numRef>
              <c:f>Sheet1!$A$2:$A$19</c:f>
              <c:numCache>
                <c:formatCode>General</c:formatCode>
                <c:ptCount val="1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23</c:v>
                </c:pt>
                <c:pt idx="16">
                  <c:v>25</c:v>
                </c:pt>
                <c:pt idx="17">
                  <c:v>27</c:v>
                </c:pt>
              </c:numCache>
            </c:numRef>
          </c:xVal>
          <c:yVal>
            <c:numRef>
              <c:f>Sheet1!$B$2:$B$19</c:f>
              <c:numCache>
                <c:formatCode>General</c:formatCode>
                <c:ptCount val="18"/>
                <c:pt idx="0">
                  <c:v>0</c:v>
                </c:pt>
                <c:pt idx="1">
                  <c:v>0</c:v>
                </c:pt>
                <c:pt idx="2">
                  <c:v>-2.5</c:v>
                </c:pt>
                <c:pt idx="3">
                  <c:v>0</c:v>
                </c:pt>
                <c:pt idx="4">
                  <c:v>-2</c:v>
                </c:pt>
                <c:pt idx="5">
                  <c:v>-4</c:v>
                </c:pt>
                <c:pt idx="6">
                  <c:v>-3</c:v>
                </c:pt>
                <c:pt idx="7">
                  <c:v>-0.5</c:v>
                </c:pt>
                <c:pt idx="8">
                  <c:v>-2</c:v>
                </c:pt>
                <c:pt idx="9">
                  <c:v>0</c:v>
                </c:pt>
                <c:pt idx="10">
                  <c:v>-2</c:v>
                </c:pt>
                <c:pt idx="11">
                  <c:v>-2</c:v>
                </c:pt>
                <c:pt idx="12">
                  <c:v>-1</c:v>
                </c:pt>
                <c:pt idx="13">
                  <c:v>0</c:v>
                </c:pt>
                <c:pt idx="14">
                  <c:v>-1</c:v>
                </c:pt>
                <c:pt idx="15">
                  <c:v>0</c:v>
                </c:pt>
                <c:pt idx="16">
                  <c:v>0</c:v>
                </c:pt>
                <c:pt idx="17">
                  <c:v>0</c:v>
                </c:pt>
              </c:numCache>
            </c:numRef>
          </c:yVal>
          <c:smooth val="0"/>
          <c:extLst>
            <c:ext xmlns:c16="http://schemas.microsoft.com/office/drawing/2014/chart" uri="{C3380CC4-5D6E-409C-BE32-E72D297353CC}">
              <c16:uniqueId val="{00000000-5DF3-47C3-A4AC-59C7A35DEC26}"/>
            </c:ext>
          </c:extLst>
        </c:ser>
        <c:ser>
          <c:idx val="1"/>
          <c:order val="1"/>
          <c:spPr>
            <a:ln w="25400" cap="rnd">
              <a:noFill/>
              <a:round/>
            </a:ln>
            <a:effectLst/>
          </c:spPr>
          <c:marker>
            <c:symbol val="circle"/>
            <c:size val="10"/>
            <c:spPr>
              <a:solidFill>
                <a:srgbClr val="00728F"/>
              </a:solidFill>
              <a:ln w="1270">
                <a:solidFill>
                  <a:srgbClr val="E7E6E6"/>
                </a:solidFill>
              </a:ln>
              <a:effectLst/>
            </c:spPr>
          </c:marker>
          <c:xVal>
            <c:numRef>
              <c:f>Sheet1!$A$2:$A$19</c:f>
              <c:numCache>
                <c:formatCode>General</c:formatCode>
                <c:ptCount val="1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23</c:v>
                </c:pt>
                <c:pt idx="16">
                  <c:v>25</c:v>
                </c:pt>
                <c:pt idx="17">
                  <c:v>27</c:v>
                </c:pt>
              </c:numCache>
            </c:numRef>
          </c:xVal>
          <c:yVal>
            <c:numRef>
              <c:f>Sheet1!$C$2:$C$19</c:f>
              <c:numCache>
                <c:formatCode>General</c:formatCode>
                <c:ptCount val="18"/>
                <c:pt idx="2">
                  <c:v>-1.5</c:v>
                </c:pt>
                <c:pt idx="4">
                  <c:v>-1</c:v>
                </c:pt>
                <c:pt idx="5">
                  <c:v>-3</c:v>
                </c:pt>
                <c:pt idx="6">
                  <c:v>-2</c:v>
                </c:pt>
                <c:pt idx="7">
                  <c:v>0.5</c:v>
                </c:pt>
                <c:pt idx="8">
                  <c:v>-1</c:v>
                </c:pt>
                <c:pt idx="10">
                  <c:v>-1</c:v>
                </c:pt>
                <c:pt idx="11">
                  <c:v>-1</c:v>
                </c:pt>
                <c:pt idx="12">
                  <c:v>0</c:v>
                </c:pt>
                <c:pt idx="14">
                  <c:v>0</c:v>
                </c:pt>
              </c:numCache>
            </c:numRef>
          </c:yVal>
          <c:smooth val="0"/>
          <c:extLst>
            <c:ext xmlns:c16="http://schemas.microsoft.com/office/drawing/2014/chart" uri="{C3380CC4-5D6E-409C-BE32-E72D297353CC}">
              <c16:uniqueId val="{00000001-5DF3-47C3-A4AC-59C7A35DEC26}"/>
            </c:ext>
          </c:extLst>
        </c:ser>
        <c:ser>
          <c:idx val="2"/>
          <c:order val="2"/>
          <c:spPr>
            <a:ln w="25400" cap="rnd">
              <a:noFill/>
              <a:round/>
            </a:ln>
            <a:effectLst/>
          </c:spPr>
          <c:marker>
            <c:symbol val="circle"/>
            <c:size val="10"/>
            <c:spPr>
              <a:solidFill>
                <a:srgbClr val="00728F"/>
              </a:solidFill>
              <a:ln w="1270">
                <a:solidFill>
                  <a:srgbClr val="E7E6E6"/>
                </a:solidFill>
              </a:ln>
              <a:effectLst/>
            </c:spPr>
          </c:marker>
          <c:xVal>
            <c:numRef>
              <c:f>Sheet1!$A$2:$A$19</c:f>
              <c:numCache>
                <c:formatCode>General</c:formatCode>
                <c:ptCount val="1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23</c:v>
                </c:pt>
                <c:pt idx="16">
                  <c:v>25</c:v>
                </c:pt>
                <c:pt idx="17">
                  <c:v>27</c:v>
                </c:pt>
              </c:numCache>
            </c:numRef>
          </c:xVal>
          <c:yVal>
            <c:numRef>
              <c:f>Sheet1!$D$2:$D$19</c:f>
              <c:numCache>
                <c:formatCode>General</c:formatCode>
                <c:ptCount val="18"/>
                <c:pt idx="2">
                  <c:v>-0.5</c:v>
                </c:pt>
                <c:pt idx="4">
                  <c:v>0</c:v>
                </c:pt>
                <c:pt idx="5">
                  <c:v>-2</c:v>
                </c:pt>
                <c:pt idx="6">
                  <c:v>-1</c:v>
                </c:pt>
                <c:pt idx="8">
                  <c:v>0</c:v>
                </c:pt>
                <c:pt idx="10">
                  <c:v>0</c:v>
                </c:pt>
                <c:pt idx="11">
                  <c:v>0</c:v>
                </c:pt>
                <c:pt idx="12">
                  <c:v>1</c:v>
                </c:pt>
                <c:pt idx="14">
                  <c:v>1</c:v>
                </c:pt>
              </c:numCache>
            </c:numRef>
          </c:yVal>
          <c:smooth val="0"/>
          <c:extLst>
            <c:ext xmlns:c16="http://schemas.microsoft.com/office/drawing/2014/chart" uri="{C3380CC4-5D6E-409C-BE32-E72D297353CC}">
              <c16:uniqueId val="{00000002-5DF3-47C3-A4AC-59C7A35DEC26}"/>
            </c:ext>
          </c:extLst>
        </c:ser>
        <c:ser>
          <c:idx val="3"/>
          <c:order val="3"/>
          <c:spPr>
            <a:ln w="25400" cap="rnd">
              <a:noFill/>
              <a:round/>
            </a:ln>
            <a:effectLst/>
          </c:spPr>
          <c:marker>
            <c:symbol val="circle"/>
            <c:size val="10"/>
            <c:spPr>
              <a:solidFill>
                <a:srgbClr val="00728F"/>
              </a:solidFill>
              <a:ln w="1270">
                <a:solidFill>
                  <a:srgbClr val="E7E6E6"/>
                </a:solidFill>
              </a:ln>
              <a:effectLst/>
            </c:spPr>
          </c:marker>
          <c:xVal>
            <c:numRef>
              <c:f>Sheet1!$A$2:$A$19</c:f>
              <c:numCache>
                <c:formatCode>General</c:formatCode>
                <c:ptCount val="1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23</c:v>
                </c:pt>
                <c:pt idx="16">
                  <c:v>25</c:v>
                </c:pt>
                <c:pt idx="17">
                  <c:v>27</c:v>
                </c:pt>
              </c:numCache>
            </c:numRef>
          </c:xVal>
          <c:yVal>
            <c:numRef>
              <c:f>Sheet1!$E$2:$E$19</c:f>
              <c:numCache>
                <c:formatCode>General</c:formatCode>
                <c:ptCount val="18"/>
                <c:pt idx="2">
                  <c:v>0.5</c:v>
                </c:pt>
                <c:pt idx="4">
                  <c:v>1</c:v>
                </c:pt>
                <c:pt idx="5">
                  <c:v>-1</c:v>
                </c:pt>
                <c:pt idx="6">
                  <c:v>0</c:v>
                </c:pt>
                <c:pt idx="8">
                  <c:v>1</c:v>
                </c:pt>
                <c:pt idx="10">
                  <c:v>1</c:v>
                </c:pt>
                <c:pt idx="11">
                  <c:v>1</c:v>
                </c:pt>
              </c:numCache>
            </c:numRef>
          </c:yVal>
          <c:smooth val="0"/>
          <c:extLst>
            <c:ext xmlns:c16="http://schemas.microsoft.com/office/drawing/2014/chart" uri="{C3380CC4-5D6E-409C-BE32-E72D297353CC}">
              <c16:uniqueId val="{00000003-5DF3-47C3-A4AC-59C7A35DEC26}"/>
            </c:ext>
          </c:extLst>
        </c:ser>
        <c:ser>
          <c:idx val="4"/>
          <c:order val="4"/>
          <c:spPr>
            <a:ln w="25400" cap="rnd">
              <a:noFill/>
              <a:round/>
            </a:ln>
            <a:effectLst/>
          </c:spPr>
          <c:marker>
            <c:symbol val="circle"/>
            <c:size val="10"/>
            <c:spPr>
              <a:solidFill>
                <a:srgbClr val="00728F"/>
              </a:solidFill>
              <a:ln w="1270">
                <a:solidFill>
                  <a:srgbClr val="E7E6E6"/>
                </a:solidFill>
              </a:ln>
              <a:effectLst/>
            </c:spPr>
          </c:marker>
          <c:xVal>
            <c:numRef>
              <c:f>Sheet1!$A$2:$A$19</c:f>
              <c:numCache>
                <c:formatCode>General</c:formatCode>
                <c:ptCount val="1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23</c:v>
                </c:pt>
                <c:pt idx="16">
                  <c:v>25</c:v>
                </c:pt>
                <c:pt idx="17">
                  <c:v>27</c:v>
                </c:pt>
              </c:numCache>
            </c:numRef>
          </c:xVal>
          <c:yVal>
            <c:numRef>
              <c:f>Sheet1!$F$2:$F$19</c:f>
              <c:numCache>
                <c:formatCode>General</c:formatCode>
                <c:ptCount val="18"/>
                <c:pt idx="2">
                  <c:v>1.5</c:v>
                </c:pt>
                <c:pt idx="4">
                  <c:v>2</c:v>
                </c:pt>
                <c:pt idx="5">
                  <c:v>0</c:v>
                </c:pt>
                <c:pt idx="6">
                  <c:v>1</c:v>
                </c:pt>
                <c:pt idx="8">
                  <c:v>2</c:v>
                </c:pt>
                <c:pt idx="10">
                  <c:v>2</c:v>
                </c:pt>
                <c:pt idx="11">
                  <c:v>2</c:v>
                </c:pt>
              </c:numCache>
            </c:numRef>
          </c:yVal>
          <c:smooth val="0"/>
          <c:extLst>
            <c:ext xmlns:c16="http://schemas.microsoft.com/office/drawing/2014/chart" uri="{C3380CC4-5D6E-409C-BE32-E72D297353CC}">
              <c16:uniqueId val="{00000004-5DF3-47C3-A4AC-59C7A35DEC26}"/>
            </c:ext>
          </c:extLst>
        </c:ser>
        <c:ser>
          <c:idx val="5"/>
          <c:order val="5"/>
          <c:spPr>
            <a:ln w="25400" cap="rnd">
              <a:noFill/>
              <a:round/>
            </a:ln>
            <a:effectLst/>
          </c:spPr>
          <c:marker>
            <c:symbol val="circle"/>
            <c:size val="10"/>
            <c:spPr>
              <a:solidFill>
                <a:srgbClr val="00728F"/>
              </a:solidFill>
              <a:ln w="1270">
                <a:solidFill>
                  <a:srgbClr val="E7E6E6"/>
                </a:solidFill>
              </a:ln>
              <a:effectLst/>
            </c:spPr>
          </c:marker>
          <c:xVal>
            <c:numRef>
              <c:f>Sheet1!$A$2:$A$19</c:f>
              <c:numCache>
                <c:formatCode>General</c:formatCode>
                <c:ptCount val="1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23</c:v>
                </c:pt>
                <c:pt idx="16">
                  <c:v>25</c:v>
                </c:pt>
                <c:pt idx="17">
                  <c:v>27</c:v>
                </c:pt>
              </c:numCache>
            </c:numRef>
          </c:xVal>
          <c:yVal>
            <c:numRef>
              <c:f>Sheet1!$G$2:$G$19</c:f>
              <c:numCache>
                <c:formatCode>General</c:formatCode>
                <c:ptCount val="18"/>
                <c:pt idx="2">
                  <c:v>2.5</c:v>
                </c:pt>
                <c:pt idx="5">
                  <c:v>1</c:v>
                </c:pt>
                <c:pt idx="6">
                  <c:v>2</c:v>
                </c:pt>
              </c:numCache>
            </c:numRef>
          </c:yVal>
          <c:smooth val="0"/>
          <c:extLst>
            <c:ext xmlns:c16="http://schemas.microsoft.com/office/drawing/2014/chart" uri="{C3380CC4-5D6E-409C-BE32-E72D297353CC}">
              <c16:uniqueId val="{00000005-5DF3-47C3-A4AC-59C7A35DEC26}"/>
            </c:ext>
          </c:extLst>
        </c:ser>
        <c:ser>
          <c:idx val="6"/>
          <c:order val="6"/>
          <c:spPr>
            <a:ln w="25400" cap="rnd">
              <a:noFill/>
              <a:round/>
            </a:ln>
            <a:effectLst/>
          </c:spPr>
          <c:marker>
            <c:symbol val="circle"/>
            <c:size val="10"/>
            <c:spPr>
              <a:solidFill>
                <a:srgbClr val="00728F"/>
              </a:solidFill>
              <a:ln w="1270">
                <a:solidFill>
                  <a:srgbClr val="E7E6E6"/>
                </a:solidFill>
              </a:ln>
              <a:effectLst/>
            </c:spPr>
          </c:marker>
          <c:xVal>
            <c:numRef>
              <c:f>Sheet1!$A$2:$A$19</c:f>
              <c:numCache>
                <c:formatCode>General</c:formatCode>
                <c:ptCount val="1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23</c:v>
                </c:pt>
                <c:pt idx="16">
                  <c:v>25</c:v>
                </c:pt>
                <c:pt idx="17">
                  <c:v>27</c:v>
                </c:pt>
              </c:numCache>
            </c:numRef>
          </c:xVal>
          <c:yVal>
            <c:numRef>
              <c:f>Sheet1!$H$2:$H$19</c:f>
              <c:numCache>
                <c:formatCode>General</c:formatCode>
                <c:ptCount val="18"/>
                <c:pt idx="5">
                  <c:v>2</c:v>
                </c:pt>
                <c:pt idx="6">
                  <c:v>3</c:v>
                </c:pt>
              </c:numCache>
            </c:numRef>
          </c:yVal>
          <c:smooth val="0"/>
          <c:extLst>
            <c:ext xmlns:c16="http://schemas.microsoft.com/office/drawing/2014/chart" uri="{C3380CC4-5D6E-409C-BE32-E72D297353CC}">
              <c16:uniqueId val="{00000006-5DF3-47C3-A4AC-59C7A35DEC26}"/>
            </c:ext>
          </c:extLst>
        </c:ser>
        <c:ser>
          <c:idx val="7"/>
          <c:order val="7"/>
          <c:spPr>
            <a:ln w="25400" cap="rnd">
              <a:noFill/>
              <a:round/>
            </a:ln>
            <a:effectLst/>
          </c:spPr>
          <c:marker>
            <c:symbol val="circle"/>
            <c:size val="10"/>
            <c:spPr>
              <a:solidFill>
                <a:srgbClr val="00728F"/>
              </a:solidFill>
              <a:ln w="1270">
                <a:solidFill>
                  <a:srgbClr val="E7E6E6"/>
                </a:solidFill>
              </a:ln>
              <a:effectLst/>
            </c:spPr>
          </c:marker>
          <c:xVal>
            <c:numRef>
              <c:f>Sheet1!$A$2:$A$19</c:f>
              <c:numCache>
                <c:formatCode>General</c:formatCode>
                <c:ptCount val="1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23</c:v>
                </c:pt>
                <c:pt idx="16">
                  <c:v>25</c:v>
                </c:pt>
                <c:pt idx="17">
                  <c:v>27</c:v>
                </c:pt>
              </c:numCache>
            </c:numRef>
          </c:xVal>
          <c:yVal>
            <c:numRef>
              <c:f>Sheet1!$I$2:$I$19</c:f>
              <c:numCache>
                <c:formatCode>General</c:formatCode>
                <c:ptCount val="18"/>
                <c:pt idx="5">
                  <c:v>3</c:v>
                </c:pt>
              </c:numCache>
            </c:numRef>
          </c:yVal>
          <c:smooth val="0"/>
          <c:extLst>
            <c:ext xmlns:c16="http://schemas.microsoft.com/office/drawing/2014/chart" uri="{C3380CC4-5D6E-409C-BE32-E72D297353CC}">
              <c16:uniqueId val="{00000007-5DF3-47C3-A4AC-59C7A35DEC26}"/>
            </c:ext>
          </c:extLst>
        </c:ser>
        <c:ser>
          <c:idx val="8"/>
          <c:order val="8"/>
          <c:spPr>
            <a:ln w="25400" cap="rnd">
              <a:noFill/>
              <a:round/>
            </a:ln>
            <a:effectLst/>
          </c:spPr>
          <c:marker>
            <c:symbol val="circle"/>
            <c:size val="10"/>
            <c:spPr>
              <a:solidFill>
                <a:srgbClr val="00728F"/>
              </a:solidFill>
              <a:ln w="1270">
                <a:solidFill>
                  <a:srgbClr val="E7E6E6"/>
                </a:solidFill>
              </a:ln>
              <a:effectLst/>
            </c:spPr>
          </c:marker>
          <c:xVal>
            <c:numRef>
              <c:f>Sheet1!$A$2:$A$19</c:f>
              <c:numCache>
                <c:formatCode>General</c:formatCode>
                <c:ptCount val="1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23</c:v>
                </c:pt>
                <c:pt idx="16">
                  <c:v>25</c:v>
                </c:pt>
                <c:pt idx="17">
                  <c:v>27</c:v>
                </c:pt>
              </c:numCache>
            </c:numRef>
          </c:xVal>
          <c:yVal>
            <c:numRef>
              <c:f>Sheet1!$J$2:$J$19</c:f>
              <c:numCache>
                <c:formatCode>General</c:formatCode>
                <c:ptCount val="18"/>
                <c:pt idx="5">
                  <c:v>4</c:v>
                </c:pt>
              </c:numCache>
            </c:numRef>
          </c:yVal>
          <c:smooth val="0"/>
          <c:extLst>
            <c:ext xmlns:c16="http://schemas.microsoft.com/office/drawing/2014/chart" uri="{C3380CC4-5D6E-409C-BE32-E72D297353CC}">
              <c16:uniqueId val="{00000008-5DF3-47C3-A4AC-59C7A35DEC26}"/>
            </c:ext>
          </c:extLst>
        </c:ser>
        <c:dLbls>
          <c:showLegendKey val="0"/>
          <c:showVal val="0"/>
          <c:showCatName val="0"/>
          <c:showSerName val="0"/>
          <c:showPercent val="0"/>
          <c:showBubbleSize val="0"/>
        </c:dLbls>
        <c:axId val="1281970271"/>
        <c:axId val="1154711135"/>
      </c:scatterChart>
      <c:valAx>
        <c:axId val="1281970271"/>
        <c:scaling>
          <c:orientation val="minMax"/>
        </c:scaling>
        <c:delete val="0"/>
        <c:axPos val="b"/>
        <c:title>
          <c:tx>
            <c:rich>
              <a:bodyPr rot="0" spcFirstLastPara="1" vertOverflow="ellipsis" vert="horz" wrap="square" anchor="ctr" anchorCtr="1"/>
              <a:lstStyle/>
              <a:p>
                <a:pPr algn="r">
                  <a:defRPr sz="1400" b="0" i="0" u="none" strike="noStrike" kern="1200" baseline="0">
                    <a:solidFill>
                      <a:schemeClr val="tx1">
                        <a:lumMod val="65000"/>
                        <a:lumOff val="35000"/>
                      </a:schemeClr>
                    </a:solidFill>
                    <a:latin typeface="Gill Sans MT" panose="020B0502020104020203" pitchFamily="34" charset="0"/>
                    <a:ea typeface="+mn-ea"/>
                    <a:cs typeface="+mn-cs"/>
                  </a:defRPr>
                </a:pPr>
                <a:r>
                  <a:rPr lang="en-US" sz="1400" dirty="0">
                    <a:latin typeface="Poppins" panose="00000500000000000000" pitchFamily="2" charset="0"/>
                    <a:cs typeface="Poppins" panose="00000500000000000000" pitchFamily="2" charset="0"/>
                  </a:rPr>
                  <a:t>Number of unique</a:t>
                </a:r>
                <a:r>
                  <a:rPr lang="en-US" sz="1400" baseline="0" dirty="0">
                    <a:latin typeface="Poppins" panose="00000500000000000000" pitchFamily="2" charset="0"/>
                    <a:cs typeface="Poppins" panose="00000500000000000000" pitchFamily="2" charset="0"/>
                  </a:rPr>
                  <a:t> practices used in programs</a:t>
                </a:r>
                <a:endParaRPr lang="en-US" sz="1400" dirty="0">
                  <a:latin typeface="Poppins" panose="00000500000000000000" pitchFamily="2" charset="0"/>
                  <a:cs typeface="Poppins" panose="00000500000000000000" pitchFamily="2" charset="0"/>
                </a:endParaRPr>
              </a:p>
            </c:rich>
          </c:tx>
          <c:layout>
            <c:manualLayout>
              <c:xMode val="edge"/>
              <c:yMode val="edge"/>
              <c:x val="0.62094546060468236"/>
              <c:y val="0.80408293739200876"/>
            </c:manualLayout>
          </c:layout>
          <c:overlay val="0"/>
          <c:spPr>
            <a:noFill/>
            <a:ln>
              <a:noFill/>
            </a:ln>
            <a:effectLst/>
          </c:spPr>
          <c:txPr>
            <a:bodyPr rot="0" spcFirstLastPara="1" vertOverflow="ellipsis" vert="horz" wrap="square" anchor="ctr" anchorCtr="1"/>
            <a:lstStyle/>
            <a:p>
              <a:pPr algn="r">
                <a:defRPr sz="14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title>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t" anchorCtr="1"/>
          <a:lstStyle/>
          <a:p>
            <a:pPr>
              <a:defRPr sz="1000" b="1" i="0" u="none" strike="noStrike" kern="1200" baseline="0">
                <a:solidFill>
                  <a:schemeClr val="tx1">
                    <a:lumMod val="75000"/>
                    <a:lumOff val="25000"/>
                  </a:schemeClr>
                </a:solidFill>
                <a:latin typeface="Gill Sans MT" panose="020B0502020104020203" pitchFamily="34" charset="0"/>
                <a:ea typeface="+mn-ea"/>
                <a:cs typeface="+mn-cs"/>
              </a:defRPr>
            </a:pPr>
            <a:endParaRPr lang="en-US"/>
          </a:p>
        </c:txPr>
        <c:crossAx val="1154711135"/>
        <c:crossesAt val="-150"/>
        <c:crossBetween val="midCat"/>
        <c:majorUnit val="1"/>
        <c:minorUnit val="0.5"/>
      </c:valAx>
      <c:valAx>
        <c:axId val="1154711135"/>
        <c:scaling>
          <c:orientation val="minMax"/>
          <c:max val="5"/>
          <c:min val="-5"/>
        </c:scaling>
        <c:delete val="1"/>
        <c:axPos val="l"/>
        <c:numFmt formatCode="General" sourceLinked="1"/>
        <c:majorTickMark val="out"/>
        <c:minorTickMark val="none"/>
        <c:tickLblPos val="nextTo"/>
        <c:crossAx val="1281970271"/>
        <c:crosses val="autoZero"/>
        <c:crossBetween val="midCat"/>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4163092521897286"/>
          <c:w val="0.99730857078733925"/>
          <c:h val="0.6500854398441146"/>
        </c:manualLayout>
      </c:layout>
      <c:barChart>
        <c:barDir val="col"/>
        <c:grouping val="clustered"/>
        <c:varyColors val="0"/>
        <c:ser>
          <c:idx val="0"/>
          <c:order val="0"/>
          <c:tx>
            <c:strRef>
              <c:f>Sheet1!$B$1</c:f>
              <c:strCache>
                <c:ptCount val="1"/>
                <c:pt idx="0">
                  <c:v>Bird</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Has appreciation/respect for animal</c:v>
                </c:pt>
                <c:pt idx="1">
                  <c:v>Has compassionate concern for animals</c:v>
                </c:pt>
                <c:pt idx="2">
                  <c:v>Has interest or curiosity toward animal</c:v>
                </c:pt>
                <c:pt idx="3">
                  <c:v>Recognizes animal as individual with own agency</c:v>
                </c:pt>
              </c:strCache>
            </c:strRef>
          </c:cat>
          <c:val>
            <c:numRef>
              <c:f>Sheet1!$B$2:$B$5</c:f>
              <c:numCache>
                <c:formatCode>0%</c:formatCode>
                <c:ptCount val="4"/>
                <c:pt idx="0">
                  <c:v>0.43</c:v>
                </c:pt>
                <c:pt idx="1">
                  <c:v>0.05</c:v>
                </c:pt>
                <c:pt idx="2">
                  <c:v>0.82</c:v>
                </c:pt>
                <c:pt idx="3">
                  <c:v>0.49</c:v>
                </c:pt>
              </c:numCache>
            </c:numRef>
          </c:val>
          <c:extLst>
            <c:ext xmlns:c16="http://schemas.microsoft.com/office/drawing/2014/chart" uri="{C3380CC4-5D6E-409C-BE32-E72D297353CC}">
              <c16:uniqueId val="{00000000-5F55-425B-A7B7-3CF786141210}"/>
            </c:ext>
          </c:extLst>
        </c:ser>
        <c:ser>
          <c:idx val="1"/>
          <c:order val="1"/>
          <c:tx>
            <c:strRef>
              <c:f>Sheet1!$C$1</c:f>
              <c:strCache>
                <c:ptCount val="1"/>
                <c:pt idx="0">
                  <c:v>Fish</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Has appreciation/respect for animal</c:v>
                </c:pt>
                <c:pt idx="1">
                  <c:v>Has compassionate concern for animals</c:v>
                </c:pt>
                <c:pt idx="2">
                  <c:v>Has interest or curiosity toward animal</c:v>
                </c:pt>
                <c:pt idx="3">
                  <c:v>Recognizes animal as individual with own agency</c:v>
                </c:pt>
              </c:strCache>
            </c:strRef>
          </c:cat>
          <c:val>
            <c:numRef>
              <c:f>Sheet1!$C$2:$C$5</c:f>
              <c:numCache>
                <c:formatCode>0%</c:formatCode>
                <c:ptCount val="4"/>
                <c:pt idx="0">
                  <c:v>0.37</c:v>
                </c:pt>
                <c:pt idx="1">
                  <c:v>0.16</c:v>
                </c:pt>
                <c:pt idx="2">
                  <c:v>0.95</c:v>
                </c:pt>
                <c:pt idx="3">
                  <c:v>0.53</c:v>
                </c:pt>
              </c:numCache>
            </c:numRef>
          </c:val>
          <c:extLst>
            <c:ext xmlns:c16="http://schemas.microsoft.com/office/drawing/2014/chart" uri="{C3380CC4-5D6E-409C-BE32-E72D297353CC}">
              <c16:uniqueId val="{00000001-5F55-425B-A7B7-3CF786141210}"/>
            </c:ext>
          </c:extLst>
        </c:ser>
        <c:ser>
          <c:idx val="2"/>
          <c:order val="2"/>
          <c:tx>
            <c:strRef>
              <c:f>Sheet1!$D$1</c:f>
              <c:strCache>
                <c:ptCount val="1"/>
                <c:pt idx="0">
                  <c:v>Mammal</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Has appreciation/respect for animal</c:v>
                </c:pt>
                <c:pt idx="1">
                  <c:v>Has compassionate concern for animals</c:v>
                </c:pt>
                <c:pt idx="2">
                  <c:v>Has interest or curiosity toward animal</c:v>
                </c:pt>
                <c:pt idx="3">
                  <c:v>Recognizes animal as individual with own agency</c:v>
                </c:pt>
              </c:strCache>
            </c:strRef>
          </c:cat>
          <c:val>
            <c:numRef>
              <c:f>Sheet1!$D$2:$D$5</c:f>
              <c:numCache>
                <c:formatCode>0%</c:formatCode>
                <c:ptCount val="4"/>
                <c:pt idx="0">
                  <c:v>0.34</c:v>
                </c:pt>
                <c:pt idx="1">
                  <c:v>0.03</c:v>
                </c:pt>
                <c:pt idx="2">
                  <c:v>0.82</c:v>
                </c:pt>
                <c:pt idx="3">
                  <c:v>0.45</c:v>
                </c:pt>
              </c:numCache>
            </c:numRef>
          </c:val>
          <c:extLst>
            <c:ext xmlns:c16="http://schemas.microsoft.com/office/drawing/2014/chart" uri="{C3380CC4-5D6E-409C-BE32-E72D297353CC}">
              <c16:uniqueId val="{00000002-5F55-425B-A7B7-3CF786141210}"/>
            </c:ext>
          </c:extLst>
        </c:ser>
        <c:ser>
          <c:idx val="3"/>
          <c:order val="3"/>
          <c:tx>
            <c:strRef>
              <c:f>Sheet1!$E$1</c:f>
              <c:strCache>
                <c:ptCount val="1"/>
                <c:pt idx="0">
                  <c:v>Marine Invertebrate</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Has appreciation/respect for animal</c:v>
                </c:pt>
                <c:pt idx="1">
                  <c:v>Has compassionate concern for animals</c:v>
                </c:pt>
                <c:pt idx="2">
                  <c:v>Has interest or curiosity toward animal</c:v>
                </c:pt>
                <c:pt idx="3">
                  <c:v>Recognizes animal as individual with own agency</c:v>
                </c:pt>
              </c:strCache>
            </c:strRef>
          </c:cat>
          <c:val>
            <c:numRef>
              <c:f>Sheet1!$E$2:$E$5</c:f>
              <c:numCache>
                <c:formatCode>0%</c:formatCode>
                <c:ptCount val="4"/>
                <c:pt idx="0">
                  <c:v>0.3</c:v>
                </c:pt>
                <c:pt idx="1">
                  <c:v>0.04</c:v>
                </c:pt>
                <c:pt idx="2">
                  <c:v>0.83</c:v>
                </c:pt>
                <c:pt idx="3">
                  <c:v>0.26</c:v>
                </c:pt>
              </c:numCache>
            </c:numRef>
          </c:val>
          <c:extLst>
            <c:ext xmlns:c16="http://schemas.microsoft.com/office/drawing/2014/chart" uri="{C3380CC4-5D6E-409C-BE32-E72D297353CC}">
              <c16:uniqueId val="{00000003-5F55-425B-A7B7-3CF786141210}"/>
            </c:ext>
          </c:extLst>
        </c:ser>
        <c:ser>
          <c:idx val="4"/>
          <c:order val="4"/>
          <c:tx>
            <c:strRef>
              <c:f>Sheet1!$F$1</c:f>
              <c:strCache>
                <c:ptCount val="1"/>
                <c:pt idx="0">
                  <c:v>Reptile</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Has appreciation/respect for animal</c:v>
                </c:pt>
                <c:pt idx="1">
                  <c:v>Has compassionate concern for animals</c:v>
                </c:pt>
                <c:pt idx="2">
                  <c:v>Has interest or curiosity toward animal</c:v>
                </c:pt>
                <c:pt idx="3">
                  <c:v>Recognizes animal as individual with own agency</c:v>
                </c:pt>
              </c:strCache>
            </c:strRef>
          </c:cat>
          <c:val>
            <c:numRef>
              <c:f>Sheet1!$F$2:$F$5</c:f>
              <c:numCache>
                <c:formatCode>0%</c:formatCode>
                <c:ptCount val="4"/>
                <c:pt idx="0">
                  <c:v>0.42</c:v>
                </c:pt>
                <c:pt idx="1">
                  <c:v>0.02</c:v>
                </c:pt>
                <c:pt idx="2">
                  <c:v>0.8</c:v>
                </c:pt>
                <c:pt idx="3">
                  <c:v>0.5</c:v>
                </c:pt>
              </c:numCache>
            </c:numRef>
          </c:val>
          <c:extLst>
            <c:ext xmlns:c16="http://schemas.microsoft.com/office/drawing/2014/chart" uri="{C3380CC4-5D6E-409C-BE32-E72D297353CC}">
              <c16:uniqueId val="{00000004-5F55-425B-A7B7-3CF786141210}"/>
            </c:ext>
          </c:extLst>
        </c:ser>
        <c:ser>
          <c:idx val="5"/>
          <c:order val="5"/>
          <c:tx>
            <c:strRef>
              <c:f>Sheet1!$G$1</c:f>
              <c:strCache>
                <c:ptCount val="1"/>
                <c:pt idx="0">
                  <c:v>Terrestrial Invertebrate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Has appreciation/respect for animal</c:v>
                </c:pt>
                <c:pt idx="1">
                  <c:v>Has compassionate concern for animals</c:v>
                </c:pt>
                <c:pt idx="2">
                  <c:v>Has interest or curiosity toward animal</c:v>
                </c:pt>
                <c:pt idx="3">
                  <c:v>Recognizes animal as individual with own agency</c:v>
                </c:pt>
              </c:strCache>
            </c:strRef>
          </c:cat>
          <c:val>
            <c:numRef>
              <c:f>Sheet1!$G$2:$G$5</c:f>
              <c:numCache>
                <c:formatCode>0%</c:formatCode>
                <c:ptCount val="4"/>
                <c:pt idx="0">
                  <c:v>0.5</c:v>
                </c:pt>
                <c:pt idx="1">
                  <c:v>0</c:v>
                </c:pt>
                <c:pt idx="2">
                  <c:v>0.93</c:v>
                </c:pt>
                <c:pt idx="3">
                  <c:v>0.64</c:v>
                </c:pt>
              </c:numCache>
            </c:numRef>
          </c:val>
          <c:extLst>
            <c:ext xmlns:c16="http://schemas.microsoft.com/office/drawing/2014/chart" uri="{C3380CC4-5D6E-409C-BE32-E72D297353CC}">
              <c16:uniqueId val="{00000005-5F55-425B-A7B7-3CF786141210}"/>
            </c:ext>
          </c:extLst>
        </c:ser>
        <c:ser>
          <c:idx val="6"/>
          <c:order val="6"/>
          <c:tx>
            <c:strRef>
              <c:f>Sheet1!$H$1</c:f>
              <c:strCache>
                <c:ptCount val="1"/>
                <c:pt idx="0">
                  <c:v>Overall</c:v>
                </c:pt>
              </c:strCache>
            </c:strRef>
          </c:tx>
          <c:spPr>
            <a:solidFill>
              <a:schemeClr val="bg2">
                <a:lumMod val="9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Has appreciation/respect for animal</c:v>
                </c:pt>
                <c:pt idx="1">
                  <c:v>Has compassionate concern for animals</c:v>
                </c:pt>
                <c:pt idx="2">
                  <c:v>Has interest or curiosity toward animal</c:v>
                </c:pt>
                <c:pt idx="3">
                  <c:v>Recognizes animal as individual with own agency</c:v>
                </c:pt>
              </c:strCache>
            </c:strRef>
          </c:cat>
          <c:val>
            <c:numRef>
              <c:f>Sheet1!$H$2:$H$5</c:f>
              <c:numCache>
                <c:formatCode>0%</c:formatCode>
                <c:ptCount val="4"/>
                <c:pt idx="0">
                  <c:v>0.36</c:v>
                </c:pt>
                <c:pt idx="1">
                  <c:v>0.03</c:v>
                </c:pt>
                <c:pt idx="2">
                  <c:v>0.82</c:v>
                </c:pt>
                <c:pt idx="3">
                  <c:v>0.45</c:v>
                </c:pt>
              </c:numCache>
            </c:numRef>
          </c:val>
          <c:extLst>
            <c:ext xmlns:c16="http://schemas.microsoft.com/office/drawing/2014/chart" uri="{C3380CC4-5D6E-409C-BE32-E72D297353CC}">
              <c16:uniqueId val="{00000006-5F55-425B-A7B7-3CF786141210}"/>
            </c:ext>
          </c:extLst>
        </c:ser>
        <c:dLbls>
          <c:dLblPos val="outEnd"/>
          <c:showLegendKey val="0"/>
          <c:showVal val="1"/>
          <c:showCatName val="0"/>
          <c:showSerName val="0"/>
          <c:showPercent val="0"/>
          <c:showBubbleSize val="0"/>
        </c:dLbls>
        <c:gapWidth val="40"/>
        <c:axId val="1474485072"/>
        <c:axId val="1166420960"/>
      </c:barChart>
      <c:catAx>
        <c:axId val="147448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100" b="0" i="0" u="none" strike="noStrike" kern="1200" baseline="0">
                <a:solidFill>
                  <a:schemeClr val="tx1">
                    <a:lumMod val="65000"/>
                    <a:lumOff val="35000"/>
                  </a:schemeClr>
                </a:solidFill>
                <a:latin typeface="+mn-lt"/>
                <a:ea typeface="+mn-ea"/>
                <a:cs typeface="+mn-cs"/>
              </a:defRPr>
            </a:pPr>
            <a:endParaRPr lang="en-US"/>
          </a:p>
        </c:txPr>
        <c:crossAx val="1166420960"/>
        <c:crosses val="autoZero"/>
        <c:auto val="1"/>
        <c:lblAlgn val="ctr"/>
        <c:lblOffset val="100"/>
        <c:noMultiLvlLbl val="0"/>
      </c:catAx>
      <c:valAx>
        <c:axId val="1166420960"/>
        <c:scaling>
          <c:orientation val="minMax"/>
        </c:scaling>
        <c:delete val="1"/>
        <c:axPos val="l"/>
        <c:numFmt formatCode="0%" sourceLinked="1"/>
        <c:majorTickMark val="out"/>
        <c:minorTickMark val="none"/>
        <c:tickLblPos val="nextTo"/>
        <c:crossAx val="1474485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22921887056775E-3"/>
          <c:y val="0"/>
          <c:w val="0.73908311922350156"/>
          <c:h val="0.98559661648890973"/>
        </c:manualLayout>
      </c:layout>
      <c:barChart>
        <c:barDir val="col"/>
        <c:grouping val="clustered"/>
        <c:varyColors val="0"/>
        <c:ser>
          <c:idx val="0"/>
          <c:order val="0"/>
          <c:tx>
            <c:strRef>
              <c:f>Sheet1!$B$1</c:f>
              <c:strCache>
                <c:ptCount val="1"/>
                <c:pt idx="0">
                  <c:v>Bird (n=79)</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Shows positive behavior toward animals</c:v>
                </c:pt>
                <c:pt idx="1">
                  <c:v>Understands needs of an animal</c:v>
                </c:pt>
                <c:pt idx="2">
                  <c:v>Wants to help animals</c:v>
                </c:pt>
              </c:strCache>
            </c:strRef>
          </c:cat>
          <c:val>
            <c:numRef>
              <c:f>Sheet1!$B$2:$B$4</c:f>
              <c:numCache>
                <c:formatCode>0%</c:formatCode>
                <c:ptCount val="3"/>
                <c:pt idx="0">
                  <c:v>0.1</c:v>
                </c:pt>
                <c:pt idx="1">
                  <c:v>0.28999999999999998</c:v>
                </c:pt>
                <c:pt idx="2">
                  <c:v>0.05</c:v>
                </c:pt>
              </c:numCache>
            </c:numRef>
          </c:val>
          <c:extLst>
            <c:ext xmlns:c16="http://schemas.microsoft.com/office/drawing/2014/chart" uri="{C3380CC4-5D6E-409C-BE32-E72D297353CC}">
              <c16:uniqueId val="{00000000-B77A-47A1-BE8D-DB195DBE57B2}"/>
            </c:ext>
          </c:extLst>
        </c:ser>
        <c:ser>
          <c:idx val="1"/>
          <c:order val="1"/>
          <c:tx>
            <c:strRef>
              <c:f>Sheet1!$C$1</c:f>
              <c:strCache>
                <c:ptCount val="1"/>
                <c:pt idx="0">
                  <c:v>Fish (n=19)</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Shows positive behavior toward animals</c:v>
                </c:pt>
                <c:pt idx="1">
                  <c:v>Understands needs of an animal</c:v>
                </c:pt>
                <c:pt idx="2">
                  <c:v>Wants to help animals</c:v>
                </c:pt>
              </c:strCache>
            </c:strRef>
          </c:cat>
          <c:val>
            <c:numRef>
              <c:f>Sheet1!$C$2:$C$4</c:f>
              <c:numCache>
                <c:formatCode>0%</c:formatCode>
                <c:ptCount val="3"/>
                <c:pt idx="0">
                  <c:v>0.42</c:v>
                </c:pt>
                <c:pt idx="1">
                  <c:v>0.16</c:v>
                </c:pt>
                <c:pt idx="2">
                  <c:v>0</c:v>
                </c:pt>
              </c:numCache>
            </c:numRef>
          </c:val>
          <c:extLst>
            <c:ext xmlns:c16="http://schemas.microsoft.com/office/drawing/2014/chart" uri="{C3380CC4-5D6E-409C-BE32-E72D297353CC}">
              <c16:uniqueId val="{00000001-B77A-47A1-BE8D-DB195DBE57B2}"/>
            </c:ext>
          </c:extLst>
        </c:ser>
        <c:ser>
          <c:idx val="2"/>
          <c:order val="2"/>
          <c:tx>
            <c:strRef>
              <c:f>Sheet1!$D$1</c:f>
              <c:strCache>
                <c:ptCount val="1"/>
                <c:pt idx="0">
                  <c:v>Mammal (n=434)</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Shows positive behavior toward animals</c:v>
                </c:pt>
                <c:pt idx="1">
                  <c:v>Understands needs of an animal</c:v>
                </c:pt>
                <c:pt idx="2">
                  <c:v>Wants to help animals</c:v>
                </c:pt>
              </c:strCache>
            </c:strRef>
          </c:cat>
          <c:val>
            <c:numRef>
              <c:f>Sheet1!$D$2:$D$4</c:f>
              <c:numCache>
                <c:formatCode>0%</c:formatCode>
                <c:ptCount val="3"/>
                <c:pt idx="0">
                  <c:v>0.05</c:v>
                </c:pt>
                <c:pt idx="1">
                  <c:v>0.21</c:v>
                </c:pt>
                <c:pt idx="2">
                  <c:v>0.01</c:v>
                </c:pt>
              </c:numCache>
            </c:numRef>
          </c:val>
          <c:extLst>
            <c:ext xmlns:c16="http://schemas.microsoft.com/office/drawing/2014/chart" uri="{C3380CC4-5D6E-409C-BE32-E72D297353CC}">
              <c16:uniqueId val="{00000002-B77A-47A1-BE8D-DB195DBE57B2}"/>
            </c:ext>
          </c:extLst>
        </c:ser>
        <c:ser>
          <c:idx val="3"/>
          <c:order val="3"/>
          <c:tx>
            <c:strRef>
              <c:f>Sheet1!$E$1</c:f>
              <c:strCache>
                <c:ptCount val="1"/>
                <c:pt idx="0">
                  <c:v>Marine Invertebrate (n=23)</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Shows positive behavior toward animals</c:v>
                </c:pt>
                <c:pt idx="1">
                  <c:v>Understands needs of an animal</c:v>
                </c:pt>
                <c:pt idx="2">
                  <c:v>Wants to help animals</c:v>
                </c:pt>
              </c:strCache>
            </c:strRef>
          </c:cat>
          <c:val>
            <c:numRef>
              <c:f>Sheet1!$E$2:$E$4</c:f>
              <c:numCache>
                <c:formatCode>0%</c:formatCode>
                <c:ptCount val="3"/>
                <c:pt idx="0">
                  <c:v>0.7</c:v>
                </c:pt>
                <c:pt idx="1">
                  <c:v>0.09</c:v>
                </c:pt>
                <c:pt idx="2">
                  <c:v>0</c:v>
                </c:pt>
              </c:numCache>
            </c:numRef>
          </c:val>
          <c:extLst>
            <c:ext xmlns:c16="http://schemas.microsoft.com/office/drawing/2014/chart" uri="{C3380CC4-5D6E-409C-BE32-E72D297353CC}">
              <c16:uniqueId val="{00000003-B77A-47A1-BE8D-DB195DBE57B2}"/>
            </c:ext>
          </c:extLst>
        </c:ser>
        <c:ser>
          <c:idx val="4"/>
          <c:order val="4"/>
          <c:tx>
            <c:strRef>
              <c:f>Sheet1!$F$1</c:f>
              <c:strCache>
                <c:ptCount val="1"/>
                <c:pt idx="0">
                  <c:v>Reptile (n=50)</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Shows positive behavior toward animals</c:v>
                </c:pt>
                <c:pt idx="1">
                  <c:v>Understands needs of an animal</c:v>
                </c:pt>
                <c:pt idx="2">
                  <c:v>Wants to help animals</c:v>
                </c:pt>
              </c:strCache>
            </c:strRef>
          </c:cat>
          <c:val>
            <c:numRef>
              <c:f>Sheet1!$F$2:$F$4</c:f>
              <c:numCache>
                <c:formatCode>0%</c:formatCode>
                <c:ptCount val="3"/>
                <c:pt idx="0">
                  <c:v>0.14000000000000001</c:v>
                </c:pt>
                <c:pt idx="1">
                  <c:v>0.24</c:v>
                </c:pt>
                <c:pt idx="2">
                  <c:v>0.02</c:v>
                </c:pt>
              </c:numCache>
            </c:numRef>
          </c:val>
          <c:extLst>
            <c:ext xmlns:c16="http://schemas.microsoft.com/office/drawing/2014/chart" uri="{C3380CC4-5D6E-409C-BE32-E72D297353CC}">
              <c16:uniqueId val="{00000004-B77A-47A1-BE8D-DB195DBE57B2}"/>
            </c:ext>
          </c:extLst>
        </c:ser>
        <c:ser>
          <c:idx val="5"/>
          <c:order val="5"/>
          <c:tx>
            <c:strRef>
              <c:f>Sheet1!$G$1</c:f>
              <c:strCache>
                <c:ptCount val="1"/>
                <c:pt idx="0">
                  <c:v>Terrestrial Invertebrate (n=14)</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Shows positive behavior toward animals</c:v>
                </c:pt>
                <c:pt idx="1">
                  <c:v>Understands needs of an animal</c:v>
                </c:pt>
                <c:pt idx="2">
                  <c:v>Wants to help animals</c:v>
                </c:pt>
              </c:strCache>
            </c:strRef>
          </c:cat>
          <c:val>
            <c:numRef>
              <c:f>Sheet1!$G$2:$G$4</c:f>
              <c:numCache>
                <c:formatCode>0%</c:formatCode>
                <c:ptCount val="3"/>
                <c:pt idx="0">
                  <c:v>0.36</c:v>
                </c:pt>
                <c:pt idx="1">
                  <c:v>0.36</c:v>
                </c:pt>
                <c:pt idx="2">
                  <c:v>0</c:v>
                </c:pt>
              </c:numCache>
            </c:numRef>
          </c:val>
          <c:extLst>
            <c:ext xmlns:c16="http://schemas.microsoft.com/office/drawing/2014/chart" uri="{C3380CC4-5D6E-409C-BE32-E72D297353CC}">
              <c16:uniqueId val="{00000005-B77A-47A1-BE8D-DB195DBE57B2}"/>
            </c:ext>
          </c:extLst>
        </c:ser>
        <c:ser>
          <c:idx val="6"/>
          <c:order val="6"/>
          <c:tx>
            <c:strRef>
              <c:f>Sheet1!$H$1</c:f>
              <c:strCache>
                <c:ptCount val="1"/>
                <c:pt idx="0">
                  <c:v>Overall (n=574)</c:v>
                </c:pt>
              </c:strCache>
            </c:strRef>
          </c:tx>
          <c:spPr>
            <a:solidFill>
              <a:schemeClr val="bg2">
                <a:lumMod val="9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Shows positive behavior toward animals</c:v>
                </c:pt>
                <c:pt idx="1">
                  <c:v>Understands needs of an animal</c:v>
                </c:pt>
                <c:pt idx="2">
                  <c:v>Wants to help animals</c:v>
                </c:pt>
              </c:strCache>
            </c:strRef>
          </c:cat>
          <c:val>
            <c:numRef>
              <c:f>Sheet1!$H$2:$H$4</c:f>
              <c:numCache>
                <c:formatCode>0%</c:formatCode>
                <c:ptCount val="3"/>
                <c:pt idx="0">
                  <c:v>0.09</c:v>
                </c:pt>
                <c:pt idx="1">
                  <c:v>0.21</c:v>
                </c:pt>
                <c:pt idx="2">
                  <c:v>0.01</c:v>
                </c:pt>
              </c:numCache>
            </c:numRef>
          </c:val>
          <c:extLst>
            <c:ext xmlns:c16="http://schemas.microsoft.com/office/drawing/2014/chart" uri="{C3380CC4-5D6E-409C-BE32-E72D297353CC}">
              <c16:uniqueId val="{00000006-B77A-47A1-BE8D-DB195DBE57B2}"/>
            </c:ext>
          </c:extLst>
        </c:ser>
        <c:dLbls>
          <c:dLblPos val="outEnd"/>
          <c:showLegendKey val="0"/>
          <c:showVal val="1"/>
          <c:showCatName val="0"/>
          <c:showSerName val="0"/>
          <c:showPercent val="0"/>
          <c:showBubbleSize val="0"/>
        </c:dLbls>
        <c:gapWidth val="40"/>
        <c:axId val="1474485072"/>
        <c:axId val="1166420960"/>
      </c:barChart>
      <c:catAx>
        <c:axId val="147448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100" b="0" i="0" u="none" strike="noStrike" kern="1200" baseline="0">
                <a:solidFill>
                  <a:schemeClr val="tx1">
                    <a:lumMod val="65000"/>
                    <a:lumOff val="35000"/>
                  </a:schemeClr>
                </a:solidFill>
                <a:latin typeface="+mn-lt"/>
                <a:ea typeface="+mn-ea"/>
                <a:cs typeface="+mn-cs"/>
              </a:defRPr>
            </a:pPr>
            <a:endParaRPr lang="en-US"/>
          </a:p>
        </c:txPr>
        <c:crossAx val="1166420960"/>
        <c:crosses val="autoZero"/>
        <c:auto val="1"/>
        <c:lblAlgn val="ctr"/>
        <c:lblOffset val="100"/>
        <c:noMultiLvlLbl val="0"/>
      </c:catAx>
      <c:valAx>
        <c:axId val="1166420960"/>
        <c:scaling>
          <c:orientation val="minMax"/>
          <c:max val="1"/>
        </c:scaling>
        <c:delete val="1"/>
        <c:axPos val="l"/>
        <c:numFmt formatCode="0%" sourceLinked="1"/>
        <c:majorTickMark val="out"/>
        <c:minorTickMark val="none"/>
        <c:tickLblPos val="nextTo"/>
        <c:crossAx val="1474485072"/>
        <c:crosses val="autoZero"/>
        <c:crossBetween val="between"/>
      </c:valAx>
      <c:spPr>
        <a:noFill/>
        <a:ln>
          <a:noFill/>
        </a:ln>
        <a:effectLst/>
      </c:spPr>
    </c:plotArea>
    <c:legend>
      <c:legendPos val="r"/>
      <c:layout>
        <c:manualLayout>
          <c:xMode val="edge"/>
          <c:yMode val="edge"/>
          <c:x val="0.73557951716351766"/>
          <c:y val="8.699616611678368E-3"/>
          <c:w val="0.26442048283648234"/>
          <c:h val="0.96253213814890315"/>
        </c:manualLayout>
      </c:layout>
      <c:overlay val="1"/>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736041088389134E-2"/>
          <c:y val="0.17493936930258183"/>
          <c:w val="0.91716326573236706"/>
          <c:h val="0.68946677368698961"/>
        </c:manualLayout>
      </c:layout>
      <c:scatterChart>
        <c:scatterStyle val="lineMarker"/>
        <c:varyColors val="0"/>
        <c:ser>
          <c:idx val="0"/>
          <c:order val="0"/>
          <c:tx>
            <c:strRef>
              <c:f>Sheet1!$B$1</c:f>
              <c:strCache>
                <c:ptCount val="1"/>
                <c:pt idx="0">
                  <c:v>Column2</c:v>
                </c:pt>
              </c:strCache>
            </c:strRef>
          </c:tx>
          <c:spPr>
            <a:ln w="25400" cap="rnd">
              <a:noFill/>
              <a:round/>
            </a:ln>
            <a:effectLst/>
          </c:spPr>
          <c:marker>
            <c:symbol val="circle"/>
            <c:size val="10"/>
            <c:spPr>
              <a:solidFill>
                <a:srgbClr val="00728F"/>
              </a:solidFill>
              <a:ln w="1270">
                <a:solidFill>
                  <a:srgbClr val="E7E6E6">
                    <a:alpha val="75000"/>
                  </a:srgbClr>
                </a:solidFill>
              </a:ln>
              <a:effectLst/>
            </c:spPr>
          </c:marker>
          <c:xVal>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21</c:v>
                </c:pt>
                <c:pt idx="20">
                  <c:v>22</c:v>
                </c:pt>
              </c:numCache>
            </c:numRef>
          </c:xVal>
          <c:yVal>
            <c:numRef>
              <c:f>Sheet1!$B$2:$B$22</c:f>
              <c:numCache>
                <c:formatCode>General</c:formatCode>
                <c:ptCount val="21"/>
                <c:pt idx="0">
                  <c:v>-1.5</c:v>
                </c:pt>
                <c:pt idx="1">
                  <c:v>-2</c:v>
                </c:pt>
                <c:pt idx="2">
                  <c:v>-5.5</c:v>
                </c:pt>
                <c:pt idx="3">
                  <c:v>-6.5</c:v>
                </c:pt>
                <c:pt idx="4">
                  <c:v>-8.5</c:v>
                </c:pt>
                <c:pt idx="5">
                  <c:v>-7.5</c:v>
                </c:pt>
                <c:pt idx="6">
                  <c:v>-11</c:v>
                </c:pt>
                <c:pt idx="7">
                  <c:v>-5.5</c:v>
                </c:pt>
                <c:pt idx="8">
                  <c:v>-7</c:v>
                </c:pt>
                <c:pt idx="9">
                  <c:v>-4</c:v>
                </c:pt>
                <c:pt idx="10">
                  <c:v>-2.5</c:v>
                </c:pt>
                <c:pt idx="11">
                  <c:v>-2</c:v>
                </c:pt>
                <c:pt idx="12">
                  <c:v>-4</c:v>
                </c:pt>
                <c:pt idx="13">
                  <c:v>-1.5</c:v>
                </c:pt>
                <c:pt idx="14">
                  <c:v>0</c:v>
                </c:pt>
                <c:pt idx="15">
                  <c:v>-1</c:v>
                </c:pt>
                <c:pt idx="16">
                  <c:v>-2</c:v>
                </c:pt>
                <c:pt idx="17">
                  <c:v>-0.5</c:v>
                </c:pt>
                <c:pt idx="18">
                  <c:v>0</c:v>
                </c:pt>
                <c:pt idx="19">
                  <c:v>0</c:v>
                </c:pt>
                <c:pt idx="20">
                  <c:v>0</c:v>
                </c:pt>
              </c:numCache>
            </c:numRef>
          </c:yVal>
          <c:smooth val="0"/>
          <c:extLst>
            <c:ext xmlns:c16="http://schemas.microsoft.com/office/drawing/2014/chart" uri="{C3380CC4-5D6E-409C-BE32-E72D297353CC}">
              <c16:uniqueId val="{00000000-F4DD-4282-93BB-149F08A426E7}"/>
            </c:ext>
          </c:extLst>
        </c:ser>
        <c:ser>
          <c:idx val="1"/>
          <c:order val="1"/>
          <c:tx>
            <c:strRef>
              <c:f>Sheet1!$C$1</c:f>
              <c:strCache>
                <c:ptCount val="1"/>
                <c:pt idx="0">
                  <c:v>Column3</c:v>
                </c:pt>
              </c:strCache>
            </c:strRef>
          </c:tx>
          <c:spPr>
            <a:ln w="25400" cap="rnd">
              <a:noFill/>
              <a:round/>
            </a:ln>
            <a:effectLst/>
          </c:spPr>
          <c:marker>
            <c:symbol val="circle"/>
            <c:size val="10"/>
            <c:spPr>
              <a:solidFill>
                <a:srgbClr val="00728F"/>
              </a:solidFill>
              <a:ln w="1270">
                <a:solidFill>
                  <a:srgbClr val="E7E6E6"/>
                </a:solidFill>
              </a:ln>
              <a:effectLst/>
            </c:spPr>
          </c:marker>
          <c:xVal>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21</c:v>
                </c:pt>
                <c:pt idx="20">
                  <c:v>22</c:v>
                </c:pt>
              </c:numCache>
            </c:numRef>
          </c:xVal>
          <c:yVal>
            <c:numRef>
              <c:f>Sheet1!$C$2:$C$22</c:f>
              <c:numCache>
                <c:formatCode>General</c:formatCode>
                <c:ptCount val="21"/>
                <c:pt idx="0">
                  <c:v>-0.5</c:v>
                </c:pt>
                <c:pt idx="1">
                  <c:v>-1</c:v>
                </c:pt>
                <c:pt idx="2">
                  <c:v>-4.5</c:v>
                </c:pt>
                <c:pt idx="3">
                  <c:v>-5.5</c:v>
                </c:pt>
                <c:pt idx="4">
                  <c:v>-7.5</c:v>
                </c:pt>
                <c:pt idx="5">
                  <c:v>-6.5</c:v>
                </c:pt>
                <c:pt idx="6">
                  <c:v>-10</c:v>
                </c:pt>
                <c:pt idx="7">
                  <c:v>-4.5</c:v>
                </c:pt>
                <c:pt idx="8">
                  <c:v>-6</c:v>
                </c:pt>
                <c:pt idx="9">
                  <c:v>-3</c:v>
                </c:pt>
                <c:pt idx="10">
                  <c:v>-1.5</c:v>
                </c:pt>
                <c:pt idx="11">
                  <c:v>-1</c:v>
                </c:pt>
                <c:pt idx="12">
                  <c:v>-3</c:v>
                </c:pt>
                <c:pt idx="13">
                  <c:v>-0.5</c:v>
                </c:pt>
                <c:pt idx="15">
                  <c:v>0</c:v>
                </c:pt>
                <c:pt idx="16">
                  <c:v>-1</c:v>
                </c:pt>
                <c:pt idx="17">
                  <c:v>0.5</c:v>
                </c:pt>
              </c:numCache>
            </c:numRef>
          </c:yVal>
          <c:smooth val="0"/>
          <c:extLst>
            <c:ext xmlns:c16="http://schemas.microsoft.com/office/drawing/2014/chart" uri="{C3380CC4-5D6E-409C-BE32-E72D297353CC}">
              <c16:uniqueId val="{00000001-F4DD-4282-93BB-149F08A426E7}"/>
            </c:ext>
          </c:extLst>
        </c:ser>
        <c:ser>
          <c:idx val="2"/>
          <c:order val="2"/>
          <c:tx>
            <c:strRef>
              <c:f>Sheet1!$D$1</c:f>
              <c:strCache>
                <c:ptCount val="1"/>
                <c:pt idx="0">
                  <c:v>Column4</c:v>
                </c:pt>
              </c:strCache>
            </c:strRef>
          </c:tx>
          <c:spPr>
            <a:ln w="25400" cap="rnd">
              <a:noFill/>
              <a:round/>
            </a:ln>
            <a:effectLst/>
          </c:spPr>
          <c:marker>
            <c:symbol val="circle"/>
            <c:size val="10"/>
            <c:spPr>
              <a:solidFill>
                <a:srgbClr val="00728F"/>
              </a:solidFill>
              <a:ln w="1270">
                <a:solidFill>
                  <a:srgbClr val="E7E6E6"/>
                </a:solidFill>
              </a:ln>
              <a:effectLst/>
            </c:spPr>
          </c:marker>
          <c:xVal>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21</c:v>
                </c:pt>
                <c:pt idx="20">
                  <c:v>22</c:v>
                </c:pt>
              </c:numCache>
            </c:numRef>
          </c:xVal>
          <c:yVal>
            <c:numRef>
              <c:f>Sheet1!$D$2:$D$22</c:f>
              <c:numCache>
                <c:formatCode>General</c:formatCode>
                <c:ptCount val="21"/>
                <c:pt idx="0">
                  <c:v>0.5</c:v>
                </c:pt>
                <c:pt idx="1">
                  <c:v>0</c:v>
                </c:pt>
                <c:pt idx="2">
                  <c:v>-3.5</c:v>
                </c:pt>
                <c:pt idx="3">
                  <c:v>-4.5</c:v>
                </c:pt>
                <c:pt idx="4">
                  <c:v>-6.5</c:v>
                </c:pt>
                <c:pt idx="5">
                  <c:v>-5.5</c:v>
                </c:pt>
                <c:pt idx="6">
                  <c:v>-9</c:v>
                </c:pt>
                <c:pt idx="7">
                  <c:v>-3.5</c:v>
                </c:pt>
                <c:pt idx="8">
                  <c:v>-5</c:v>
                </c:pt>
                <c:pt idx="9">
                  <c:v>-2</c:v>
                </c:pt>
                <c:pt idx="10">
                  <c:v>-0.5</c:v>
                </c:pt>
                <c:pt idx="11">
                  <c:v>0</c:v>
                </c:pt>
                <c:pt idx="12">
                  <c:v>-2</c:v>
                </c:pt>
                <c:pt idx="13">
                  <c:v>0.5</c:v>
                </c:pt>
                <c:pt idx="15">
                  <c:v>1</c:v>
                </c:pt>
                <c:pt idx="16">
                  <c:v>0</c:v>
                </c:pt>
              </c:numCache>
            </c:numRef>
          </c:yVal>
          <c:smooth val="0"/>
          <c:extLst>
            <c:ext xmlns:c16="http://schemas.microsoft.com/office/drawing/2014/chart" uri="{C3380CC4-5D6E-409C-BE32-E72D297353CC}">
              <c16:uniqueId val="{00000002-F4DD-4282-93BB-149F08A426E7}"/>
            </c:ext>
          </c:extLst>
        </c:ser>
        <c:ser>
          <c:idx val="3"/>
          <c:order val="3"/>
          <c:tx>
            <c:strRef>
              <c:f>Sheet1!$E$1</c:f>
              <c:strCache>
                <c:ptCount val="1"/>
                <c:pt idx="0">
                  <c:v>Column5</c:v>
                </c:pt>
              </c:strCache>
            </c:strRef>
          </c:tx>
          <c:spPr>
            <a:ln w="25400" cap="rnd">
              <a:noFill/>
              <a:round/>
            </a:ln>
            <a:effectLst/>
          </c:spPr>
          <c:marker>
            <c:symbol val="circle"/>
            <c:size val="10"/>
            <c:spPr>
              <a:solidFill>
                <a:srgbClr val="00728F"/>
              </a:solidFill>
              <a:ln w="1270">
                <a:solidFill>
                  <a:srgbClr val="E7E6E6"/>
                </a:solidFill>
              </a:ln>
              <a:effectLst/>
            </c:spPr>
          </c:marker>
          <c:xVal>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21</c:v>
                </c:pt>
                <c:pt idx="20">
                  <c:v>22</c:v>
                </c:pt>
              </c:numCache>
            </c:numRef>
          </c:xVal>
          <c:yVal>
            <c:numRef>
              <c:f>Sheet1!$E$2:$E$22</c:f>
              <c:numCache>
                <c:formatCode>General</c:formatCode>
                <c:ptCount val="21"/>
                <c:pt idx="0">
                  <c:v>1.5</c:v>
                </c:pt>
                <c:pt idx="1">
                  <c:v>1</c:v>
                </c:pt>
                <c:pt idx="2">
                  <c:v>-2.5</c:v>
                </c:pt>
                <c:pt idx="3">
                  <c:v>-3.5</c:v>
                </c:pt>
                <c:pt idx="4">
                  <c:v>-5.5</c:v>
                </c:pt>
                <c:pt idx="5">
                  <c:v>-4.5</c:v>
                </c:pt>
                <c:pt idx="6">
                  <c:v>-8</c:v>
                </c:pt>
                <c:pt idx="7">
                  <c:v>-2.5</c:v>
                </c:pt>
                <c:pt idx="8">
                  <c:v>-4</c:v>
                </c:pt>
                <c:pt idx="9">
                  <c:v>-1</c:v>
                </c:pt>
                <c:pt idx="10">
                  <c:v>0.5</c:v>
                </c:pt>
                <c:pt idx="11">
                  <c:v>1</c:v>
                </c:pt>
                <c:pt idx="12">
                  <c:v>-1</c:v>
                </c:pt>
                <c:pt idx="13">
                  <c:v>1.5</c:v>
                </c:pt>
                <c:pt idx="16">
                  <c:v>1</c:v>
                </c:pt>
              </c:numCache>
            </c:numRef>
          </c:yVal>
          <c:smooth val="0"/>
          <c:extLst>
            <c:ext xmlns:c16="http://schemas.microsoft.com/office/drawing/2014/chart" uri="{C3380CC4-5D6E-409C-BE32-E72D297353CC}">
              <c16:uniqueId val="{00000003-F4DD-4282-93BB-149F08A426E7}"/>
            </c:ext>
          </c:extLst>
        </c:ser>
        <c:ser>
          <c:idx val="4"/>
          <c:order val="4"/>
          <c:tx>
            <c:strRef>
              <c:f>Sheet1!$F$1</c:f>
              <c:strCache>
                <c:ptCount val="1"/>
                <c:pt idx="0">
                  <c:v>Column6</c:v>
                </c:pt>
              </c:strCache>
            </c:strRef>
          </c:tx>
          <c:spPr>
            <a:ln w="25400" cap="rnd">
              <a:noFill/>
              <a:round/>
            </a:ln>
            <a:effectLst/>
          </c:spPr>
          <c:marker>
            <c:symbol val="circle"/>
            <c:size val="10"/>
            <c:spPr>
              <a:solidFill>
                <a:srgbClr val="00728F"/>
              </a:solidFill>
              <a:ln w="1270">
                <a:solidFill>
                  <a:srgbClr val="E7E6E6"/>
                </a:solidFill>
              </a:ln>
              <a:effectLst/>
            </c:spPr>
          </c:marker>
          <c:xVal>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21</c:v>
                </c:pt>
                <c:pt idx="20">
                  <c:v>22</c:v>
                </c:pt>
              </c:numCache>
            </c:numRef>
          </c:xVal>
          <c:yVal>
            <c:numRef>
              <c:f>Sheet1!$F$2:$F$22</c:f>
              <c:numCache>
                <c:formatCode>General</c:formatCode>
                <c:ptCount val="21"/>
                <c:pt idx="1">
                  <c:v>2</c:v>
                </c:pt>
                <c:pt idx="2">
                  <c:v>-1.5</c:v>
                </c:pt>
                <c:pt idx="3">
                  <c:v>-2.5</c:v>
                </c:pt>
                <c:pt idx="4">
                  <c:v>-4.5</c:v>
                </c:pt>
                <c:pt idx="5">
                  <c:v>-3.5</c:v>
                </c:pt>
                <c:pt idx="6">
                  <c:v>-7</c:v>
                </c:pt>
                <c:pt idx="7">
                  <c:v>-1.5</c:v>
                </c:pt>
                <c:pt idx="8">
                  <c:v>-3</c:v>
                </c:pt>
                <c:pt idx="9">
                  <c:v>0</c:v>
                </c:pt>
                <c:pt idx="10">
                  <c:v>1.5</c:v>
                </c:pt>
                <c:pt idx="11">
                  <c:v>2</c:v>
                </c:pt>
                <c:pt idx="12">
                  <c:v>0</c:v>
                </c:pt>
                <c:pt idx="16">
                  <c:v>2</c:v>
                </c:pt>
              </c:numCache>
            </c:numRef>
          </c:yVal>
          <c:smooth val="0"/>
          <c:extLst>
            <c:ext xmlns:c16="http://schemas.microsoft.com/office/drawing/2014/chart" uri="{C3380CC4-5D6E-409C-BE32-E72D297353CC}">
              <c16:uniqueId val="{00000004-F4DD-4282-93BB-149F08A426E7}"/>
            </c:ext>
          </c:extLst>
        </c:ser>
        <c:ser>
          <c:idx val="5"/>
          <c:order val="5"/>
          <c:tx>
            <c:strRef>
              <c:f>Sheet1!$G$1</c:f>
              <c:strCache>
                <c:ptCount val="1"/>
                <c:pt idx="0">
                  <c:v>Column7</c:v>
                </c:pt>
              </c:strCache>
            </c:strRef>
          </c:tx>
          <c:spPr>
            <a:ln w="25400" cap="rnd">
              <a:noFill/>
              <a:round/>
            </a:ln>
            <a:effectLst/>
          </c:spPr>
          <c:marker>
            <c:symbol val="circle"/>
            <c:size val="10"/>
            <c:spPr>
              <a:solidFill>
                <a:srgbClr val="00728F"/>
              </a:solidFill>
              <a:ln w="1270">
                <a:solidFill>
                  <a:srgbClr val="E7E6E6"/>
                </a:solidFill>
              </a:ln>
              <a:effectLst/>
            </c:spPr>
          </c:marker>
          <c:xVal>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21</c:v>
                </c:pt>
                <c:pt idx="20">
                  <c:v>22</c:v>
                </c:pt>
              </c:numCache>
            </c:numRef>
          </c:xVal>
          <c:yVal>
            <c:numRef>
              <c:f>Sheet1!$G$2:$G$22</c:f>
              <c:numCache>
                <c:formatCode>General</c:formatCode>
                <c:ptCount val="21"/>
                <c:pt idx="2">
                  <c:v>-0.5</c:v>
                </c:pt>
                <c:pt idx="3">
                  <c:v>-1.5</c:v>
                </c:pt>
                <c:pt idx="4">
                  <c:v>-3.5</c:v>
                </c:pt>
                <c:pt idx="5">
                  <c:v>-2.5</c:v>
                </c:pt>
                <c:pt idx="6">
                  <c:v>-6</c:v>
                </c:pt>
                <c:pt idx="7">
                  <c:v>-0.5</c:v>
                </c:pt>
                <c:pt idx="8">
                  <c:v>-2</c:v>
                </c:pt>
                <c:pt idx="9">
                  <c:v>1</c:v>
                </c:pt>
                <c:pt idx="10">
                  <c:v>2.5</c:v>
                </c:pt>
                <c:pt idx="12">
                  <c:v>1</c:v>
                </c:pt>
              </c:numCache>
            </c:numRef>
          </c:yVal>
          <c:smooth val="0"/>
          <c:extLst>
            <c:ext xmlns:c16="http://schemas.microsoft.com/office/drawing/2014/chart" uri="{C3380CC4-5D6E-409C-BE32-E72D297353CC}">
              <c16:uniqueId val="{00000005-F4DD-4282-93BB-149F08A426E7}"/>
            </c:ext>
          </c:extLst>
        </c:ser>
        <c:ser>
          <c:idx val="6"/>
          <c:order val="6"/>
          <c:tx>
            <c:strRef>
              <c:f>Sheet1!$H$1</c:f>
              <c:strCache>
                <c:ptCount val="1"/>
                <c:pt idx="0">
                  <c:v>Column8</c:v>
                </c:pt>
              </c:strCache>
            </c:strRef>
          </c:tx>
          <c:spPr>
            <a:ln w="25400" cap="rnd">
              <a:noFill/>
              <a:round/>
            </a:ln>
            <a:effectLst/>
          </c:spPr>
          <c:marker>
            <c:symbol val="circle"/>
            <c:size val="10"/>
            <c:spPr>
              <a:solidFill>
                <a:srgbClr val="00728F"/>
              </a:solidFill>
              <a:ln w="1270">
                <a:solidFill>
                  <a:srgbClr val="E7E6E6"/>
                </a:solidFill>
              </a:ln>
              <a:effectLst/>
            </c:spPr>
          </c:marker>
          <c:xVal>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21</c:v>
                </c:pt>
                <c:pt idx="20">
                  <c:v>22</c:v>
                </c:pt>
              </c:numCache>
            </c:numRef>
          </c:xVal>
          <c:yVal>
            <c:numRef>
              <c:f>Sheet1!$H$2:$H$22</c:f>
              <c:numCache>
                <c:formatCode>General</c:formatCode>
                <c:ptCount val="21"/>
                <c:pt idx="2">
                  <c:v>0.5</c:v>
                </c:pt>
                <c:pt idx="3">
                  <c:v>-0.5</c:v>
                </c:pt>
                <c:pt idx="4">
                  <c:v>-2.5</c:v>
                </c:pt>
                <c:pt idx="5">
                  <c:v>-1.5</c:v>
                </c:pt>
                <c:pt idx="6">
                  <c:v>-5</c:v>
                </c:pt>
                <c:pt idx="7">
                  <c:v>0.5</c:v>
                </c:pt>
                <c:pt idx="8">
                  <c:v>-1</c:v>
                </c:pt>
                <c:pt idx="9">
                  <c:v>2</c:v>
                </c:pt>
                <c:pt idx="12">
                  <c:v>2</c:v>
                </c:pt>
              </c:numCache>
            </c:numRef>
          </c:yVal>
          <c:smooth val="0"/>
          <c:extLst>
            <c:ext xmlns:c16="http://schemas.microsoft.com/office/drawing/2014/chart" uri="{C3380CC4-5D6E-409C-BE32-E72D297353CC}">
              <c16:uniqueId val="{00000006-F4DD-4282-93BB-149F08A426E7}"/>
            </c:ext>
          </c:extLst>
        </c:ser>
        <c:ser>
          <c:idx val="7"/>
          <c:order val="7"/>
          <c:tx>
            <c:strRef>
              <c:f>Sheet1!$I$1</c:f>
              <c:strCache>
                <c:ptCount val="1"/>
                <c:pt idx="0">
                  <c:v>Column9</c:v>
                </c:pt>
              </c:strCache>
            </c:strRef>
          </c:tx>
          <c:spPr>
            <a:ln w="25400" cap="rnd">
              <a:noFill/>
              <a:round/>
            </a:ln>
            <a:effectLst/>
          </c:spPr>
          <c:marker>
            <c:symbol val="circle"/>
            <c:size val="10"/>
            <c:spPr>
              <a:solidFill>
                <a:srgbClr val="00728F"/>
              </a:solidFill>
              <a:ln w="1270">
                <a:solidFill>
                  <a:srgbClr val="E7E6E6"/>
                </a:solidFill>
              </a:ln>
              <a:effectLst/>
            </c:spPr>
          </c:marker>
          <c:xVal>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21</c:v>
                </c:pt>
                <c:pt idx="20">
                  <c:v>22</c:v>
                </c:pt>
              </c:numCache>
            </c:numRef>
          </c:xVal>
          <c:yVal>
            <c:numRef>
              <c:f>Sheet1!$I$2:$I$22</c:f>
              <c:numCache>
                <c:formatCode>General</c:formatCode>
                <c:ptCount val="21"/>
                <c:pt idx="2">
                  <c:v>1.5</c:v>
                </c:pt>
                <c:pt idx="3">
                  <c:v>0.5</c:v>
                </c:pt>
                <c:pt idx="4">
                  <c:v>-1.5</c:v>
                </c:pt>
                <c:pt idx="5">
                  <c:v>-0.5</c:v>
                </c:pt>
                <c:pt idx="6">
                  <c:v>-4</c:v>
                </c:pt>
                <c:pt idx="7">
                  <c:v>1.5</c:v>
                </c:pt>
                <c:pt idx="8">
                  <c:v>0</c:v>
                </c:pt>
                <c:pt idx="9">
                  <c:v>3</c:v>
                </c:pt>
                <c:pt idx="12">
                  <c:v>3</c:v>
                </c:pt>
              </c:numCache>
            </c:numRef>
          </c:yVal>
          <c:smooth val="0"/>
          <c:extLst>
            <c:ext xmlns:c16="http://schemas.microsoft.com/office/drawing/2014/chart" uri="{C3380CC4-5D6E-409C-BE32-E72D297353CC}">
              <c16:uniqueId val="{00000007-F4DD-4282-93BB-149F08A426E7}"/>
            </c:ext>
          </c:extLst>
        </c:ser>
        <c:ser>
          <c:idx val="8"/>
          <c:order val="8"/>
          <c:tx>
            <c:strRef>
              <c:f>Sheet1!$J$1</c:f>
              <c:strCache>
                <c:ptCount val="1"/>
                <c:pt idx="0">
                  <c:v>Column10</c:v>
                </c:pt>
              </c:strCache>
            </c:strRef>
          </c:tx>
          <c:spPr>
            <a:ln w="25400" cap="rnd">
              <a:noFill/>
              <a:round/>
            </a:ln>
            <a:effectLst/>
          </c:spPr>
          <c:marker>
            <c:symbol val="circle"/>
            <c:size val="10"/>
            <c:spPr>
              <a:solidFill>
                <a:srgbClr val="00728F"/>
              </a:solidFill>
              <a:ln w="1270">
                <a:solidFill>
                  <a:srgbClr val="E7E6E6"/>
                </a:solidFill>
              </a:ln>
              <a:effectLst/>
            </c:spPr>
          </c:marker>
          <c:xVal>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21</c:v>
                </c:pt>
                <c:pt idx="20">
                  <c:v>22</c:v>
                </c:pt>
              </c:numCache>
            </c:numRef>
          </c:xVal>
          <c:yVal>
            <c:numRef>
              <c:f>Sheet1!$J$2:$J$22</c:f>
              <c:numCache>
                <c:formatCode>General</c:formatCode>
                <c:ptCount val="21"/>
                <c:pt idx="2">
                  <c:v>2.5</c:v>
                </c:pt>
                <c:pt idx="3">
                  <c:v>1.5</c:v>
                </c:pt>
                <c:pt idx="4">
                  <c:v>-0.5</c:v>
                </c:pt>
                <c:pt idx="5">
                  <c:v>0.5</c:v>
                </c:pt>
                <c:pt idx="6">
                  <c:v>-3</c:v>
                </c:pt>
                <c:pt idx="7">
                  <c:v>2.5</c:v>
                </c:pt>
                <c:pt idx="8">
                  <c:v>1</c:v>
                </c:pt>
                <c:pt idx="9">
                  <c:v>4</c:v>
                </c:pt>
                <c:pt idx="12">
                  <c:v>4</c:v>
                </c:pt>
              </c:numCache>
            </c:numRef>
          </c:yVal>
          <c:smooth val="0"/>
          <c:extLst>
            <c:ext xmlns:c16="http://schemas.microsoft.com/office/drawing/2014/chart" uri="{C3380CC4-5D6E-409C-BE32-E72D297353CC}">
              <c16:uniqueId val="{00000008-F4DD-4282-93BB-149F08A426E7}"/>
            </c:ext>
          </c:extLst>
        </c:ser>
        <c:ser>
          <c:idx val="9"/>
          <c:order val="9"/>
          <c:tx>
            <c:strRef>
              <c:f>Sheet1!$K$1</c:f>
              <c:strCache>
                <c:ptCount val="1"/>
                <c:pt idx="0">
                  <c:v>Column11</c:v>
                </c:pt>
              </c:strCache>
            </c:strRef>
          </c:tx>
          <c:spPr>
            <a:ln w="25400" cap="rnd">
              <a:noFill/>
              <a:round/>
            </a:ln>
            <a:effectLst/>
          </c:spPr>
          <c:marker>
            <c:symbol val="circle"/>
            <c:size val="10"/>
            <c:spPr>
              <a:solidFill>
                <a:srgbClr val="00728F"/>
              </a:solidFill>
              <a:ln w="1270">
                <a:solidFill>
                  <a:srgbClr val="E7E6E6"/>
                </a:solidFill>
              </a:ln>
              <a:effectLst/>
            </c:spPr>
          </c:marker>
          <c:xVal>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21</c:v>
                </c:pt>
                <c:pt idx="20">
                  <c:v>22</c:v>
                </c:pt>
              </c:numCache>
            </c:numRef>
          </c:xVal>
          <c:yVal>
            <c:numRef>
              <c:f>Sheet1!$K$2:$K$22</c:f>
              <c:numCache>
                <c:formatCode>General</c:formatCode>
                <c:ptCount val="21"/>
                <c:pt idx="2">
                  <c:v>3.5</c:v>
                </c:pt>
                <c:pt idx="3">
                  <c:v>2.5</c:v>
                </c:pt>
                <c:pt idx="4">
                  <c:v>0.5</c:v>
                </c:pt>
                <c:pt idx="5">
                  <c:v>1.5</c:v>
                </c:pt>
                <c:pt idx="6">
                  <c:v>-2</c:v>
                </c:pt>
                <c:pt idx="7">
                  <c:v>3.5</c:v>
                </c:pt>
                <c:pt idx="8">
                  <c:v>2</c:v>
                </c:pt>
              </c:numCache>
            </c:numRef>
          </c:yVal>
          <c:smooth val="0"/>
          <c:extLst>
            <c:ext xmlns:c16="http://schemas.microsoft.com/office/drawing/2014/chart" uri="{C3380CC4-5D6E-409C-BE32-E72D297353CC}">
              <c16:uniqueId val="{00000009-F4DD-4282-93BB-149F08A426E7}"/>
            </c:ext>
          </c:extLst>
        </c:ser>
        <c:ser>
          <c:idx val="10"/>
          <c:order val="10"/>
          <c:tx>
            <c:strRef>
              <c:f>Sheet1!$L$1</c:f>
              <c:strCache>
                <c:ptCount val="1"/>
                <c:pt idx="0">
                  <c:v>Column12</c:v>
                </c:pt>
              </c:strCache>
            </c:strRef>
          </c:tx>
          <c:spPr>
            <a:ln w="25400" cap="rnd">
              <a:noFill/>
              <a:round/>
            </a:ln>
            <a:effectLst/>
          </c:spPr>
          <c:marker>
            <c:symbol val="circle"/>
            <c:size val="10"/>
            <c:spPr>
              <a:solidFill>
                <a:srgbClr val="00728F"/>
              </a:solidFill>
              <a:ln w="1270">
                <a:solidFill>
                  <a:srgbClr val="E7E6E6"/>
                </a:solidFill>
              </a:ln>
              <a:effectLst/>
            </c:spPr>
          </c:marker>
          <c:xVal>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21</c:v>
                </c:pt>
                <c:pt idx="20">
                  <c:v>22</c:v>
                </c:pt>
              </c:numCache>
            </c:numRef>
          </c:xVal>
          <c:yVal>
            <c:numRef>
              <c:f>Sheet1!$L$2:$L$22</c:f>
              <c:numCache>
                <c:formatCode>General</c:formatCode>
                <c:ptCount val="21"/>
                <c:pt idx="2">
                  <c:v>4.5</c:v>
                </c:pt>
                <c:pt idx="3">
                  <c:v>3.5</c:v>
                </c:pt>
                <c:pt idx="4">
                  <c:v>1.5</c:v>
                </c:pt>
                <c:pt idx="5">
                  <c:v>2.5</c:v>
                </c:pt>
                <c:pt idx="6">
                  <c:v>-1</c:v>
                </c:pt>
                <c:pt idx="7">
                  <c:v>4.5</c:v>
                </c:pt>
                <c:pt idx="8">
                  <c:v>3</c:v>
                </c:pt>
              </c:numCache>
            </c:numRef>
          </c:yVal>
          <c:smooth val="0"/>
          <c:extLst>
            <c:ext xmlns:c16="http://schemas.microsoft.com/office/drawing/2014/chart" uri="{C3380CC4-5D6E-409C-BE32-E72D297353CC}">
              <c16:uniqueId val="{0000000A-F4DD-4282-93BB-149F08A426E7}"/>
            </c:ext>
          </c:extLst>
        </c:ser>
        <c:ser>
          <c:idx val="11"/>
          <c:order val="11"/>
          <c:tx>
            <c:strRef>
              <c:f>Sheet1!$M$1</c:f>
              <c:strCache>
                <c:ptCount val="1"/>
                <c:pt idx="0">
                  <c:v>Column13</c:v>
                </c:pt>
              </c:strCache>
            </c:strRef>
          </c:tx>
          <c:spPr>
            <a:ln w="25400" cap="rnd">
              <a:noFill/>
              <a:round/>
            </a:ln>
            <a:effectLst/>
          </c:spPr>
          <c:marker>
            <c:symbol val="circle"/>
            <c:size val="10"/>
            <c:spPr>
              <a:solidFill>
                <a:srgbClr val="00728F"/>
              </a:solidFill>
              <a:ln w="1270">
                <a:solidFill>
                  <a:srgbClr val="E7E6E6"/>
                </a:solidFill>
              </a:ln>
              <a:effectLst/>
            </c:spPr>
          </c:marker>
          <c:dPt>
            <c:idx val="8"/>
            <c:marker>
              <c:symbol val="circle"/>
              <c:size val="10"/>
              <c:spPr>
                <a:solidFill>
                  <a:srgbClr val="00728F"/>
                </a:solidFill>
                <a:ln w="1270">
                  <a:solidFill>
                    <a:srgbClr val="E7E6E6"/>
                  </a:solidFill>
                </a:ln>
                <a:effectLst/>
              </c:spPr>
            </c:marker>
            <c:bubble3D val="0"/>
            <c:extLst>
              <c:ext xmlns:c16="http://schemas.microsoft.com/office/drawing/2014/chart" uri="{C3380CC4-5D6E-409C-BE32-E72D297353CC}">
                <c16:uniqueId val="{0000000B-F4DD-4282-93BB-149F08A426E7}"/>
              </c:ext>
            </c:extLst>
          </c:dPt>
          <c:xVal>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21</c:v>
                </c:pt>
                <c:pt idx="20">
                  <c:v>22</c:v>
                </c:pt>
              </c:numCache>
            </c:numRef>
          </c:xVal>
          <c:yVal>
            <c:numRef>
              <c:f>Sheet1!$M$2:$M$22</c:f>
              <c:numCache>
                <c:formatCode>General</c:formatCode>
                <c:ptCount val="21"/>
                <c:pt idx="2">
                  <c:v>5.5</c:v>
                </c:pt>
                <c:pt idx="3">
                  <c:v>4.5</c:v>
                </c:pt>
                <c:pt idx="4">
                  <c:v>2.5</c:v>
                </c:pt>
                <c:pt idx="5">
                  <c:v>3.5</c:v>
                </c:pt>
                <c:pt idx="6">
                  <c:v>0</c:v>
                </c:pt>
                <c:pt idx="7">
                  <c:v>5.5</c:v>
                </c:pt>
                <c:pt idx="8">
                  <c:v>4</c:v>
                </c:pt>
              </c:numCache>
            </c:numRef>
          </c:yVal>
          <c:smooth val="0"/>
          <c:extLst>
            <c:ext xmlns:c16="http://schemas.microsoft.com/office/drawing/2014/chart" uri="{C3380CC4-5D6E-409C-BE32-E72D297353CC}">
              <c16:uniqueId val="{0000000C-F4DD-4282-93BB-149F08A426E7}"/>
            </c:ext>
          </c:extLst>
        </c:ser>
        <c:ser>
          <c:idx val="12"/>
          <c:order val="12"/>
          <c:tx>
            <c:strRef>
              <c:f>Sheet1!$N$1</c:f>
              <c:strCache>
                <c:ptCount val="1"/>
                <c:pt idx="0">
                  <c:v>Column14</c:v>
                </c:pt>
              </c:strCache>
            </c:strRef>
          </c:tx>
          <c:spPr>
            <a:ln w="25400" cap="rnd">
              <a:noFill/>
              <a:round/>
            </a:ln>
            <a:effectLst/>
          </c:spPr>
          <c:marker>
            <c:symbol val="circle"/>
            <c:size val="10"/>
            <c:spPr>
              <a:solidFill>
                <a:srgbClr val="00728F"/>
              </a:solidFill>
              <a:ln w="1270">
                <a:solidFill>
                  <a:srgbClr val="E7E6E6"/>
                </a:solidFill>
              </a:ln>
              <a:effectLst/>
            </c:spPr>
          </c:marker>
          <c:xVal>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21</c:v>
                </c:pt>
                <c:pt idx="20">
                  <c:v>22</c:v>
                </c:pt>
              </c:numCache>
            </c:numRef>
          </c:xVal>
          <c:yVal>
            <c:numRef>
              <c:f>Sheet1!$N$2:$N$22</c:f>
              <c:numCache>
                <c:formatCode>General</c:formatCode>
                <c:ptCount val="21"/>
                <c:pt idx="3">
                  <c:v>5.5</c:v>
                </c:pt>
                <c:pt idx="4">
                  <c:v>3.5</c:v>
                </c:pt>
                <c:pt idx="5">
                  <c:v>4.5</c:v>
                </c:pt>
                <c:pt idx="6">
                  <c:v>1</c:v>
                </c:pt>
                <c:pt idx="8">
                  <c:v>5</c:v>
                </c:pt>
              </c:numCache>
            </c:numRef>
          </c:yVal>
          <c:smooth val="0"/>
          <c:extLst>
            <c:ext xmlns:c16="http://schemas.microsoft.com/office/drawing/2014/chart" uri="{C3380CC4-5D6E-409C-BE32-E72D297353CC}">
              <c16:uniqueId val="{0000000D-F4DD-4282-93BB-149F08A426E7}"/>
            </c:ext>
          </c:extLst>
        </c:ser>
        <c:ser>
          <c:idx val="13"/>
          <c:order val="13"/>
          <c:tx>
            <c:strRef>
              <c:f>Sheet1!$O$1</c:f>
              <c:strCache>
                <c:ptCount val="1"/>
                <c:pt idx="0">
                  <c:v>Column15</c:v>
                </c:pt>
              </c:strCache>
            </c:strRef>
          </c:tx>
          <c:spPr>
            <a:ln w="25400" cap="rnd">
              <a:noFill/>
              <a:round/>
            </a:ln>
            <a:effectLst/>
          </c:spPr>
          <c:marker>
            <c:symbol val="circle"/>
            <c:size val="10"/>
            <c:spPr>
              <a:solidFill>
                <a:srgbClr val="00728F"/>
              </a:solidFill>
              <a:ln w="1270">
                <a:solidFill>
                  <a:srgbClr val="E7E6E6"/>
                </a:solidFill>
              </a:ln>
              <a:effectLst/>
            </c:spPr>
          </c:marker>
          <c:xVal>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21</c:v>
                </c:pt>
                <c:pt idx="20">
                  <c:v>22</c:v>
                </c:pt>
              </c:numCache>
            </c:numRef>
          </c:xVal>
          <c:yVal>
            <c:numRef>
              <c:f>Sheet1!$O$2:$O$22</c:f>
              <c:numCache>
                <c:formatCode>General</c:formatCode>
                <c:ptCount val="21"/>
                <c:pt idx="3">
                  <c:v>6.5</c:v>
                </c:pt>
                <c:pt idx="4">
                  <c:v>4.5</c:v>
                </c:pt>
                <c:pt idx="5">
                  <c:v>5.5</c:v>
                </c:pt>
                <c:pt idx="6">
                  <c:v>2</c:v>
                </c:pt>
                <c:pt idx="8">
                  <c:v>6</c:v>
                </c:pt>
              </c:numCache>
            </c:numRef>
          </c:yVal>
          <c:smooth val="0"/>
          <c:extLst>
            <c:ext xmlns:c16="http://schemas.microsoft.com/office/drawing/2014/chart" uri="{C3380CC4-5D6E-409C-BE32-E72D297353CC}">
              <c16:uniqueId val="{0000000E-F4DD-4282-93BB-149F08A426E7}"/>
            </c:ext>
          </c:extLst>
        </c:ser>
        <c:ser>
          <c:idx val="14"/>
          <c:order val="14"/>
          <c:tx>
            <c:strRef>
              <c:f>Sheet1!$P$1</c:f>
              <c:strCache>
                <c:ptCount val="1"/>
                <c:pt idx="0">
                  <c:v>Column16</c:v>
                </c:pt>
              </c:strCache>
            </c:strRef>
          </c:tx>
          <c:spPr>
            <a:ln w="25400" cap="rnd">
              <a:noFill/>
              <a:round/>
            </a:ln>
            <a:effectLst/>
          </c:spPr>
          <c:marker>
            <c:symbol val="circle"/>
            <c:size val="10"/>
            <c:spPr>
              <a:solidFill>
                <a:srgbClr val="00728F"/>
              </a:solidFill>
              <a:ln w="1270">
                <a:solidFill>
                  <a:srgbClr val="E7E6E6"/>
                </a:solidFill>
              </a:ln>
              <a:effectLst/>
            </c:spPr>
          </c:marker>
          <c:xVal>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21</c:v>
                </c:pt>
                <c:pt idx="20">
                  <c:v>22</c:v>
                </c:pt>
              </c:numCache>
            </c:numRef>
          </c:xVal>
          <c:yVal>
            <c:numRef>
              <c:f>Sheet1!$P$2:$P$22</c:f>
              <c:numCache>
                <c:formatCode>General</c:formatCode>
                <c:ptCount val="21"/>
                <c:pt idx="4">
                  <c:v>5.5</c:v>
                </c:pt>
                <c:pt idx="5">
                  <c:v>6.5</c:v>
                </c:pt>
                <c:pt idx="6">
                  <c:v>3</c:v>
                </c:pt>
                <c:pt idx="8">
                  <c:v>7</c:v>
                </c:pt>
              </c:numCache>
            </c:numRef>
          </c:yVal>
          <c:smooth val="0"/>
          <c:extLst>
            <c:ext xmlns:c16="http://schemas.microsoft.com/office/drawing/2014/chart" uri="{C3380CC4-5D6E-409C-BE32-E72D297353CC}">
              <c16:uniqueId val="{0000000F-F4DD-4282-93BB-149F08A426E7}"/>
            </c:ext>
          </c:extLst>
        </c:ser>
        <c:ser>
          <c:idx val="15"/>
          <c:order val="15"/>
          <c:tx>
            <c:strRef>
              <c:f>Sheet1!$Q$1</c:f>
              <c:strCache>
                <c:ptCount val="1"/>
                <c:pt idx="0">
                  <c:v>Column17</c:v>
                </c:pt>
              </c:strCache>
            </c:strRef>
          </c:tx>
          <c:spPr>
            <a:ln w="25400" cap="rnd">
              <a:noFill/>
              <a:round/>
            </a:ln>
            <a:effectLst/>
          </c:spPr>
          <c:marker>
            <c:symbol val="circle"/>
            <c:size val="10"/>
            <c:spPr>
              <a:solidFill>
                <a:srgbClr val="00728F"/>
              </a:solidFill>
              <a:ln w="1270">
                <a:solidFill>
                  <a:srgbClr val="E7E6E6"/>
                </a:solidFill>
              </a:ln>
              <a:effectLst/>
            </c:spPr>
          </c:marker>
          <c:xVal>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21</c:v>
                </c:pt>
                <c:pt idx="20">
                  <c:v>22</c:v>
                </c:pt>
              </c:numCache>
            </c:numRef>
          </c:xVal>
          <c:yVal>
            <c:numRef>
              <c:f>Sheet1!$Q$2:$Q$22</c:f>
              <c:numCache>
                <c:formatCode>General</c:formatCode>
                <c:ptCount val="21"/>
                <c:pt idx="4">
                  <c:v>6.5</c:v>
                </c:pt>
                <c:pt idx="5">
                  <c:v>7.5</c:v>
                </c:pt>
                <c:pt idx="6">
                  <c:v>4</c:v>
                </c:pt>
              </c:numCache>
            </c:numRef>
          </c:yVal>
          <c:smooth val="0"/>
          <c:extLst>
            <c:ext xmlns:c16="http://schemas.microsoft.com/office/drawing/2014/chart" uri="{C3380CC4-5D6E-409C-BE32-E72D297353CC}">
              <c16:uniqueId val="{00000010-F4DD-4282-93BB-149F08A426E7}"/>
            </c:ext>
          </c:extLst>
        </c:ser>
        <c:ser>
          <c:idx val="16"/>
          <c:order val="16"/>
          <c:tx>
            <c:strRef>
              <c:f>Sheet1!$R$1</c:f>
              <c:strCache>
                <c:ptCount val="1"/>
                <c:pt idx="0">
                  <c:v>Column18</c:v>
                </c:pt>
              </c:strCache>
            </c:strRef>
          </c:tx>
          <c:spPr>
            <a:ln w="25400" cap="rnd">
              <a:noFill/>
              <a:round/>
            </a:ln>
            <a:effectLst/>
          </c:spPr>
          <c:marker>
            <c:symbol val="circle"/>
            <c:size val="10"/>
            <c:spPr>
              <a:solidFill>
                <a:srgbClr val="00728F"/>
              </a:solidFill>
              <a:ln w="1270">
                <a:solidFill>
                  <a:srgbClr val="E7E6E6"/>
                </a:solidFill>
              </a:ln>
              <a:effectLst/>
            </c:spPr>
          </c:marker>
          <c:xVal>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21</c:v>
                </c:pt>
                <c:pt idx="20">
                  <c:v>22</c:v>
                </c:pt>
              </c:numCache>
            </c:numRef>
          </c:xVal>
          <c:yVal>
            <c:numRef>
              <c:f>Sheet1!$R$2:$R$22</c:f>
              <c:numCache>
                <c:formatCode>General</c:formatCode>
                <c:ptCount val="21"/>
                <c:pt idx="4">
                  <c:v>7.5</c:v>
                </c:pt>
                <c:pt idx="6">
                  <c:v>5</c:v>
                </c:pt>
              </c:numCache>
            </c:numRef>
          </c:yVal>
          <c:smooth val="0"/>
          <c:extLst>
            <c:ext xmlns:c16="http://schemas.microsoft.com/office/drawing/2014/chart" uri="{C3380CC4-5D6E-409C-BE32-E72D297353CC}">
              <c16:uniqueId val="{00000011-F4DD-4282-93BB-149F08A426E7}"/>
            </c:ext>
          </c:extLst>
        </c:ser>
        <c:ser>
          <c:idx val="17"/>
          <c:order val="17"/>
          <c:tx>
            <c:strRef>
              <c:f>Sheet1!$S$1</c:f>
              <c:strCache>
                <c:ptCount val="1"/>
                <c:pt idx="0">
                  <c:v>Column19</c:v>
                </c:pt>
              </c:strCache>
            </c:strRef>
          </c:tx>
          <c:spPr>
            <a:ln w="25400" cap="rnd">
              <a:noFill/>
              <a:round/>
            </a:ln>
            <a:effectLst/>
          </c:spPr>
          <c:marker>
            <c:symbol val="circle"/>
            <c:size val="10"/>
            <c:spPr>
              <a:solidFill>
                <a:srgbClr val="00728F"/>
              </a:solidFill>
              <a:ln w="1270">
                <a:solidFill>
                  <a:srgbClr val="E7E6E6"/>
                </a:solidFill>
              </a:ln>
              <a:effectLst/>
            </c:spPr>
          </c:marker>
          <c:xVal>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21</c:v>
                </c:pt>
                <c:pt idx="20">
                  <c:v>22</c:v>
                </c:pt>
              </c:numCache>
            </c:numRef>
          </c:xVal>
          <c:yVal>
            <c:numRef>
              <c:f>Sheet1!$S$2:$S$22</c:f>
              <c:numCache>
                <c:formatCode>General</c:formatCode>
                <c:ptCount val="21"/>
                <c:pt idx="4">
                  <c:v>8.5</c:v>
                </c:pt>
                <c:pt idx="6">
                  <c:v>6</c:v>
                </c:pt>
              </c:numCache>
            </c:numRef>
          </c:yVal>
          <c:smooth val="0"/>
          <c:extLst>
            <c:ext xmlns:c16="http://schemas.microsoft.com/office/drawing/2014/chart" uri="{C3380CC4-5D6E-409C-BE32-E72D297353CC}">
              <c16:uniqueId val="{00000012-F4DD-4282-93BB-149F08A426E7}"/>
            </c:ext>
          </c:extLst>
        </c:ser>
        <c:ser>
          <c:idx val="18"/>
          <c:order val="18"/>
          <c:tx>
            <c:strRef>
              <c:f>Sheet1!$T$1</c:f>
              <c:strCache>
                <c:ptCount val="1"/>
                <c:pt idx="0">
                  <c:v>Column20</c:v>
                </c:pt>
              </c:strCache>
            </c:strRef>
          </c:tx>
          <c:spPr>
            <a:ln w="25400" cap="rnd">
              <a:noFill/>
              <a:round/>
            </a:ln>
            <a:effectLst/>
          </c:spPr>
          <c:marker>
            <c:symbol val="circle"/>
            <c:size val="10"/>
            <c:spPr>
              <a:solidFill>
                <a:srgbClr val="00728F"/>
              </a:solidFill>
              <a:ln w="1270">
                <a:solidFill>
                  <a:srgbClr val="E7E6E6"/>
                </a:solidFill>
              </a:ln>
              <a:effectLst/>
            </c:spPr>
          </c:marker>
          <c:xVal>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21</c:v>
                </c:pt>
                <c:pt idx="20">
                  <c:v>22</c:v>
                </c:pt>
              </c:numCache>
            </c:numRef>
          </c:xVal>
          <c:yVal>
            <c:numRef>
              <c:f>Sheet1!$T$2:$T$22</c:f>
              <c:numCache>
                <c:formatCode>General</c:formatCode>
                <c:ptCount val="21"/>
                <c:pt idx="6">
                  <c:v>7</c:v>
                </c:pt>
              </c:numCache>
            </c:numRef>
          </c:yVal>
          <c:smooth val="0"/>
          <c:extLst>
            <c:ext xmlns:c16="http://schemas.microsoft.com/office/drawing/2014/chart" uri="{C3380CC4-5D6E-409C-BE32-E72D297353CC}">
              <c16:uniqueId val="{00000013-F4DD-4282-93BB-149F08A426E7}"/>
            </c:ext>
          </c:extLst>
        </c:ser>
        <c:ser>
          <c:idx val="19"/>
          <c:order val="19"/>
          <c:tx>
            <c:strRef>
              <c:f>Sheet1!$U$1</c:f>
              <c:strCache>
                <c:ptCount val="1"/>
                <c:pt idx="0">
                  <c:v>Column21</c:v>
                </c:pt>
              </c:strCache>
            </c:strRef>
          </c:tx>
          <c:spPr>
            <a:ln w="25400" cap="rnd">
              <a:noFill/>
              <a:round/>
            </a:ln>
            <a:effectLst/>
          </c:spPr>
          <c:marker>
            <c:symbol val="circle"/>
            <c:size val="10"/>
            <c:spPr>
              <a:solidFill>
                <a:srgbClr val="00728F"/>
              </a:solidFill>
              <a:ln w="1270">
                <a:solidFill>
                  <a:srgbClr val="E7E6E6"/>
                </a:solidFill>
              </a:ln>
              <a:effectLst/>
            </c:spPr>
          </c:marker>
          <c:xVal>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21</c:v>
                </c:pt>
                <c:pt idx="20">
                  <c:v>22</c:v>
                </c:pt>
              </c:numCache>
            </c:numRef>
          </c:xVal>
          <c:yVal>
            <c:numRef>
              <c:f>Sheet1!$U$2:$U$22</c:f>
              <c:numCache>
                <c:formatCode>General</c:formatCode>
                <c:ptCount val="21"/>
                <c:pt idx="6">
                  <c:v>8</c:v>
                </c:pt>
              </c:numCache>
            </c:numRef>
          </c:yVal>
          <c:smooth val="0"/>
          <c:extLst>
            <c:ext xmlns:c16="http://schemas.microsoft.com/office/drawing/2014/chart" uri="{C3380CC4-5D6E-409C-BE32-E72D297353CC}">
              <c16:uniqueId val="{00000014-F4DD-4282-93BB-149F08A426E7}"/>
            </c:ext>
          </c:extLst>
        </c:ser>
        <c:ser>
          <c:idx val="20"/>
          <c:order val="20"/>
          <c:tx>
            <c:strRef>
              <c:f>Sheet1!$V$1</c:f>
              <c:strCache>
                <c:ptCount val="1"/>
                <c:pt idx="0">
                  <c:v>Column22</c:v>
                </c:pt>
              </c:strCache>
            </c:strRef>
          </c:tx>
          <c:spPr>
            <a:ln w="25400" cap="rnd">
              <a:noFill/>
              <a:round/>
            </a:ln>
            <a:effectLst/>
          </c:spPr>
          <c:marker>
            <c:symbol val="circle"/>
            <c:size val="10"/>
            <c:spPr>
              <a:solidFill>
                <a:srgbClr val="00728F"/>
              </a:solidFill>
              <a:ln w="1270">
                <a:solidFill>
                  <a:srgbClr val="E7E6E6"/>
                </a:solidFill>
              </a:ln>
              <a:effectLst/>
            </c:spPr>
          </c:marker>
          <c:xVal>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21</c:v>
                </c:pt>
                <c:pt idx="20">
                  <c:v>22</c:v>
                </c:pt>
              </c:numCache>
            </c:numRef>
          </c:xVal>
          <c:yVal>
            <c:numRef>
              <c:f>Sheet1!$V$2:$V$22</c:f>
              <c:numCache>
                <c:formatCode>General</c:formatCode>
                <c:ptCount val="21"/>
                <c:pt idx="6">
                  <c:v>9</c:v>
                </c:pt>
              </c:numCache>
            </c:numRef>
          </c:yVal>
          <c:smooth val="0"/>
          <c:extLst>
            <c:ext xmlns:c16="http://schemas.microsoft.com/office/drawing/2014/chart" uri="{C3380CC4-5D6E-409C-BE32-E72D297353CC}">
              <c16:uniqueId val="{00000015-F4DD-4282-93BB-149F08A426E7}"/>
            </c:ext>
          </c:extLst>
        </c:ser>
        <c:ser>
          <c:idx val="21"/>
          <c:order val="21"/>
          <c:tx>
            <c:strRef>
              <c:f>Sheet1!$W$1</c:f>
              <c:strCache>
                <c:ptCount val="1"/>
                <c:pt idx="0">
                  <c:v>Column23</c:v>
                </c:pt>
              </c:strCache>
            </c:strRef>
          </c:tx>
          <c:spPr>
            <a:ln w="25400" cap="rnd">
              <a:noFill/>
              <a:round/>
            </a:ln>
            <a:effectLst/>
          </c:spPr>
          <c:marker>
            <c:symbol val="circle"/>
            <c:size val="10"/>
            <c:spPr>
              <a:solidFill>
                <a:srgbClr val="00728F"/>
              </a:solidFill>
              <a:ln w="1270">
                <a:solidFill>
                  <a:srgbClr val="E7E6E6"/>
                </a:solidFill>
              </a:ln>
              <a:effectLst/>
            </c:spPr>
          </c:marker>
          <c:xVal>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21</c:v>
                </c:pt>
                <c:pt idx="20">
                  <c:v>22</c:v>
                </c:pt>
              </c:numCache>
            </c:numRef>
          </c:xVal>
          <c:yVal>
            <c:numRef>
              <c:f>Sheet1!$W$2:$W$22</c:f>
              <c:numCache>
                <c:formatCode>General</c:formatCode>
                <c:ptCount val="21"/>
                <c:pt idx="6">
                  <c:v>10</c:v>
                </c:pt>
              </c:numCache>
            </c:numRef>
          </c:yVal>
          <c:smooth val="0"/>
          <c:extLst>
            <c:ext xmlns:c16="http://schemas.microsoft.com/office/drawing/2014/chart" uri="{C3380CC4-5D6E-409C-BE32-E72D297353CC}">
              <c16:uniqueId val="{00000016-F4DD-4282-93BB-149F08A426E7}"/>
            </c:ext>
          </c:extLst>
        </c:ser>
        <c:ser>
          <c:idx val="22"/>
          <c:order val="22"/>
          <c:tx>
            <c:strRef>
              <c:f>Sheet1!$X$1</c:f>
              <c:strCache>
                <c:ptCount val="1"/>
                <c:pt idx="0">
                  <c:v>Column24</c:v>
                </c:pt>
              </c:strCache>
            </c:strRef>
          </c:tx>
          <c:spPr>
            <a:ln w="25400" cap="rnd">
              <a:noFill/>
              <a:round/>
            </a:ln>
            <a:effectLst/>
          </c:spPr>
          <c:marker>
            <c:symbol val="circle"/>
            <c:size val="10"/>
            <c:spPr>
              <a:solidFill>
                <a:srgbClr val="00728F"/>
              </a:solidFill>
              <a:ln w="1270">
                <a:solidFill>
                  <a:srgbClr val="E7E6E6"/>
                </a:solidFill>
              </a:ln>
              <a:effectLst/>
            </c:spPr>
          </c:marker>
          <c:xVal>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21</c:v>
                </c:pt>
                <c:pt idx="20">
                  <c:v>22</c:v>
                </c:pt>
              </c:numCache>
            </c:numRef>
          </c:xVal>
          <c:yVal>
            <c:numRef>
              <c:f>Sheet1!$X$2:$X$22</c:f>
              <c:numCache>
                <c:formatCode>General</c:formatCode>
                <c:ptCount val="21"/>
                <c:pt idx="6">
                  <c:v>11</c:v>
                </c:pt>
              </c:numCache>
            </c:numRef>
          </c:yVal>
          <c:smooth val="0"/>
          <c:extLst>
            <c:ext xmlns:c16="http://schemas.microsoft.com/office/drawing/2014/chart" uri="{C3380CC4-5D6E-409C-BE32-E72D297353CC}">
              <c16:uniqueId val="{00000017-F4DD-4282-93BB-149F08A426E7}"/>
            </c:ext>
          </c:extLst>
        </c:ser>
        <c:dLbls>
          <c:showLegendKey val="0"/>
          <c:showVal val="0"/>
          <c:showCatName val="0"/>
          <c:showSerName val="0"/>
          <c:showPercent val="0"/>
          <c:showBubbleSize val="0"/>
        </c:dLbls>
        <c:axId val="1281970271"/>
        <c:axId val="1154711135"/>
      </c:scatterChart>
      <c:valAx>
        <c:axId val="1281970271"/>
        <c:scaling>
          <c:orientation val="minMax"/>
          <c:max val="29"/>
        </c:scaling>
        <c:delete val="0"/>
        <c:axPos val="b"/>
        <c:title>
          <c:tx>
            <c:rich>
              <a:bodyPr rot="0" spcFirstLastPara="1" vertOverflow="ellipsis" vert="horz" wrap="square" anchor="ctr" anchorCtr="1"/>
              <a:lstStyle/>
              <a:p>
                <a:pPr algn="r">
                  <a:defRPr sz="1200" b="0" i="0" u="none" strike="noStrike" kern="1200" baseline="0">
                    <a:solidFill>
                      <a:schemeClr val="tx1">
                        <a:lumMod val="65000"/>
                        <a:lumOff val="35000"/>
                      </a:schemeClr>
                    </a:solidFill>
                    <a:latin typeface="Gill Sans MT" panose="020B0502020104020203" pitchFamily="34" charset="0"/>
                    <a:ea typeface="+mn-ea"/>
                    <a:cs typeface="+mn-cs"/>
                  </a:defRPr>
                </a:pPr>
                <a:r>
                  <a:rPr lang="en-US" sz="1400" dirty="0">
                    <a:latin typeface="Poppins" panose="00000500000000000000" pitchFamily="2" charset="0"/>
                    <a:cs typeface="Poppins" panose="00000500000000000000" pitchFamily="2" charset="0"/>
                  </a:rPr>
                  <a:t>Number of unique practices</a:t>
                </a:r>
                <a:r>
                  <a:rPr lang="en-US" sz="1400" baseline="0" dirty="0">
                    <a:latin typeface="Poppins" panose="00000500000000000000" pitchFamily="2" charset="0"/>
                    <a:cs typeface="Poppins" panose="00000500000000000000" pitchFamily="2" charset="0"/>
                  </a:rPr>
                  <a:t> used in exhibits</a:t>
                </a:r>
                <a:endParaRPr lang="en-US" sz="1400" dirty="0">
                  <a:latin typeface="Poppins" panose="00000500000000000000" pitchFamily="2" charset="0"/>
                  <a:cs typeface="Poppins" panose="00000500000000000000" pitchFamily="2" charset="0"/>
                </a:endParaRPr>
              </a:p>
            </c:rich>
          </c:tx>
          <c:layout>
            <c:manualLayout>
              <c:xMode val="edge"/>
              <c:yMode val="edge"/>
              <c:x val="0.66585093713962762"/>
              <c:y val="0.93384296830886393"/>
            </c:manualLayout>
          </c:layout>
          <c:overlay val="0"/>
          <c:spPr>
            <a:noFill/>
            <a:ln>
              <a:noFill/>
            </a:ln>
            <a:effectLst/>
          </c:spPr>
          <c:txPr>
            <a:bodyPr rot="0" spcFirstLastPara="1" vertOverflow="ellipsis" vert="horz" wrap="square" anchor="ctr" anchorCtr="1"/>
            <a:lstStyle/>
            <a:p>
              <a:pPr algn="r">
                <a:defRPr sz="12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t"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54711135"/>
        <c:crossesAt val="-150"/>
        <c:crossBetween val="midCat"/>
        <c:majorUnit val="1"/>
        <c:minorUnit val="0.5"/>
      </c:valAx>
      <c:valAx>
        <c:axId val="1154711135"/>
        <c:scaling>
          <c:orientation val="minMax"/>
          <c:max val="12"/>
          <c:min val="-12"/>
        </c:scaling>
        <c:delete val="1"/>
        <c:axPos val="l"/>
        <c:numFmt formatCode="General" sourceLinked="1"/>
        <c:majorTickMark val="out"/>
        <c:minorTickMark val="none"/>
        <c:tickLblPos val="nextTo"/>
        <c:crossAx val="1281970271"/>
        <c:crosses val="autoZero"/>
        <c:crossBetween val="midCat"/>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637510355953598"/>
          <c:y val="3.29709392424073E-2"/>
          <c:w val="0.43262195827743555"/>
          <c:h val="0.94420302589746452"/>
        </c:manualLayout>
      </c:layout>
      <c:barChart>
        <c:barDir val="bar"/>
        <c:grouping val="clustered"/>
        <c:varyColors val="0"/>
        <c:ser>
          <c:idx val="0"/>
          <c:order val="0"/>
          <c:tx>
            <c:strRef>
              <c:f>Sheet1!$B$1</c:f>
              <c:strCache>
                <c:ptCount val="1"/>
                <c:pt idx="0">
                  <c:v>Exhibits</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Reinforce that animals have their own agency</c:v>
                </c:pt>
                <c:pt idx="1">
                  <c:v>Reinforce that animals have relationships</c:v>
                </c:pt>
                <c:pt idx="2">
                  <c:v>Reinforce that animals are individuals</c:v>
                </c:pt>
                <c:pt idx="3">
                  <c:v>Invite perspective-taking of animal</c:v>
                </c:pt>
                <c:pt idx="4">
                  <c:v>Inform about animals' needs</c:v>
                </c:pt>
                <c:pt idx="5">
                  <c:v>Include expectations for audience behavior around animals</c:v>
                </c:pt>
                <c:pt idx="6">
                  <c:v>Include appropriate conservation or caring action</c:v>
                </c:pt>
                <c:pt idx="7">
                  <c:v>Highlight similarities &amp; differences between animals and people</c:v>
                </c:pt>
                <c:pt idx="8">
                  <c:v>Encourage focused observation of animal</c:v>
                </c:pt>
              </c:strCache>
            </c:strRef>
          </c:cat>
          <c:val>
            <c:numRef>
              <c:f>Sheet1!$B$2:$B$10</c:f>
              <c:numCache>
                <c:formatCode>0%</c:formatCode>
                <c:ptCount val="9"/>
                <c:pt idx="0">
                  <c:v>0.23</c:v>
                </c:pt>
                <c:pt idx="1">
                  <c:v>0.46</c:v>
                </c:pt>
                <c:pt idx="2">
                  <c:v>0.51</c:v>
                </c:pt>
                <c:pt idx="3">
                  <c:v>0.25</c:v>
                </c:pt>
                <c:pt idx="4">
                  <c:v>0.83</c:v>
                </c:pt>
                <c:pt idx="5">
                  <c:v>0.11</c:v>
                </c:pt>
                <c:pt idx="6">
                  <c:v>0.69</c:v>
                </c:pt>
                <c:pt idx="7">
                  <c:v>0.55000000000000004</c:v>
                </c:pt>
                <c:pt idx="8">
                  <c:v>0.56999999999999995</c:v>
                </c:pt>
              </c:numCache>
            </c:numRef>
          </c:val>
          <c:extLst>
            <c:ext xmlns:c16="http://schemas.microsoft.com/office/drawing/2014/chart" uri="{C3380CC4-5D6E-409C-BE32-E72D297353CC}">
              <c16:uniqueId val="{00000000-2A86-4FD6-A5AB-540E1C584282}"/>
            </c:ext>
          </c:extLst>
        </c:ser>
        <c:ser>
          <c:idx val="1"/>
          <c:order val="1"/>
          <c:tx>
            <c:strRef>
              <c:f>Sheet1!$C$1</c:f>
              <c:strCache>
                <c:ptCount val="1"/>
                <c:pt idx="0">
                  <c:v>Programs</c:v>
                </c:pt>
              </c:strCache>
            </c:strRef>
          </c:tx>
          <c:spPr>
            <a:solidFill>
              <a:schemeClr val="accent4"/>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Reinforce that animals have their own agency</c:v>
                </c:pt>
                <c:pt idx="1">
                  <c:v>Reinforce that animals have relationships</c:v>
                </c:pt>
                <c:pt idx="2">
                  <c:v>Reinforce that animals are individuals</c:v>
                </c:pt>
                <c:pt idx="3">
                  <c:v>Invite perspective-taking of animal</c:v>
                </c:pt>
                <c:pt idx="4">
                  <c:v>Inform about animals' needs</c:v>
                </c:pt>
                <c:pt idx="5">
                  <c:v>Include expectations for audience behavior around animals</c:v>
                </c:pt>
                <c:pt idx="6">
                  <c:v>Include appropriate conservation or caring action</c:v>
                </c:pt>
                <c:pt idx="7">
                  <c:v>Highlight similarities &amp; differences between animals and people</c:v>
                </c:pt>
                <c:pt idx="8">
                  <c:v>Encourage focused observation of animal</c:v>
                </c:pt>
              </c:strCache>
            </c:strRef>
          </c:cat>
          <c:val>
            <c:numRef>
              <c:f>Sheet1!$C$2:$C$10</c:f>
              <c:numCache>
                <c:formatCode>0.00%</c:formatCode>
                <c:ptCount val="9"/>
                <c:pt idx="0">
                  <c:v>0.88139999999999996</c:v>
                </c:pt>
                <c:pt idx="1">
                  <c:v>0.71189999999999998</c:v>
                </c:pt>
                <c:pt idx="2">
                  <c:v>0.93220000000000003</c:v>
                </c:pt>
                <c:pt idx="3">
                  <c:v>0.57630000000000003</c:v>
                </c:pt>
                <c:pt idx="4">
                  <c:v>1</c:v>
                </c:pt>
                <c:pt idx="5">
                  <c:v>0.42370000000000002</c:v>
                </c:pt>
                <c:pt idx="6">
                  <c:v>0.67800000000000005</c:v>
                </c:pt>
                <c:pt idx="7">
                  <c:v>0.83050000000000002</c:v>
                </c:pt>
                <c:pt idx="8">
                  <c:v>0.94920000000000004</c:v>
                </c:pt>
              </c:numCache>
            </c:numRef>
          </c:val>
          <c:extLst>
            <c:ext xmlns:c16="http://schemas.microsoft.com/office/drawing/2014/chart" uri="{C3380CC4-5D6E-409C-BE32-E72D297353CC}">
              <c16:uniqueId val="{00000001-2A86-4FD6-A5AB-540E1C584282}"/>
            </c:ext>
          </c:extLst>
        </c:ser>
        <c:dLbls>
          <c:dLblPos val="outEnd"/>
          <c:showLegendKey val="0"/>
          <c:showVal val="1"/>
          <c:showCatName val="0"/>
          <c:showSerName val="0"/>
          <c:showPercent val="0"/>
          <c:showBubbleSize val="0"/>
        </c:dLbls>
        <c:gapWidth val="32"/>
        <c:axId val="1735157631"/>
        <c:axId val="713860640"/>
      </c:barChart>
      <c:catAx>
        <c:axId val="1735157631"/>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lumMod val="65000"/>
                    <a:lumOff val="35000"/>
                  </a:schemeClr>
                </a:solidFill>
                <a:latin typeface="+mj-lt"/>
                <a:ea typeface="+mn-ea"/>
                <a:cs typeface="+mn-cs"/>
              </a:defRPr>
            </a:pPr>
            <a:endParaRPr lang="en-US"/>
          </a:p>
        </c:txPr>
        <c:crossAx val="713860640"/>
        <c:crosses val="autoZero"/>
        <c:auto val="1"/>
        <c:lblAlgn val="ctr"/>
        <c:lblOffset val="100"/>
        <c:noMultiLvlLbl val="0"/>
      </c:catAx>
      <c:valAx>
        <c:axId val="713860640"/>
        <c:scaling>
          <c:orientation val="minMax"/>
        </c:scaling>
        <c:delete val="1"/>
        <c:axPos val="b"/>
        <c:numFmt formatCode="0%" sourceLinked="1"/>
        <c:majorTickMark val="out"/>
        <c:minorTickMark val="none"/>
        <c:tickLblPos val="nextTo"/>
        <c:crossAx val="173515763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015227271635668E-3"/>
          <c:y val="0.10944207857829721"/>
          <c:w val="0.99730857078733925"/>
          <c:h val="0.68227428648479027"/>
        </c:manualLayout>
      </c:layout>
      <c:barChart>
        <c:barDir val="col"/>
        <c:grouping val="clustered"/>
        <c:varyColors val="0"/>
        <c:ser>
          <c:idx val="0"/>
          <c:order val="0"/>
          <c:tx>
            <c:strRef>
              <c:f>Sheet1!$B$1</c:f>
              <c:strCache>
                <c:ptCount val="1"/>
                <c:pt idx="0">
                  <c:v>Amphibian</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Encourage focused observation of animal</c:v>
                </c:pt>
                <c:pt idx="1">
                  <c:v>Highlight similarities &amp; differences between animals and people</c:v>
                </c:pt>
                <c:pt idx="2">
                  <c:v>Include appropriate conservation or caring action</c:v>
                </c:pt>
              </c:strCache>
            </c:strRef>
          </c:cat>
          <c:val>
            <c:numRef>
              <c:f>Sheet1!$B$2:$B$4</c:f>
              <c:numCache>
                <c:formatCode>0%</c:formatCode>
                <c:ptCount val="3"/>
                <c:pt idx="0">
                  <c:v>0.75</c:v>
                </c:pt>
                <c:pt idx="1">
                  <c:v>0.25</c:v>
                </c:pt>
                <c:pt idx="2">
                  <c:v>0.5</c:v>
                </c:pt>
              </c:numCache>
            </c:numRef>
          </c:val>
          <c:extLst>
            <c:ext xmlns:c16="http://schemas.microsoft.com/office/drawing/2014/chart" uri="{C3380CC4-5D6E-409C-BE32-E72D297353CC}">
              <c16:uniqueId val="{00000000-B6C2-4A81-A089-1AA96F3B239D}"/>
            </c:ext>
          </c:extLst>
        </c:ser>
        <c:ser>
          <c:idx val="1"/>
          <c:order val="1"/>
          <c:tx>
            <c:strRef>
              <c:f>Sheet1!$C$1</c:f>
              <c:strCache>
                <c:ptCount val="1"/>
                <c:pt idx="0">
                  <c:v>Bird</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Encourage focused observation of animal</c:v>
                </c:pt>
                <c:pt idx="1">
                  <c:v>Highlight similarities &amp; differences between animals and people</c:v>
                </c:pt>
                <c:pt idx="2">
                  <c:v>Include appropriate conservation or caring action</c:v>
                </c:pt>
              </c:strCache>
            </c:strRef>
          </c:cat>
          <c:val>
            <c:numRef>
              <c:f>Sheet1!$C$2:$C$4</c:f>
              <c:numCache>
                <c:formatCode>0%</c:formatCode>
                <c:ptCount val="3"/>
                <c:pt idx="0">
                  <c:v>0.755102041</c:v>
                </c:pt>
                <c:pt idx="1">
                  <c:v>0.571428571</c:v>
                </c:pt>
                <c:pt idx="2">
                  <c:v>0.79591836699999996</c:v>
                </c:pt>
              </c:numCache>
            </c:numRef>
          </c:val>
          <c:extLst>
            <c:ext xmlns:c16="http://schemas.microsoft.com/office/drawing/2014/chart" uri="{C3380CC4-5D6E-409C-BE32-E72D297353CC}">
              <c16:uniqueId val="{00000001-B6C2-4A81-A089-1AA96F3B239D}"/>
            </c:ext>
          </c:extLst>
        </c:ser>
        <c:ser>
          <c:idx val="2"/>
          <c:order val="2"/>
          <c:tx>
            <c:strRef>
              <c:f>Sheet1!$D$1</c:f>
              <c:strCache>
                <c:ptCount val="1"/>
                <c:pt idx="0">
                  <c:v>Fish</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Encourage focused observation of animal</c:v>
                </c:pt>
                <c:pt idx="1">
                  <c:v>Highlight similarities &amp; differences between animals and people</c:v>
                </c:pt>
                <c:pt idx="2">
                  <c:v>Include appropriate conservation or caring action</c:v>
                </c:pt>
              </c:strCache>
            </c:strRef>
          </c:cat>
          <c:val>
            <c:numRef>
              <c:f>Sheet1!$D$2:$D$4</c:f>
              <c:numCache>
                <c:formatCode>0%</c:formatCode>
                <c:ptCount val="3"/>
                <c:pt idx="0">
                  <c:v>0.5</c:v>
                </c:pt>
                <c:pt idx="1">
                  <c:v>0.8</c:v>
                </c:pt>
                <c:pt idx="2">
                  <c:v>0.7</c:v>
                </c:pt>
              </c:numCache>
            </c:numRef>
          </c:val>
          <c:extLst>
            <c:ext xmlns:c16="http://schemas.microsoft.com/office/drawing/2014/chart" uri="{C3380CC4-5D6E-409C-BE32-E72D297353CC}">
              <c16:uniqueId val="{00000002-B6C2-4A81-A089-1AA96F3B239D}"/>
            </c:ext>
          </c:extLst>
        </c:ser>
        <c:ser>
          <c:idx val="3"/>
          <c:order val="3"/>
          <c:tx>
            <c:strRef>
              <c:f>Sheet1!$E$1</c:f>
              <c:strCache>
                <c:ptCount val="1"/>
                <c:pt idx="0">
                  <c:v>Mammal</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Encourage focused observation of animal</c:v>
                </c:pt>
                <c:pt idx="1">
                  <c:v>Highlight similarities &amp; differences between animals and people</c:v>
                </c:pt>
                <c:pt idx="2">
                  <c:v>Include appropriate conservation or caring action</c:v>
                </c:pt>
              </c:strCache>
            </c:strRef>
          </c:cat>
          <c:val>
            <c:numRef>
              <c:f>Sheet1!$E$2:$E$4</c:f>
              <c:numCache>
                <c:formatCode>0%</c:formatCode>
                <c:ptCount val="3"/>
                <c:pt idx="0">
                  <c:v>0.71428571399999996</c:v>
                </c:pt>
                <c:pt idx="1">
                  <c:v>0.70714285700000001</c:v>
                </c:pt>
                <c:pt idx="2">
                  <c:v>0.77142857099999995</c:v>
                </c:pt>
              </c:numCache>
            </c:numRef>
          </c:val>
          <c:extLst>
            <c:ext xmlns:c16="http://schemas.microsoft.com/office/drawing/2014/chart" uri="{C3380CC4-5D6E-409C-BE32-E72D297353CC}">
              <c16:uniqueId val="{00000003-B6C2-4A81-A089-1AA96F3B239D}"/>
            </c:ext>
          </c:extLst>
        </c:ser>
        <c:ser>
          <c:idx val="4"/>
          <c:order val="4"/>
          <c:tx>
            <c:strRef>
              <c:f>Sheet1!$F$1</c:f>
              <c:strCache>
                <c:ptCount val="1"/>
                <c:pt idx="0">
                  <c:v>Marine Invertebrate</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Encourage focused observation of animal</c:v>
                </c:pt>
                <c:pt idx="1">
                  <c:v>Highlight similarities &amp; differences between animals and people</c:v>
                </c:pt>
                <c:pt idx="2">
                  <c:v>Include appropriate conservation or caring action</c:v>
                </c:pt>
              </c:strCache>
            </c:strRef>
          </c:cat>
          <c:val>
            <c:numRef>
              <c:f>Sheet1!$F$2:$F$4</c:f>
              <c:numCache>
                <c:formatCode>0%</c:formatCode>
                <c:ptCount val="3"/>
                <c:pt idx="0">
                  <c:v>0.5</c:v>
                </c:pt>
                <c:pt idx="1">
                  <c:v>0.625</c:v>
                </c:pt>
                <c:pt idx="2">
                  <c:v>0.625</c:v>
                </c:pt>
              </c:numCache>
            </c:numRef>
          </c:val>
          <c:extLst>
            <c:ext xmlns:c16="http://schemas.microsoft.com/office/drawing/2014/chart" uri="{C3380CC4-5D6E-409C-BE32-E72D297353CC}">
              <c16:uniqueId val="{00000004-B6C2-4A81-A089-1AA96F3B239D}"/>
            </c:ext>
          </c:extLst>
        </c:ser>
        <c:ser>
          <c:idx val="5"/>
          <c:order val="5"/>
          <c:tx>
            <c:strRef>
              <c:f>Sheet1!$G$1</c:f>
              <c:strCache>
                <c:ptCount val="1"/>
                <c:pt idx="0">
                  <c:v>Reptile</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Encourage focused observation of animal</c:v>
                </c:pt>
                <c:pt idx="1">
                  <c:v>Highlight similarities &amp; differences between animals and people</c:v>
                </c:pt>
                <c:pt idx="2">
                  <c:v>Include appropriate conservation or caring action</c:v>
                </c:pt>
              </c:strCache>
            </c:strRef>
          </c:cat>
          <c:val>
            <c:numRef>
              <c:f>Sheet1!$G$2:$G$4</c:f>
              <c:numCache>
                <c:formatCode>0%</c:formatCode>
                <c:ptCount val="3"/>
                <c:pt idx="0">
                  <c:v>0.77272727299999999</c:v>
                </c:pt>
                <c:pt idx="1">
                  <c:v>0.590909091</c:v>
                </c:pt>
                <c:pt idx="2">
                  <c:v>0.590909091</c:v>
                </c:pt>
              </c:numCache>
            </c:numRef>
          </c:val>
          <c:extLst>
            <c:ext xmlns:c16="http://schemas.microsoft.com/office/drawing/2014/chart" uri="{C3380CC4-5D6E-409C-BE32-E72D297353CC}">
              <c16:uniqueId val="{00000005-B6C2-4A81-A089-1AA96F3B239D}"/>
            </c:ext>
          </c:extLst>
        </c:ser>
        <c:ser>
          <c:idx val="6"/>
          <c:order val="6"/>
          <c:tx>
            <c:strRef>
              <c:f>Sheet1!$H$1</c:f>
              <c:strCache>
                <c:ptCount val="1"/>
                <c:pt idx="0">
                  <c:v>Terrestrial Invertebrate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Encourage focused observation of animal</c:v>
                </c:pt>
                <c:pt idx="1">
                  <c:v>Highlight similarities &amp; differences between animals and people</c:v>
                </c:pt>
                <c:pt idx="2">
                  <c:v>Include appropriate conservation or caring action</c:v>
                </c:pt>
              </c:strCache>
            </c:strRef>
          </c:cat>
          <c:val>
            <c:numRef>
              <c:f>Sheet1!$H$2:$H$4</c:f>
              <c:numCache>
                <c:formatCode>0%</c:formatCode>
                <c:ptCount val="3"/>
                <c:pt idx="0">
                  <c:v>0.9</c:v>
                </c:pt>
                <c:pt idx="1">
                  <c:v>0.7</c:v>
                </c:pt>
                <c:pt idx="2">
                  <c:v>0.9</c:v>
                </c:pt>
              </c:numCache>
            </c:numRef>
          </c:val>
          <c:extLst>
            <c:ext xmlns:c16="http://schemas.microsoft.com/office/drawing/2014/chart" uri="{C3380CC4-5D6E-409C-BE32-E72D297353CC}">
              <c16:uniqueId val="{00000006-B6C2-4A81-A089-1AA96F3B239D}"/>
            </c:ext>
          </c:extLst>
        </c:ser>
        <c:ser>
          <c:idx val="7"/>
          <c:order val="7"/>
          <c:tx>
            <c:strRef>
              <c:f>Sheet1!$I$1</c:f>
              <c:strCache>
                <c:ptCount val="1"/>
                <c:pt idx="0">
                  <c:v>Overall</c:v>
                </c:pt>
              </c:strCache>
            </c:strRef>
          </c:tx>
          <c:spPr>
            <a:solidFill>
              <a:schemeClr val="bg2">
                <a:lumMod val="9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Encourage focused observation of animal</c:v>
                </c:pt>
                <c:pt idx="1">
                  <c:v>Highlight similarities &amp; differences between animals and people</c:v>
                </c:pt>
                <c:pt idx="2">
                  <c:v>Include appropriate conservation or caring action</c:v>
                </c:pt>
              </c:strCache>
            </c:strRef>
          </c:cat>
          <c:val>
            <c:numRef>
              <c:f>Sheet1!$I$2:$I$4</c:f>
              <c:numCache>
                <c:formatCode>0%</c:formatCode>
                <c:ptCount val="3"/>
                <c:pt idx="0">
                  <c:v>0.70222222199999995</c:v>
                </c:pt>
                <c:pt idx="1">
                  <c:v>0.66666666699999999</c:v>
                </c:pt>
                <c:pt idx="2">
                  <c:v>0.75111111100000005</c:v>
                </c:pt>
              </c:numCache>
            </c:numRef>
          </c:val>
          <c:extLst>
            <c:ext xmlns:c16="http://schemas.microsoft.com/office/drawing/2014/chart" uri="{C3380CC4-5D6E-409C-BE32-E72D297353CC}">
              <c16:uniqueId val="{00000007-B6C2-4A81-A089-1AA96F3B239D}"/>
            </c:ext>
          </c:extLst>
        </c:ser>
        <c:dLbls>
          <c:dLblPos val="outEnd"/>
          <c:showLegendKey val="0"/>
          <c:showVal val="1"/>
          <c:showCatName val="0"/>
          <c:showSerName val="0"/>
          <c:showPercent val="0"/>
          <c:showBubbleSize val="0"/>
        </c:dLbls>
        <c:gapWidth val="40"/>
        <c:axId val="1474485072"/>
        <c:axId val="1166420960"/>
      </c:barChart>
      <c:catAx>
        <c:axId val="147448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100" b="0" i="0" u="none" strike="noStrike" kern="1200" baseline="0">
                <a:solidFill>
                  <a:schemeClr val="tx1">
                    <a:lumMod val="65000"/>
                    <a:lumOff val="35000"/>
                  </a:schemeClr>
                </a:solidFill>
                <a:latin typeface="+mn-lt"/>
                <a:ea typeface="+mn-ea"/>
                <a:cs typeface="+mn-cs"/>
              </a:defRPr>
            </a:pPr>
            <a:endParaRPr lang="en-US"/>
          </a:p>
        </c:txPr>
        <c:crossAx val="1166420960"/>
        <c:crosses val="autoZero"/>
        <c:auto val="1"/>
        <c:lblAlgn val="ctr"/>
        <c:lblOffset val="100"/>
        <c:noMultiLvlLbl val="0"/>
      </c:catAx>
      <c:valAx>
        <c:axId val="1166420960"/>
        <c:scaling>
          <c:orientation val="minMax"/>
        </c:scaling>
        <c:delete val="1"/>
        <c:axPos val="l"/>
        <c:numFmt formatCode="0%" sourceLinked="1"/>
        <c:majorTickMark val="out"/>
        <c:minorTickMark val="none"/>
        <c:tickLblPos val="nextTo"/>
        <c:crossAx val="1474485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667028638570832E-3"/>
          <c:y val="0.12875538656270261"/>
          <c:w val="0.99730857078733925"/>
          <c:h val="0.67242500632371438"/>
        </c:manualLayout>
      </c:layout>
      <c:barChart>
        <c:barDir val="col"/>
        <c:grouping val="clustered"/>
        <c:varyColors val="0"/>
        <c:ser>
          <c:idx val="0"/>
          <c:order val="0"/>
          <c:tx>
            <c:strRef>
              <c:f>Sheet1!$B$1</c:f>
              <c:strCache>
                <c:ptCount val="1"/>
                <c:pt idx="0">
                  <c:v>Amphibian</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Include expectations for audience behavior around animals</c:v>
                </c:pt>
                <c:pt idx="1">
                  <c:v>Inform about animals' needs</c:v>
                </c:pt>
                <c:pt idx="2">
                  <c:v>Invite perspective-taking of animal</c:v>
                </c:pt>
              </c:strCache>
            </c:strRef>
          </c:cat>
          <c:val>
            <c:numRef>
              <c:f>Sheet1!$B$2:$B$4</c:f>
              <c:numCache>
                <c:formatCode>0%</c:formatCode>
                <c:ptCount val="3"/>
                <c:pt idx="0">
                  <c:v>0</c:v>
                </c:pt>
                <c:pt idx="1">
                  <c:v>1</c:v>
                </c:pt>
                <c:pt idx="2">
                  <c:v>0.25</c:v>
                </c:pt>
              </c:numCache>
            </c:numRef>
          </c:val>
          <c:extLst>
            <c:ext xmlns:c16="http://schemas.microsoft.com/office/drawing/2014/chart" uri="{C3380CC4-5D6E-409C-BE32-E72D297353CC}">
              <c16:uniqueId val="{00000000-B6DB-445E-9F42-AE4427CFA5A0}"/>
            </c:ext>
          </c:extLst>
        </c:ser>
        <c:ser>
          <c:idx val="1"/>
          <c:order val="1"/>
          <c:tx>
            <c:strRef>
              <c:f>Sheet1!$C$1</c:f>
              <c:strCache>
                <c:ptCount val="1"/>
                <c:pt idx="0">
                  <c:v>Bird</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Include expectations for audience behavior around animals</c:v>
                </c:pt>
                <c:pt idx="1">
                  <c:v>Inform about animals' needs</c:v>
                </c:pt>
                <c:pt idx="2">
                  <c:v>Invite perspective-taking of animal</c:v>
                </c:pt>
              </c:strCache>
            </c:strRef>
          </c:cat>
          <c:val>
            <c:numRef>
              <c:f>Sheet1!$C$2:$C$4</c:f>
              <c:numCache>
                <c:formatCode>0%</c:formatCode>
                <c:ptCount val="3"/>
                <c:pt idx="0">
                  <c:v>0.18</c:v>
                </c:pt>
                <c:pt idx="1">
                  <c:v>0.94</c:v>
                </c:pt>
                <c:pt idx="2">
                  <c:v>0.33</c:v>
                </c:pt>
              </c:numCache>
            </c:numRef>
          </c:val>
          <c:extLst>
            <c:ext xmlns:c16="http://schemas.microsoft.com/office/drawing/2014/chart" uri="{C3380CC4-5D6E-409C-BE32-E72D297353CC}">
              <c16:uniqueId val="{00000001-B6DB-445E-9F42-AE4427CFA5A0}"/>
            </c:ext>
          </c:extLst>
        </c:ser>
        <c:ser>
          <c:idx val="2"/>
          <c:order val="2"/>
          <c:tx>
            <c:strRef>
              <c:f>Sheet1!$D$1</c:f>
              <c:strCache>
                <c:ptCount val="1"/>
                <c:pt idx="0">
                  <c:v>Fish</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Include expectations for audience behavior around animals</c:v>
                </c:pt>
                <c:pt idx="1">
                  <c:v>Inform about animals' needs</c:v>
                </c:pt>
                <c:pt idx="2">
                  <c:v>Invite perspective-taking of animal</c:v>
                </c:pt>
              </c:strCache>
            </c:strRef>
          </c:cat>
          <c:val>
            <c:numRef>
              <c:f>Sheet1!$D$2:$D$4</c:f>
              <c:numCache>
                <c:formatCode>0%</c:formatCode>
                <c:ptCount val="3"/>
                <c:pt idx="0">
                  <c:v>0.1</c:v>
                </c:pt>
                <c:pt idx="1">
                  <c:v>0.9</c:v>
                </c:pt>
                <c:pt idx="2">
                  <c:v>0.3</c:v>
                </c:pt>
              </c:numCache>
            </c:numRef>
          </c:val>
          <c:extLst>
            <c:ext xmlns:c16="http://schemas.microsoft.com/office/drawing/2014/chart" uri="{C3380CC4-5D6E-409C-BE32-E72D297353CC}">
              <c16:uniqueId val="{00000002-B6DB-445E-9F42-AE4427CFA5A0}"/>
            </c:ext>
          </c:extLst>
        </c:ser>
        <c:ser>
          <c:idx val="3"/>
          <c:order val="3"/>
          <c:tx>
            <c:strRef>
              <c:f>Sheet1!$E$1</c:f>
              <c:strCache>
                <c:ptCount val="1"/>
                <c:pt idx="0">
                  <c:v>Mammal</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Include expectations for audience behavior around animals</c:v>
                </c:pt>
                <c:pt idx="1">
                  <c:v>Inform about animals' needs</c:v>
                </c:pt>
                <c:pt idx="2">
                  <c:v>Invite perspective-taking of animal</c:v>
                </c:pt>
              </c:strCache>
            </c:strRef>
          </c:cat>
          <c:val>
            <c:numRef>
              <c:f>Sheet1!$E$2:$E$4</c:f>
              <c:numCache>
                <c:formatCode>0%</c:formatCode>
                <c:ptCount val="3"/>
                <c:pt idx="0">
                  <c:v>0.14000000000000001</c:v>
                </c:pt>
                <c:pt idx="1">
                  <c:v>0.98</c:v>
                </c:pt>
                <c:pt idx="2">
                  <c:v>0.31</c:v>
                </c:pt>
              </c:numCache>
            </c:numRef>
          </c:val>
          <c:extLst>
            <c:ext xmlns:c16="http://schemas.microsoft.com/office/drawing/2014/chart" uri="{C3380CC4-5D6E-409C-BE32-E72D297353CC}">
              <c16:uniqueId val="{00000003-B6DB-445E-9F42-AE4427CFA5A0}"/>
            </c:ext>
          </c:extLst>
        </c:ser>
        <c:ser>
          <c:idx val="4"/>
          <c:order val="4"/>
          <c:tx>
            <c:strRef>
              <c:f>Sheet1!$F$1</c:f>
              <c:strCache>
                <c:ptCount val="1"/>
                <c:pt idx="0">
                  <c:v>Marine Invertebrate</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Include expectations for audience behavior around animals</c:v>
                </c:pt>
                <c:pt idx="1">
                  <c:v>Inform about animals' needs</c:v>
                </c:pt>
                <c:pt idx="2">
                  <c:v>Invite perspective-taking of animal</c:v>
                </c:pt>
              </c:strCache>
            </c:strRef>
          </c:cat>
          <c:val>
            <c:numRef>
              <c:f>Sheet1!$F$2:$F$4</c:f>
              <c:numCache>
                <c:formatCode>0%</c:formatCode>
                <c:ptCount val="3"/>
                <c:pt idx="0">
                  <c:v>0.5</c:v>
                </c:pt>
                <c:pt idx="1">
                  <c:v>0.75</c:v>
                </c:pt>
                <c:pt idx="2">
                  <c:v>0.13</c:v>
                </c:pt>
              </c:numCache>
            </c:numRef>
          </c:val>
          <c:extLst>
            <c:ext xmlns:c16="http://schemas.microsoft.com/office/drawing/2014/chart" uri="{C3380CC4-5D6E-409C-BE32-E72D297353CC}">
              <c16:uniqueId val="{00000004-B6DB-445E-9F42-AE4427CFA5A0}"/>
            </c:ext>
          </c:extLst>
        </c:ser>
        <c:ser>
          <c:idx val="5"/>
          <c:order val="5"/>
          <c:tx>
            <c:strRef>
              <c:f>Sheet1!$G$1</c:f>
              <c:strCache>
                <c:ptCount val="1"/>
                <c:pt idx="0">
                  <c:v>Reptile</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Include expectations for audience behavior around animals</c:v>
                </c:pt>
                <c:pt idx="1">
                  <c:v>Inform about animals' needs</c:v>
                </c:pt>
                <c:pt idx="2">
                  <c:v>Invite perspective-taking of animal</c:v>
                </c:pt>
              </c:strCache>
            </c:strRef>
          </c:cat>
          <c:val>
            <c:numRef>
              <c:f>Sheet1!$G$2:$G$4</c:f>
              <c:numCache>
                <c:formatCode>0%</c:formatCode>
                <c:ptCount val="3"/>
                <c:pt idx="0">
                  <c:v>0.41</c:v>
                </c:pt>
                <c:pt idx="1">
                  <c:v>1</c:v>
                </c:pt>
                <c:pt idx="2">
                  <c:v>0.45</c:v>
                </c:pt>
              </c:numCache>
            </c:numRef>
          </c:val>
          <c:extLst>
            <c:ext xmlns:c16="http://schemas.microsoft.com/office/drawing/2014/chart" uri="{C3380CC4-5D6E-409C-BE32-E72D297353CC}">
              <c16:uniqueId val="{00000005-B6DB-445E-9F42-AE4427CFA5A0}"/>
            </c:ext>
          </c:extLst>
        </c:ser>
        <c:ser>
          <c:idx val="6"/>
          <c:order val="6"/>
          <c:tx>
            <c:strRef>
              <c:f>Sheet1!$H$1</c:f>
              <c:strCache>
                <c:ptCount val="1"/>
                <c:pt idx="0">
                  <c:v>Terrestrial Invertebrate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Include expectations for audience behavior around animals</c:v>
                </c:pt>
                <c:pt idx="1">
                  <c:v>Inform about animals' needs</c:v>
                </c:pt>
                <c:pt idx="2">
                  <c:v>Invite perspective-taking of animal</c:v>
                </c:pt>
              </c:strCache>
            </c:strRef>
          </c:cat>
          <c:val>
            <c:numRef>
              <c:f>Sheet1!$H$2:$H$4</c:f>
              <c:numCache>
                <c:formatCode>0%</c:formatCode>
                <c:ptCount val="3"/>
                <c:pt idx="0">
                  <c:v>0.6</c:v>
                </c:pt>
                <c:pt idx="1">
                  <c:v>1</c:v>
                </c:pt>
                <c:pt idx="2">
                  <c:v>0.7</c:v>
                </c:pt>
              </c:numCache>
            </c:numRef>
          </c:val>
          <c:extLst>
            <c:ext xmlns:c16="http://schemas.microsoft.com/office/drawing/2014/chart" uri="{C3380CC4-5D6E-409C-BE32-E72D297353CC}">
              <c16:uniqueId val="{00000006-B6DB-445E-9F42-AE4427CFA5A0}"/>
            </c:ext>
          </c:extLst>
        </c:ser>
        <c:ser>
          <c:idx val="7"/>
          <c:order val="7"/>
          <c:tx>
            <c:strRef>
              <c:f>Sheet1!$I$1</c:f>
              <c:strCache>
                <c:ptCount val="1"/>
                <c:pt idx="0">
                  <c:v>Overall</c:v>
                </c:pt>
              </c:strCache>
            </c:strRef>
          </c:tx>
          <c:spPr>
            <a:solidFill>
              <a:schemeClr val="bg2">
                <a:lumMod val="90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Include expectations for audience behavior around animals</c:v>
                </c:pt>
                <c:pt idx="1">
                  <c:v>Inform about animals' needs</c:v>
                </c:pt>
                <c:pt idx="2">
                  <c:v>Invite perspective-taking of animal</c:v>
                </c:pt>
              </c:strCache>
            </c:strRef>
          </c:cat>
          <c:val>
            <c:numRef>
              <c:f>Sheet1!$I$2:$I$4</c:f>
              <c:numCache>
                <c:formatCode>0%</c:formatCode>
                <c:ptCount val="3"/>
                <c:pt idx="0">
                  <c:v>0.2</c:v>
                </c:pt>
                <c:pt idx="1">
                  <c:v>0.96</c:v>
                </c:pt>
                <c:pt idx="2">
                  <c:v>0.35</c:v>
                </c:pt>
              </c:numCache>
            </c:numRef>
          </c:val>
          <c:extLst>
            <c:ext xmlns:c16="http://schemas.microsoft.com/office/drawing/2014/chart" uri="{C3380CC4-5D6E-409C-BE32-E72D297353CC}">
              <c16:uniqueId val="{00000007-B6DB-445E-9F42-AE4427CFA5A0}"/>
            </c:ext>
          </c:extLst>
        </c:ser>
        <c:dLbls>
          <c:dLblPos val="outEnd"/>
          <c:showLegendKey val="0"/>
          <c:showVal val="1"/>
          <c:showCatName val="0"/>
          <c:showSerName val="0"/>
          <c:showPercent val="0"/>
          <c:showBubbleSize val="0"/>
        </c:dLbls>
        <c:gapWidth val="40"/>
        <c:axId val="1474485072"/>
        <c:axId val="1166420960"/>
      </c:barChart>
      <c:catAx>
        <c:axId val="14744850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100" b="0" i="0" u="none" strike="noStrike" kern="1200" baseline="0">
                <a:solidFill>
                  <a:schemeClr val="tx1">
                    <a:lumMod val="65000"/>
                    <a:lumOff val="35000"/>
                  </a:schemeClr>
                </a:solidFill>
                <a:latin typeface="+mn-lt"/>
                <a:ea typeface="+mn-ea"/>
                <a:cs typeface="+mn-cs"/>
              </a:defRPr>
            </a:pPr>
            <a:endParaRPr lang="en-US"/>
          </a:p>
        </c:txPr>
        <c:crossAx val="1166420960"/>
        <c:crosses val="autoZero"/>
        <c:auto val="1"/>
        <c:lblAlgn val="ctr"/>
        <c:lblOffset val="100"/>
        <c:noMultiLvlLbl val="0"/>
      </c:catAx>
      <c:valAx>
        <c:axId val="1166420960"/>
        <c:scaling>
          <c:orientation val="minMax"/>
          <c:max val="1"/>
        </c:scaling>
        <c:delete val="1"/>
        <c:axPos val="l"/>
        <c:numFmt formatCode="0%" sourceLinked="1"/>
        <c:majorTickMark val="out"/>
        <c:minorTickMark val="none"/>
        <c:tickLblPos val="nextTo"/>
        <c:crossAx val="1474485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75000"/>
              <a:lumOff val="25000"/>
            </a:schemeClr>
          </a:solidFill>
          <a:latin typeface="Gill Sans MT" panose="020B0502020104020203"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01541007690771E-3"/>
          <c:y val="2.3847391715003014E-2"/>
          <c:w val="0.99730857078733925"/>
          <c:h val="0.49202013696289382"/>
        </c:manualLayout>
      </c:layout>
      <c:barChart>
        <c:barDir val="col"/>
        <c:grouping val="clustered"/>
        <c:varyColors val="0"/>
        <c:ser>
          <c:idx val="0"/>
          <c:order val="0"/>
          <c:tx>
            <c:strRef>
              <c:f>Sheet1!$B$1</c:f>
              <c:strCache>
                <c:ptCount val="1"/>
                <c:pt idx="0">
                  <c:v>Amphibian</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Reinforce that animals are individuals</c:v>
                </c:pt>
                <c:pt idx="1">
                  <c:v>Reinforce that animals have relationships</c:v>
                </c:pt>
                <c:pt idx="2">
                  <c:v>Reinforce that animals have their own agency</c:v>
                </c:pt>
              </c:strCache>
            </c:strRef>
          </c:cat>
          <c:val>
            <c:numRef>
              <c:f>Sheet1!$B$2:$B$4</c:f>
              <c:numCache>
                <c:formatCode>0%</c:formatCode>
                <c:ptCount val="3"/>
                <c:pt idx="0">
                  <c:v>0.5</c:v>
                </c:pt>
                <c:pt idx="1">
                  <c:v>0.25</c:v>
                </c:pt>
                <c:pt idx="2">
                  <c:v>0.25</c:v>
                </c:pt>
              </c:numCache>
            </c:numRef>
          </c:val>
          <c:extLst>
            <c:ext xmlns:c16="http://schemas.microsoft.com/office/drawing/2014/chart" uri="{C3380CC4-5D6E-409C-BE32-E72D297353CC}">
              <c16:uniqueId val="{00000000-EA4A-441B-B869-15583A599FB0}"/>
            </c:ext>
          </c:extLst>
        </c:ser>
        <c:ser>
          <c:idx val="1"/>
          <c:order val="1"/>
          <c:tx>
            <c:strRef>
              <c:f>Sheet1!$C$1</c:f>
              <c:strCache>
                <c:ptCount val="1"/>
                <c:pt idx="0">
                  <c:v>Bird</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Reinforce that animals are individuals</c:v>
                </c:pt>
                <c:pt idx="1">
                  <c:v>Reinforce that animals have relationships</c:v>
                </c:pt>
                <c:pt idx="2">
                  <c:v>Reinforce that animals have their own agency</c:v>
                </c:pt>
              </c:strCache>
            </c:strRef>
          </c:cat>
          <c:val>
            <c:numRef>
              <c:f>Sheet1!$C$2:$C$4</c:f>
              <c:numCache>
                <c:formatCode>0%</c:formatCode>
                <c:ptCount val="3"/>
                <c:pt idx="0">
                  <c:v>0.78</c:v>
                </c:pt>
                <c:pt idx="1">
                  <c:v>0.55000000000000004</c:v>
                </c:pt>
                <c:pt idx="2">
                  <c:v>0.35</c:v>
                </c:pt>
              </c:numCache>
            </c:numRef>
          </c:val>
          <c:extLst>
            <c:ext xmlns:c16="http://schemas.microsoft.com/office/drawing/2014/chart" uri="{C3380CC4-5D6E-409C-BE32-E72D297353CC}">
              <c16:uniqueId val="{00000001-EA4A-441B-B869-15583A599FB0}"/>
            </c:ext>
          </c:extLst>
        </c:ser>
        <c:ser>
          <c:idx val="2"/>
          <c:order val="2"/>
          <c:tx>
            <c:strRef>
              <c:f>Sheet1!$D$1</c:f>
              <c:strCache>
                <c:ptCount val="1"/>
                <c:pt idx="0">
                  <c:v>Fish</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Reinforce that animals are individuals</c:v>
                </c:pt>
                <c:pt idx="1">
                  <c:v>Reinforce that animals have relationships</c:v>
                </c:pt>
                <c:pt idx="2">
                  <c:v>Reinforce that animals have their own agency</c:v>
                </c:pt>
              </c:strCache>
            </c:strRef>
          </c:cat>
          <c:val>
            <c:numRef>
              <c:f>Sheet1!$D$2:$D$4</c:f>
              <c:numCache>
                <c:formatCode>0%</c:formatCode>
                <c:ptCount val="3"/>
                <c:pt idx="0">
                  <c:v>0.6</c:v>
                </c:pt>
                <c:pt idx="1">
                  <c:v>0.4</c:v>
                </c:pt>
                <c:pt idx="2">
                  <c:v>0.2</c:v>
                </c:pt>
              </c:numCache>
            </c:numRef>
          </c:val>
          <c:extLst>
            <c:ext xmlns:c16="http://schemas.microsoft.com/office/drawing/2014/chart" uri="{C3380CC4-5D6E-409C-BE32-E72D297353CC}">
              <c16:uniqueId val="{00000002-EA4A-441B-B869-15583A599FB0}"/>
            </c:ext>
          </c:extLst>
        </c:ser>
        <c:ser>
          <c:idx val="3"/>
          <c:order val="3"/>
          <c:tx>
            <c:strRef>
              <c:f>Sheet1!$E$1</c:f>
              <c:strCache>
                <c:ptCount val="1"/>
                <c:pt idx="0">
                  <c:v>Mammal</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Gill Sans MT" panose="020B05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Reinforce that animals are individuals</c:v>
                </c:pt>
                <c:pt idx="1">
                  <c:v>Reinforce that animals have relationships</c:v>
                </c:pt>
                <c:pt idx="2">
                  <c:v>Reinforce that animals have their own agency</c:v>
                </c:pt>
              </c:strCache>
            </c:strRef>
          </c:cat>
          <c:val>
            <c:numRef>
              <c:f>Sheet1!$E$2:$E$4</c:f>
              <c:numCache>
                <c:formatCode>0%</c:formatCode>
                <c:ptCount val="3"/>
                <c:pt idx="0">
                  <c:v>0.64</c:v>
                </c:pt>
                <c:pt idx="1">
                  <c:v>0.56999999999999995</c:v>
                </c:pt>
                <c:pt idx="2">
                  <c:v>0.41</c:v>
                </c:pt>
              </c:numCache>
            </c:numRef>
          </c:val>
          <c:extLst>
            <c:ext xmlns:c16="http://schemas.microsoft.com/office/drawing/2014/chart" uri="{C3380CC4-5D6E-409C-BE32-E72D297353CC}">
              <c16:uniqueId val="{00000003-EA4A-441B-B869-15583A599FB0}"/>
            </c:ext>
          </c:extLst>
        </c:ser>
        <c:ser>
          <c:idx val="4"/>
          <c:order val="4"/>
          <c:tx>
            <c:strRef>
              <c:f>Sheet1!$F$1</c:f>
              <c:strCache>
                <c:ptCount val="1"/>
                <c:pt idx="0">
                  <c:v>Marine Invertebrate</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Gill Sans MT" panose="020B05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Reinforce that animals are individuals</c:v>
                </c:pt>
                <c:pt idx="1">
                  <c:v>Reinforce that animals have relationships</c:v>
                </c:pt>
                <c:pt idx="2">
                  <c:v>Reinforce that animals have their own agency</c:v>
                </c:pt>
              </c:strCache>
            </c:strRef>
          </c:cat>
          <c:val>
            <c:numRef>
              <c:f>Sheet1!$F$2:$F$4</c:f>
              <c:numCache>
                <c:formatCode>0%</c:formatCode>
                <c:ptCount val="3"/>
                <c:pt idx="0">
                  <c:v>0.38</c:v>
                </c:pt>
                <c:pt idx="1">
                  <c:v>0.38</c:v>
                </c:pt>
                <c:pt idx="2">
                  <c:v>0.13</c:v>
                </c:pt>
              </c:numCache>
            </c:numRef>
          </c:val>
          <c:extLst>
            <c:ext xmlns:c16="http://schemas.microsoft.com/office/drawing/2014/chart" uri="{C3380CC4-5D6E-409C-BE32-E72D297353CC}">
              <c16:uniqueId val="{00000004-EA4A-441B-B869-15583A599FB0}"/>
            </c:ext>
          </c:extLst>
        </c:ser>
        <c:ser>
          <c:idx val="5"/>
          <c:order val="5"/>
          <c:tx>
            <c:strRef>
              <c:f>Sheet1!$G$1</c:f>
              <c:strCache>
                <c:ptCount val="1"/>
                <c:pt idx="0">
                  <c:v>Reptile</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Reinforce that animals are individuals</c:v>
                </c:pt>
                <c:pt idx="1">
                  <c:v>Reinforce that animals have relationships</c:v>
                </c:pt>
                <c:pt idx="2">
                  <c:v>Reinforce that animals have their own agency</c:v>
                </c:pt>
              </c:strCache>
            </c:strRef>
          </c:cat>
          <c:val>
            <c:numRef>
              <c:f>Sheet1!$G$2:$G$4</c:f>
              <c:numCache>
                <c:formatCode>0%</c:formatCode>
                <c:ptCount val="3"/>
                <c:pt idx="0">
                  <c:v>0.82</c:v>
                </c:pt>
                <c:pt idx="1">
                  <c:v>0.5</c:v>
                </c:pt>
                <c:pt idx="2">
                  <c:v>0.41</c:v>
                </c:pt>
              </c:numCache>
            </c:numRef>
          </c:val>
          <c:extLst>
            <c:ext xmlns:c16="http://schemas.microsoft.com/office/drawing/2014/chart" uri="{C3380CC4-5D6E-409C-BE32-E72D297353CC}">
              <c16:uniqueId val="{00000005-EA4A-441B-B869-15583A599FB0}"/>
            </c:ext>
          </c:extLst>
        </c:ser>
        <c:ser>
          <c:idx val="6"/>
          <c:order val="6"/>
          <c:tx>
            <c:strRef>
              <c:f>Sheet1!$H$1</c:f>
              <c:strCache>
                <c:ptCount val="1"/>
                <c:pt idx="0">
                  <c:v>Terrestrial Invertebrate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Reinforce that animals are individuals</c:v>
                </c:pt>
                <c:pt idx="1">
                  <c:v>Reinforce that animals have relationships</c:v>
                </c:pt>
                <c:pt idx="2">
                  <c:v>Reinforce that animals have their own agency</c:v>
                </c:pt>
              </c:strCache>
            </c:strRef>
          </c:cat>
          <c:val>
            <c:numRef>
              <c:f>Sheet1!$H$2:$H$4</c:f>
              <c:numCache>
                <c:formatCode>0%</c:formatCode>
                <c:ptCount val="3"/>
                <c:pt idx="0">
                  <c:v>0.8</c:v>
                </c:pt>
                <c:pt idx="1">
                  <c:v>0.5</c:v>
                </c:pt>
                <c:pt idx="2">
                  <c:v>0.4</c:v>
                </c:pt>
              </c:numCache>
            </c:numRef>
          </c:val>
          <c:extLst>
            <c:ext xmlns:c16="http://schemas.microsoft.com/office/drawing/2014/chart" uri="{C3380CC4-5D6E-409C-BE32-E72D297353CC}">
              <c16:uniqueId val="{00000006-EA4A-441B-B869-15583A599FB0}"/>
            </c:ext>
          </c:extLst>
        </c:ser>
        <c:ser>
          <c:idx val="7"/>
          <c:order val="7"/>
          <c:tx>
            <c:strRef>
              <c:f>Sheet1!$I$1</c:f>
              <c:strCache>
                <c:ptCount val="1"/>
                <c:pt idx="0">
                  <c:v>Overall</c:v>
                </c:pt>
              </c:strCache>
            </c:strRef>
          </c:tx>
          <c:spPr>
            <a:solidFill>
              <a:schemeClr val="bg2">
                <a:lumMod val="9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Reinforce that animals are individuals</c:v>
                </c:pt>
                <c:pt idx="1">
                  <c:v>Reinforce that animals have relationships</c:v>
                </c:pt>
                <c:pt idx="2">
                  <c:v>Reinforce that animals have their own agency</c:v>
                </c:pt>
              </c:strCache>
            </c:strRef>
          </c:cat>
          <c:val>
            <c:numRef>
              <c:f>Sheet1!$I$2:$I$4</c:f>
              <c:numCache>
                <c:formatCode>0%</c:formatCode>
                <c:ptCount val="3"/>
                <c:pt idx="0">
                  <c:v>0.65</c:v>
                </c:pt>
                <c:pt idx="1">
                  <c:v>0.55000000000000004</c:v>
                </c:pt>
                <c:pt idx="2">
                  <c:v>0.4</c:v>
                </c:pt>
              </c:numCache>
            </c:numRef>
          </c:val>
          <c:extLst>
            <c:ext xmlns:c16="http://schemas.microsoft.com/office/drawing/2014/chart" uri="{C3380CC4-5D6E-409C-BE32-E72D297353CC}">
              <c16:uniqueId val="{00000007-EA4A-441B-B869-15583A599FB0}"/>
            </c:ext>
          </c:extLst>
        </c:ser>
        <c:dLbls>
          <c:dLblPos val="outEnd"/>
          <c:showLegendKey val="0"/>
          <c:showVal val="1"/>
          <c:showCatName val="0"/>
          <c:showSerName val="0"/>
          <c:showPercent val="0"/>
          <c:showBubbleSize val="0"/>
        </c:dLbls>
        <c:gapWidth val="40"/>
        <c:axId val="1474485072"/>
        <c:axId val="1166420960"/>
      </c:barChart>
      <c:catAx>
        <c:axId val="147448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100" b="0" i="0" u="none" strike="noStrike" kern="1200" baseline="0">
                <a:solidFill>
                  <a:schemeClr val="tx1">
                    <a:lumMod val="65000"/>
                    <a:lumOff val="35000"/>
                  </a:schemeClr>
                </a:solidFill>
                <a:latin typeface="+mn-lt"/>
                <a:ea typeface="+mn-ea"/>
                <a:cs typeface="+mn-cs"/>
              </a:defRPr>
            </a:pPr>
            <a:endParaRPr lang="en-US"/>
          </a:p>
        </c:txPr>
        <c:crossAx val="1166420960"/>
        <c:crosses val="autoZero"/>
        <c:auto val="1"/>
        <c:lblAlgn val="ctr"/>
        <c:lblOffset val="100"/>
        <c:noMultiLvlLbl val="0"/>
      </c:catAx>
      <c:valAx>
        <c:axId val="1166420960"/>
        <c:scaling>
          <c:orientation val="minMax"/>
          <c:max val="1"/>
        </c:scaling>
        <c:delete val="1"/>
        <c:axPos val="l"/>
        <c:numFmt formatCode="0%" sourceLinked="1"/>
        <c:majorTickMark val="out"/>
        <c:minorTickMark val="none"/>
        <c:tickLblPos val="nextTo"/>
        <c:crossAx val="1474485072"/>
        <c:crosses val="autoZero"/>
        <c:crossBetween val="between"/>
      </c:valAx>
      <c:spPr>
        <a:noFill/>
        <a:ln>
          <a:noFill/>
        </a:ln>
        <a:effectLst/>
      </c:spPr>
    </c:plotArea>
    <c:legend>
      <c:legendPos val="r"/>
      <c:layout>
        <c:manualLayout>
          <c:xMode val="edge"/>
          <c:yMode val="edge"/>
          <c:x val="6.0979943004575383E-2"/>
          <c:y val="0.73358027058114694"/>
          <c:w val="0.88370534702050918"/>
          <c:h val="0.1239355793542301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637510355953598"/>
          <c:y val="3.29709392424073E-2"/>
          <c:w val="0.43262195827743555"/>
          <c:h val="0.94420302589746452"/>
        </c:manualLayout>
      </c:layout>
      <c:barChart>
        <c:barDir val="bar"/>
        <c:grouping val="clustered"/>
        <c:varyColors val="0"/>
        <c:ser>
          <c:idx val="0"/>
          <c:order val="0"/>
          <c:tx>
            <c:strRef>
              <c:f>Sheet1!$B$1</c:f>
              <c:strCache>
                <c:ptCount val="1"/>
                <c:pt idx="0">
                  <c:v>Exhibit Visitors</c:v>
                </c:pt>
              </c:strCache>
            </c:strRef>
          </c:tx>
          <c:spPr>
            <a:solidFill>
              <a:schemeClr val="accent1"/>
            </a:solidFill>
            <a:ln>
              <a:solidFill>
                <a:schemeClr val="bg1"/>
              </a:solidFill>
            </a:ln>
            <a:effectLst/>
          </c:spPr>
          <c:invertIfNegative val="0"/>
          <c:dLbls>
            <c:dLbl>
              <c:idx val="2"/>
              <c:layout>
                <c:manualLayout>
                  <c:x val="-6.0708488116148138E-3"/>
                  <c:y val="2.22445017546883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60-4364-B46A-0515C387B385}"/>
                </c:ext>
              </c:extLst>
            </c:dLbl>
            <c:dLbl>
              <c:idx val="7"/>
              <c:layout>
                <c:manualLayout>
                  <c:x val="-5.4471608843547036E-3"/>
                  <c:y val="2.22445017546883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60-4364-B46A-0515C387B385}"/>
                </c:ext>
              </c:extLst>
            </c:dLbl>
            <c:dLbl>
              <c:idx val="8"/>
              <c:layout>
                <c:manualLayout>
                  <c:x val="-5.075923058656197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60-4364-B46A-0515C387B38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Wants to help animals</c:v>
                </c:pt>
                <c:pt idx="1">
                  <c:v>Understands needs of an animal</c:v>
                </c:pt>
                <c:pt idx="2">
                  <c:v>Shows positive behavior toward animals</c:v>
                </c:pt>
                <c:pt idx="3">
                  <c:v>Recognizes animal as individual with own agency</c:v>
                </c:pt>
                <c:pt idx="4">
                  <c:v>Has interest or curiosity toward animal</c:v>
                </c:pt>
                <c:pt idx="5">
                  <c:v>Has compassionate concern for animals</c:v>
                </c:pt>
                <c:pt idx="6">
                  <c:v>Has appreciation/respect for animal</c:v>
                </c:pt>
                <c:pt idx="7">
                  <c:v>Engages in direct action to help animal</c:v>
                </c:pt>
                <c:pt idx="8">
                  <c:v>Connection between the animals and own lived experiences</c:v>
                </c:pt>
                <c:pt idx="9">
                  <c:v>Caregivers support positive behavior and attitudes</c:v>
                </c:pt>
                <c:pt idx="10">
                  <c:v>Able to take perspective of animals</c:v>
                </c:pt>
              </c:strCache>
            </c:strRef>
          </c:cat>
          <c:val>
            <c:numRef>
              <c:f>Sheet1!$B$2:$B$12</c:f>
              <c:numCache>
                <c:formatCode>0%</c:formatCode>
                <c:ptCount val="11"/>
                <c:pt idx="0">
                  <c:v>9.1000000000000004E-3</c:v>
                </c:pt>
                <c:pt idx="1">
                  <c:v>0.1782</c:v>
                </c:pt>
                <c:pt idx="2">
                  <c:v>7.6399999999999996E-2</c:v>
                </c:pt>
                <c:pt idx="3" formatCode="0.00%">
                  <c:v>0.4345</c:v>
                </c:pt>
                <c:pt idx="4" formatCode="0.00%">
                  <c:v>0.81820000000000004</c:v>
                </c:pt>
                <c:pt idx="5">
                  <c:v>2.5499999999999998E-2</c:v>
                </c:pt>
                <c:pt idx="6">
                  <c:v>0.3382</c:v>
                </c:pt>
                <c:pt idx="7">
                  <c:v>6.0400000000000002E-2</c:v>
                </c:pt>
                <c:pt idx="8">
                  <c:v>5.45E-2</c:v>
                </c:pt>
                <c:pt idx="9">
                  <c:v>0.19089999999999999</c:v>
                </c:pt>
                <c:pt idx="10">
                  <c:v>0.1527</c:v>
                </c:pt>
              </c:numCache>
            </c:numRef>
          </c:val>
          <c:extLst>
            <c:ext xmlns:c16="http://schemas.microsoft.com/office/drawing/2014/chart" uri="{C3380CC4-5D6E-409C-BE32-E72D297353CC}">
              <c16:uniqueId val="{00000000-2A86-4FD6-A5AB-540E1C584282}"/>
            </c:ext>
          </c:extLst>
        </c:ser>
        <c:ser>
          <c:idx val="1"/>
          <c:order val="1"/>
          <c:tx>
            <c:strRef>
              <c:f>Sheet1!$C$1</c:f>
              <c:strCache>
                <c:ptCount val="1"/>
                <c:pt idx="0">
                  <c:v>Program Audiences</c:v>
                </c:pt>
              </c:strCache>
            </c:strRef>
          </c:tx>
          <c:spPr>
            <a:solidFill>
              <a:schemeClr val="accent4"/>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Wants to help animals</c:v>
                </c:pt>
                <c:pt idx="1">
                  <c:v>Understands needs of an animal</c:v>
                </c:pt>
                <c:pt idx="2">
                  <c:v>Shows positive behavior toward animals</c:v>
                </c:pt>
                <c:pt idx="3">
                  <c:v>Recognizes animal as individual with own agency</c:v>
                </c:pt>
                <c:pt idx="4">
                  <c:v>Has interest or curiosity toward animal</c:v>
                </c:pt>
                <c:pt idx="5">
                  <c:v>Has compassionate concern for animals</c:v>
                </c:pt>
                <c:pt idx="6">
                  <c:v>Has appreciation/respect for animal</c:v>
                </c:pt>
                <c:pt idx="7">
                  <c:v>Engages in direct action to help animal</c:v>
                </c:pt>
                <c:pt idx="8">
                  <c:v>Connection between the animals and own lived experiences</c:v>
                </c:pt>
                <c:pt idx="9">
                  <c:v>Caregivers support positive behavior and attitudes</c:v>
                </c:pt>
                <c:pt idx="10">
                  <c:v>Able to take perspective of animals</c:v>
                </c:pt>
              </c:strCache>
            </c:strRef>
          </c:cat>
          <c:val>
            <c:numRef>
              <c:f>Sheet1!$C$2:$C$12</c:f>
              <c:numCache>
                <c:formatCode>0.00%</c:formatCode>
                <c:ptCount val="11"/>
                <c:pt idx="0">
                  <c:v>0.12</c:v>
                </c:pt>
                <c:pt idx="1">
                  <c:v>0.84</c:v>
                </c:pt>
                <c:pt idx="2">
                  <c:v>0.36</c:v>
                </c:pt>
                <c:pt idx="3">
                  <c:v>0.84</c:v>
                </c:pt>
                <c:pt idx="4">
                  <c:v>1</c:v>
                </c:pt>
                <c:pt idx="5">
                  <c:v>0.2</c:v>
                </c:pt>
                <c:pt idx="6">
                  <c:v>0.8</c:v>
                </c:pt>
                <c:pt idx="7">
                  <c:v>0.16</c:v>
                </c:pt>
                <c:pt idx="8">
                  <c:v>0.36</c:v>
                </c:pt>
                <c:pt idx="9">
                  <c:v>0.32</c:v>
                </c:pt>
                <c:pt idx="10">
                  <c:v>0.68</c:v>
                </c:pt>
              </c:numCache>
            </c:numRef>
          </c:val>
          <c:extLst>
            <c:ext xmlns:c16="http://schemas.microsoft.com/office/drawing/2014/chart" uri="{C3380CC4-5D6E-409C-BE32-E72D297353CC}">
              <c16:uniqueId val="{00000001-2A86-4FD6-A5AB-540E1C584282}"/>
            </c:ext>
          </c:extLst>
        </c:ser>
        <c:dLbls>
          <c:dLblPos val="outEnd"/>
          <c:showLegendKey val="0"/>
          <c:showVal val="1"/>
          <c:showCatName val="0"/>
          <c:showSerName val="0"/>
          <c:showPercent val="0"/>
          <c:showBubbleSize val="0"/>
        </c:dLbls>
        <c:gapWidth val="32"/>
        <c:axId val="1735157631"/>
        <c:axId val="713860640"/>
      </c:barChart>
      <c:catAx>
        <c:axId val="1735157631"/>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lumMod val="65000"/>
                    <a:lumOff val="35000"/>
                  </a:schemeClr>
                </a:solidFill>
                <a:latin typeface="+mj-lt"/>
                <a:ea typeface="+mn-ea"/>
                <a:cs typeface="+mn-cs"/>
              </a:defRPr>
            </a:pPr>
            <a:endParaRPr lang="en-US"/>
          </a:p>
        </c:txPr>
        <c:crossAx val="713860640"/>
        <c:crosses val="autoZero"/>
        <c:auto val="1"/>
        <c:lblAlgn val="ctr"/>
        <c:lblOffset val="100"/>
        <c:noMultiLvlLbl val="0"/>
      </c:catAx>
      <c:valAx>
        <c:axId val="713860640"/>
        <c:scaling>
          <c:orientation val="minMax"/>
        </c:scaling>
        <c:delete val="1"/>
        <c:axPos val="b"/>
        <c:numFmt formatCode="0%" sourceLinked="1"/>
        <c:majorTickMark val="out"/>
        <c:minorTickMark val="none"/>
        <c:tickLblPos val="nextTo"/>
        <c:crossAx val="173515763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85624429187371E-2"/>
          <c:y val="0.15395865910912318"/>
          <c:w val="0.94402175267659882"/>
          <c:h val="0.67530767777202272"/>
        </c:manualLayout>
      </c:layout>
      <c:scatterChart>
        <c:scatterStyle val="lineMarker"/>
        <c:varyColors val="0"/>
        <c:ser>
          <c:idx val="0"/>
          <c:order val="0"/>
          <c:tx>
            <c:strRef>
              <c:f>Sheet1!$B$1</c:f>
              <c:strCache>
                <c:ptCount val="1"/>
                <c:pt idx="0">
                  <c:v>BI along ID Number</c:v>
                </c:pt>
              </c:strCache>
            </c:strRef>
          </c:tx>
          <c:spPr>
            <a:ln w="25400" cap="rnd">
              <a:noFill/>
              <a:round/>
            </a:ln>
            <a:effectLst/>
          </c:spPr>
          <c:marker>
            <c:symbol val="circle"/>
            <c:size val="8"/>
            <c:spPr>
              <a:solidFill>
                <a:schemeClr val="accent2">
                  <a:alpha val="75000"/>
                </a:schemeClr>
              </a:solidFill>
              <a:ln w="1270">
                <a:solidFill>
                  <a:schemeClr val="accent1">
                    <a:alpha val="75000"/>
                  </a:schemeClr>
                </a:solidFill>
              </a:ln>
              <a:effectLst/>
            </c:spPr>
          </c:marker>
          <c:xVal>
            <c:numRef>
              <c:f>Sheet1!$A$2:$A$548</c:f>
              <c:numCache>
                <c:formatCode>General</c:formatCode>
                <c:ptCount val="547"/>
                <c:pt idx="0">
                  <c:v>0.3</c:v>
                </c:pt>
                <c:pt idx="1">
                  <c:v>0.3</c:v>
                </c:pt>
                <c:pt idx="2">
                  <c:v>0.3</c:v>
                </c:pt>
                <c:pt idx="3">
                  <c:v>0</c:v>
                </c:pt>
                <c:pt idx="4">
                  <c:v>0.3</c:v>
                </c:pt>
                <c:pt idx="5">
                  <c:v>0.1</c:v>
                </c:pt>
                <c:pt idx="6">
                  <c:v>0.1</c:v>
                </c:pt>
                <c:pt idx="7">
                  <c:v>0.4</c:v>
                </c:pt>
                <c:pt idx="8">
                  <c:v>0.5</c:v>
                </c:pt>
                <c:pt idx="9">
                  <c:v>0.1</c:v>
                </c:pt>
                <c:pt idx="10">
                  <c:v>0.2</c:v>
                </c:pt>
                <c:pt idx="11">
                  <c:v>0</c:v>
                </c:pt>
                <c:pt idx="12">
                  <c:v>0.6</c:v>
                </c:pt>
                <c:pt idx="13">
                  <c:v>0.5</c:v>
                </c:pt>
                <c:pt idx="14">
                  <c:v>0.2</c:v>
                </c:pt>
                <c:pt idx="15">
                  <c:v>0.3</c:v>
                </c:pt>
                <c:pt idx="16">
                  <c:v>0.3</c:v>
                </c:pt>
                <c:pt idx="17">
                  <c:v>0.7</c:v>
                </c:pt>
                <c:pt idx="18">
                  <c:v>0.7</c:v>
                </c:pt>
                <c:pt idx="19">
                  <c:v>0.2</c:v>
                </c:pt>
                <c:pt idx="20">
                  <c:v>0.3</c:v>
                </c:pt>
                <c:pt idx="21">
                  <c:v>0.4</c:v>
                </c:pt>
                <c:pt idx="22">
                  <c:v>0.7</c:v>
                </c:pt>
                <c:pt idx="23">
                  <c:v>0.7</c:v>
                </c:pt>
                <c:pt idx="24">
                  <c:v>0.4</c:v>
                </c:pt>
                <c:pt idx="25">
                  <c:v>0.5</c:v>
                </c:pt>
                <c:pt idx="26">
                  <c:v>0.6</c:v>
                </c:pt>
                <c:pt idx="27">
                  <c:v>0.2</c:v>
                </c:pt>
                <c:pt idx="28">
                  <c:v>0.5</c:v>
                </c:pt>
                <c:pt idx="29">
                  <c:v>0.4</c:v>
                </c:pt>
                <c:pt idx="30">
                  <c:v>0.4</c:v>
                </c:pt>
                <c:pt idx="31">
                  <c:v>0.2</c:v>
                </c:pt>
                <c:pt idx="32">
                  <c:v>0.2</c:v>
                </c:pt>
                <c:pt idx="33">
                  <c:v>0.6</c:v>
                </c:pt>
                <c:pt idx="34">
                  <c:v>0.5</c:v>
                </c:pt>
                <c:pt idx="35">
                  <c:v>0.3</c:v>
                </c:pt>
                <c:pt idx="36">
                  <c:v>0.3</c:v>
                </c:pt>
                <c:pt idx="37">
                  <c:v>0.4</c:v>
                </c:pt>
                <c:pt idx="38">
                  <c:v>0.6</c:v>
                </c:pt>
                <c:pt idx="39">
                  <c:v>0.5</c:v>
                </c:pt>
                <c:pt idx="40">
                  <c:v>0.6</c:v>
                </c:pt>
                <c:pt idx="41">
                  <c:v>0.3</c:v>
                </c:pt>
                <c:pt idx="42">
                  <c:v>0.3</c:v>
                </c:pt>
                <c:pt idx="43">
                  <c:v>0.7</c:v>
                </c:pt>
                <c:pt idx="44">
                  <c:v>0.1</c:v>
                </c:pt>
                <c:pt idx="45">
                  <c:v>0.3</c:v>
                </c:pt>
                <c:pt idx="46">
                  <c:v>0.1</c:v>
                </c:pt>
                <c:pt idx="47">
                  <c:v>0.2</c:v>
                </c:pt>
                <c:pt idx="48">
                  <c:v>0.7</c:v>
                </c:pt>
                <c:pt idx="49">
                  <c:v>0.5</c:v>
                </c:pt>
                <c:pt idx="50">
                  <c:v>0.7</c:v>
                </c:pt>
                <c:pt idx="51">
                  <c:v>0.7</c:v>
                </c:pt>
                <c:pt idx="52">
                  <c:v>0.6</c:v>
                </c:pt>
                <c:pt idx="53">
                  <c:v>0.6</c:v>
                </c:pt>
                <c:pt idx="54">
                  <c:v>0.7</c:v>
                </c:pt>
                <c:pt idx="55">
                  <c:v>0.3</c:v>
                </c:pt>
                <c:pt idx="56">
                  <c:v>0.4</c:v>
                </c:pt>
                <c:pt idx="57">
                  <c:v>0.7</c:v>
                </c:pt>
                <c:pt idx="58">
                  <c:v>0.1</c:v>
                </c:pt>
                <c:pt idx="59">
                  <c:v>0.2</c:v>
                </c:pt>
                <c:pt idx="60">
                  <c:v>0.3</c:v>
                </c:pt>
                <c:pt idx="61">
                  <c:v>0.1</c:v>
                </c:pt>
                <c:pt idx="62">
                  <c:v>0.1</c:v>
                </c:pt>
                <c:pt idx="63">
                  <c:v>0.1</c:v>
                </c:pt>
                <c:pt idx="64">
                  <c:v>0.1</c:v>
                </c:pt>
                <c:pt idx="65">
                  <c:v>0.2</c:v>
                </c:pt>
                <c:pt idx="66">
                  <c:v>0.6</c:v>
                </c:pt>
                <c:pt idx="67">
                  <c:v>0.2</c:v>
                </c:pt>
                <c:pt idx="68">
                  <c:v>0.2</c:v>
                </c:pt>
                <c:pt idx="69">
                  <c:v>0.5</c:v>
                </c:pt>
                <c:pt idx="70">
                  <c:v>0.3</c:v>
                </c:pt>
                <c:pt idx="71">
                  <c:v>0.1</c:v>
                </c:pt>
                <c:pt idx="72">
                  <c:v>0.3</c:v>
                </c:pt>
                <c:pt idx="73">
                  <c:v>0.4</c:v>
                </c:pt>
                <c:pt idx="74">
                  <c:v>0.2</c:v>
                </c:pt>
                <c:pt idx="75">
                  <c:v>0.5</c:v>
                </c:pt>
                <c:pt idx="76">
                  <c:v>0.5</c:v>
                </c:pt>
                <c:pt idx="77">
                  <c:v>0.2</c:v>
                </c:pt>
                <c:pt idx="78">
                  <c:v>0.4</c:v>
                </c:pt>
                <c:pt idx="79">
                  <c:v>0.1</c:v>
                </c:pt>
                <c:pt idx="80">
                  <c:v>0.4</c:v>
                </c:pt>
                <c:pt idx="81">
                  <c:v>0.1</c:v>
                </c:pt>
                <c:pt idx="82">
                  <c:v>0.5</c:v>
                </c:pt>
                <c:pt idx="83">
                  <c:v>0.7</c:v>
                </c:pt>
                <c:pt idx="84">
                  <c:v>0.3</c:v>
                </c:pt>
                <c:pt idx="85">
                  <c:v>0.7</c:v>
                </c:pt>
                <c:pt idx="86">
                  <c:v>0.4</c:v>
                </c:pt>
                <c:pt idx="87">
                  <c:v>0.3</c:v>
                </c:pt>
                <c:pt idx="88">
                  <c:v>0.6</c:v>
                </c:pt>
                <c:pt idx="89">
                  <c:v>0.7</c:v>
                </c:pt>
                <c:pt idx="90">
                  <c:v>0.4</c:v>
                </c:pt>
                <c:pt idx="91">
                  <c:v>0.2</c:v>
                </c:pt>
                <c:pt idx="92">
                  <c:v>0.2</c:v>
                </c:pt>
                <c:pt idx="93">
                  <c:v>0.4</c:v>
                </c:pt>
                <c:pt idx="94">
                  <c:v>0.1</c:v>
                </c:pt>
                <c:pt idx="95">
                  <c:v>0.3</c:v>
                </c:pt>
                <c:pt idx="96">
                  <c:v>0.1</c:v>
                </c:pt>
                <c:pt idx="97">
                  <c:v>0.7</c:v>
                </c:pt>
                <c:pt idx="98">
                  <c:v>0.5</c:v>
                </c:pt>
                <c:pt idx="99">
                  <c:v>0.5</c:v>
                </c:pt>
                <c:pt idx="100">
                  <c:v>0.5</c:v>
                </c:pt>
                <c:pt idx="101">
                  <c:v>0.6</c:v>
                </c:pt>
                <c:pt idx="102">
                  <c:v>0.5</c:v>
                </c:pt>
                <c:pt idx="103">
                  <c:v>0.5</c:v>
                </c:pt>
                <c:pt idx="104">
                  <c:v>0.6</c:v>
                </c:pt>
                <c:pt idx="105">
                  <c:v>0.5</c:v>
                </c:pt>
                <c:pt idx="106">
                  <c:v>0.7</c:v>
                </c:pt>
                <c:pt idx="107">
                  <c:v>0.7</c:v>
                </c:pt>
                <c:pt idx="108">
                  <c:v>0.3</c:v>
                </c:pt>
                <c:pt idx="109">
                  <c:v>0.2</c:v>
                </c:pt>
                <c:pt idx="110">
                  <c:v>0.4</c:v>
                </c:pt>
                <c:pt idx="111">
                  <c:v>0.2</c:v>
                </c:pt>
                <c:pt idx="112">
                  <c:v>0.3</c:v>
                </c:pt>
                <c:pt idx="113">
                  <c:v>0.4</c:v>
                </c:pt>
                <c:pt idx="114">
                  <c:v>0.7</c:v>
                </c:pt>
                <c:pt idx="115">
                  <c:v>0.4</c:v>
                </c:pt>
                <c:pt idx="116">
                  <c:v>0.7</c:v>
                </c:pt>
                <c:pt idx="117">
                  <c:v>0.2</c:v>
                </c:pt>
                <c:pt idx="118">
                  <c:v>0.3</c:v>
                </c:pt>
                <c:pt idx="119">
                  <c:v>0.1</c:v>
                </c:pt>
                <c:pt idx="120">
                  <c:v>0</c:v>
                </c:pt>
                <c:pt idx="121">
                  <c:v>0</c:v>
                </c:pt>
                <c:pt idx="122">
                  <c:v>0.2</c:v>
                </c:pt>
                <c:pt idx="123">
                  <c:v>0.7</c:v>
                </c:pt>
                <c:pt idx="124">
                  <c:v>0.7</c:v>
                </c:pt>
                <c:pt idx="125">
                  <c:v>0.3</c:v>
                </c:pt>
                <c:pt idx="126">
                  <c:v>0.3</c:v>
                </c:pt>
                <c:pt idx="127">
                  <c:v>0.5</c:v>
                </c:pt>
                <c:pt idx="128">
                  <c:v>0.1</c:v>
                </c:pt>
                <c:pt idx="129">
                  <c:v>0.4</c:v>
                </c:pt>
                <c:pt idx="130">
                  <c:v>0.3</c:v>
                </c:pt>
                <c:pt idx="131">
                  <c:v>1.1000000000000001</c:v>
                </c:pt>
                <c:pt idx="132">
                  <c:v>1.2</c:v>
                </c:pt>
                <c:pt idx="133">
                  <c:v>1</c:v>
                </c:pt>
                <c:pt idx="134">
                  <c:v>1.1000000000000001</c:v>
                </c:pt>
                <c:pt idx="135">
                  <c:v>1.5</c:v>
                </c:pt>
                <c:pt idx="136">
                  <c:v>1</c:v>
                </c:pt>
                <c:pt idx="137">
                  <c:v>1</c:v>
                </c:pt>
                <c:pt idx="138">
                  <c:v>1.3</c:v>
                </c:pt>
                <c:pt idx="139">
                  <c:v>0.8</c:v>
                </c:pt>
                <c:pt idx="140">
                  <c:v>0.8</c:v>
                </c:pt>
                <c:pt idx="141">
                  <c:v>1.3</c:v>
                </c:pt>
                <c:pt idx="142">
                  <c:v>1</c:v>
                </c:pt>
                <c:pt idx="143">
                  <c:v>0.8</c:v>
                </c:pt>
                <c:pt idx="144">
                  <c:v>1</c:v>
                </c:pt>
                <c:pt idx="145">
                  <c:v>1.3</c:v>
                </c:pt>
                <c:pt idx="146">
                  <c:v>0.9</c:v>
                </c:pt>
                <c:pt idx="147">
                  <c:v>1.3</c:v>
                </c:pt>
                <c:pt idx="148">
                  <c:v>0.9</c:v>
                </c:pt>
                <c:pt idx="149">
                  <c:v>1</c:v>
                </c:pt>
                <c:pt idx="150">
                  <c:v>1</c:v>
                </c:pt>
                <c:pt idx="151">
                  <c:v>1.3</c:v>
                </c:pt>
                <c:pt idx="152">
                  <c:v>1.2</c:v>
                </c:pt>
                <c:pt idx="153">
                  <c:v>1.4</c:v>
                </c:pt>
                <c:pt idx="154">
                  <c:v>1</c:v>
                </c:pt>
                <c:pt idx="155">
                  <c:v>1.2</c:v>
                </c:pt>
                <c:pt idx="156">
                  <c:v>1</c:v>
                </c:pt>
                <c:pt idx="157">
                  <c:v>1</c:v>
                </c:pt>
                <c:pt idx="158">
                  <c:v>1.2</c:v>
                </c:pt>
                <c:pt idx="159">
                  <c:v>1.2</c:v>
                </c:pt>
                <c:pt idx="160">
                  <c:v>0.9</c:v>
                </c:pt>
                <c:pt idx="161">
                  <c:v>1.2</c:v>
                </c:pt>
                <c:pt idx="162">
                  <c:v>1.3</c:v>
                </c:pt>
                <c:pt idx="163">
                  <c:v>1.4</c:v>
                </c:pt>
                <c:pt idx="164">
                  <c:v>1.2</c:v>
                </c:pt>
                <c:pt idx="165">
                  <c:v>1.2</c:v>
                </c:pt>
                <c:pt idx="166">
                  <c:v>1.5</c:v>
                </c:pt>
                <c:pt idx="167">
                  <c:v>1.2</c:v>
                </c:pt>
                <c:pt idx="168">
                  <c:v>0.8</c:v>
                </c:pt>
                <c:pt idx="169">
                  <c:v>1</c:v>
                </c:pt>
                <c:pt idx="170">
                  <c:v>1.1000000000000001</c:v>
                </c:pt>
                <c:pt idx="171">
                  <c:v>0.9</c:v>
                </c:pt>
                <c:pt idx="172">
                  <c:v>1.1000000000000001</c:v>
                </c:pt>
                <c:pt idx="173">
                  <c:v>1.3</c:v>
                </c:pt>
                <c:pt idx="174">
                  <c:v>1</c:v>
                </c:pt>
                <c:pt idx="175">
                  <c:v>1</c:v>
                </c:pt>
                <c:pt idx="176">
                  <c:v>1</c:v>
                </c:pt>
                <c:pt idx="177">
                  <c:v>0.9</c:v>
                </c:pt>
                <c:pt idx="178">
                  <c:v>0.8</c:v>
                </c:pt>
                <c:pt idx="179">
                  <c:v>1.4</c:v>
                </c:pt>
                <c:pt idx="180">
                  <c:v>1.1000000000000001</c:v>
                </c:pt>
                <c:pt idx="181">
                  <c:v>0.9</c:v>
                </c:pt>
                <c:pt idx="182">
                  <c:v>1.3</c:v>
                </c:pt>
                <c:pt idx="183">
                  <c:v>1.4</c:v>
                </c:pt>
                <c:pt idx="184">
                  <c:v>1</c:v>
                </c:pt>
                <c:pt idx="185">
                  <c:v>1</c:v>
                </c:pt>
                <c:pt idx="186">
                  <c:v>1</c:v>
                </c:pt>
                <c:pt idx="187">
                  <c:v>1.3</c:v>
                </c:pt>
                <c:pt idx="188">
                  <c:v>1.3</c:v>
                </c:pt>
                <c:pt idx="189">
                  <c:v>1.4</c:v>
                </c:pt>
                <c:pt idx="190">
                  <c:v>0.9</c:v>
                </c:pt>
                <c:pt idx="191">
                  <c:v>1</c:v>
                </c:pt>
                <c:pt idx="192">
                  <c:v>0.8</c:v>
                </c:pt>
                <c:pt idx="193">
                  <c:v>0.8</c:v>
                </c:pt>
                <c:pt idx="194">
                  <c:v>1.2</c:v>
                </c:pt>
                <c:pt idx="195">
                  <c:v>0.9</c:v>
                </c:pt>
                <c:pt idx="196">
                  <c:v>1.4</c:v>
                </c:pt>
                <c:pt idx="197">
                  <c:v>1.4</c:v>
                </c:pt>
                <c:pt idx="198">
                  <c:v>0.8</c:v>
                </c:pt>
                <c:pt idx="199">
                  <c:v>1.2</c:v>
                </c:pt>
                <c:pt idx="200">
                  <c:v>0.8</c:v>
                </c:pt>
                <c:pt idx="201">
                  <c:v>1.3</c:v>
                </c:pt>
                <c:pt idx="202">
                  <c:v>1</c:v>
                </c:pt>
                <c:pt idx="203">
                  <c:v>1</c:v>
                </c:pt>
                <c:pt idx="204">
                  <c:v>1.1000000000000001</c:v>
                </c:pt>
                <c:pt idx="205">
                  <c:v>1</c:v>
                </c:pt>
                <c:pt idx="206">
                  <c:v>1.2</c:v>
                </c:pt>
                <c:pt idx="207">
                  <c:v>1.3</c:v>
                </c:pt>
                <c:pt idx="208">
                  <c:v>1.4</c:v>
                </c:pt>
                <c:pt idx="209">
                  <c:v>1.1000000000000001</c:v>
                </c:pt>
                <c:pt idx="210">
                  <c:v>1.2</c:v>
                </c:pt>
                <c:pt idx="211">
                  <c:v>1.4</c:v>
                </c:pt>
                <c:pt idx="212">
                  <c:v>1.2</c:v>
                </c:pt>
                <c:pt idx="213">
                  <c:v>1.2</c:v>
                </c:pt>
                <c:pt idx="214">
                  <c:v>0.9</c:v>
                </c:pt>
                <c:pt idx="215">
                  <c:v>0.9</c:v>
                </c:pt>
                <c:pt idx="216">
                  <c:v>0.9</c:v>
                </c:pt>
                <c:pt idx="217">
                  <c:v>0.8</c:v>
                </c:pt>
                <c:pt idx="218">
                  <c:v>1.2</c:v>
                </c:pt>
                <c:pt idx="219">
                  <c:v>1</c:v>
                </c:pt>
                <c:pt idx="220">
                  <c:v>1.1000000000000001</c:v>
                </c:pt>
                <c:pt idx="221">
                  <c:v>0.9</c:v>
                </c:pt>
                <c:pt idx="222">
                  <c:v>1.1000000000000001</c:v>
                </c:pt>
                <c:pt idx="223">
                  <c:v>1.3</c:v>
                </c:pt>
                <c:pt idx="224">
                  <c:v>0.8</c:v>
                </c:pt>
                <c:pt idx="225">
                  <c:v>1</c:v>
                </c:pt>
                <c:pt idx="226">
                  <c:v>1.3</c:v>
                </c:pt>
                <c:pt idx="227">
                  <c:v>1</c:v>
                </c:pt>
                <c:pt idx="228">
                  <c:v>1.2</c:v>
                </c:pt>
                <c:pt idx="229">
                  <c:v>1</c:v>
                </c:pt>
                <c:pt idx="230">
                  <c:v>0.9</c:v>
                </c:pt>
                <c:pt idx="231">
                  <c:v>1.4</c:v>
                </c:pt>
                <c:pt idx="232">
                  <c:v>1.5</c:v>
                </c:pt>
                <c:pt idx="233">
                  <c:v>1.3</c:v>
                </c:pt>
                <c:pt idx="234">
                  <c:v>1</c:v>
                </c:pt>
                <c:pt idx="235">
                  <c:v>1</c:v>
                </c:pt>
                <c:pt idx="236">
                  <c:v>1</c:v>
                </c:pt>
                <c:pt idx="237">
                  <c:v>1</c:v>
                </c:pt>
                <c:pt idx="238">
                  <c:v>1.2</c:v>
                </c:pt>
                <c:pt idx="239">
                  <c:v>1.2</c:v>
                </c:pt>
                <c:pt idx="240">
                  <c:v>0.8</c:v>
                </c:pt>
                <c:pt idx="241">
                  <c:v>1</c:v>
                </c:pt>
                <c:pt idx="242">
                  <c:v>0.8</c:v>
                </c:pt>
                <c:pt idx="243">
                  <c:v>0.9</c:v>
                </c:pt>
                <c:pt idx="244">
                  <c:v>1.4</c:v>
                </c:pt>
                <c:pt idx="245">
                  <c:v>0.9</c:v>
                </c:pt>
                <c:pt idx="246">
                  <c:v>0.8</c:v>
                </c:pt>
                <c:pt idx="247">
                  <c:v>1</c:v>
                </c:pt>
                <c:pt idx="248">
                  <c:v>1</c:v>
                </c:pt>
                <c:pt idx="249">
                  <c:v>0.8</c:v>
                </c:pt>
                <c:pt idx="250">
                  <c:v>1</c:v>
                </c:pt>
                <c:pt idx="251">
                  <c:v>1.2</c:v>
                </c:pt>
                <c:pt idx="252">
                  <c:v>1.2</c:v>
                </c:pt>
                <c:pt idx="253">
                  <c:v>0.8</c:v>
                </c:pt>
                <c:pt idx="254">
                  <c:v>1</c:v>
                </c:pt>
                <c:pt idx="255">
                  <c:v>1.1000000000000001</c:v>
                </c:pt>
                <c:pt idx="256">
                  <c:v>1.3</c:v>
                </c:pt>
                <c:pt idx="257">
                  <c:v>1.5</c:v>
                </c:pt>
                <c:pt idx="258">
                  <c:v>1.5</c:v>
                </c:pt>
                <c:pt idx="259">
                  <c:v>1.5</c:v>
                </c:pt>
                <c:pt idx="260">
                  <c:v>1.4</c:v>
                </c:pt>
                <c:pt idx="261">
                  <c:v>1</c:v>
                </c:pt>
                <c:pt idx="262">
                  <c:v>1.5</c:v>
                </c:pt>
                <c:pt idx="263">
                  <c:v>1</c:v>
                </c:pt>
                <c:pt idx="264">
                  <c:v>1.3</c:v>
                </c:pt>
                <c:pt idx="265">
                  <c:v>1.3</c:v>
                </c:pt>
                <c:pt idx="266">
                  <c:v>0.9</c:v>
                </c:pt>
                <c:pt idx="267">
                  <c:v>1.3</c:v>
                </c:pt>
                <c:pt idx="268">
                  <c:v>1.5</c:v>
                </c:pt>
                <c:pt idx="269">
                  <c:v>1.4</c:v>
                </c:pt>
                <c:pt idx="270">
                  <c:v>1</c:v>
                </c:pt>
                <c:pt idx="271">
                  <c:v>2.2000000000000002</c:v>
                </c:pt>
                <c:pt idx="272">
                  <c:v>1.7</c:v>
                </c:pt>
                <c:pt idx="273">
                  <c:v>1.9</c:v>
                </c:pt>
                <c:pt idx="274">
                  <c:v>2</c:v>
                </c:pt>
                <c:pt idx="275">
                  <c:v>1.8</c:v>
                </c:pt>
                <c:pt idx="276">
                  <c:v>2.2000000000000002</c:v>
                </c:pt>
                <c:pt idx="277">
                  <c:v>2.1</c:v>
                </c:pt>
                <c:pt idx="278">
                  <c:v>1.6</c:v>
                </c:pt>
                <c:pt idx="279">
                  <c:v>2</c:v>
                </c:pt>
                <c:pt idx="280">
                  <c:v>2</c:v>
                </c:pt>
                <c:pt idx="281">
                  <c:v>1.8</c:v>
                </c:pt>
                <c:pt idx="282">
                  <c:v>1.6</c:v>
                </c:pt>
                <c:pt idx="283">
                  <c:v>1.6</c:v>
                </c:pt>
                <c:pt idx="284">
                  <c:v>1.7</c:v>
                </c:pt>
                <c:pt idx="285">
                  <c:v>2</c:v>
                </c:pt>
                <c:pt idx="286">
                  <c:v>1.6</c:v>
                </c:pt>
                <c:pt idx="287">
                  <c:v>1.5</c:v>
                </c:pt>
                <c:pt idx="288">
                  <c:v>2</c:v>
                </c:pt>
                <c:pt idx="289">
                  <c:v>1.8</c:v>
                </c:pt>
                <c:pt idx="290">
                  <c:v>2</c:v>
                </c:pt>
                <c:pt idx="291">
                  <c:v>1.8</c:v>
                </c:pt>
                <c:pt idx="292">
                  <c:v>2</c:v>
                </c:pt>
                <c:pt idx="293">
                  <c:v>2.2000000000000002</c:v>
                </c:pt>
                <c:pt idx="294">
                  <c:v>1.8</c:v>
                </c:pt>
                <c:pt idx="295">
                  <c:v>1.9</c:v>
                </c:pt>
                <c:pt idx="296">
                  <c:v>1.6</c:v>
                </c:pt>
                <c:pt idx="297">
                  <c:v>2.1</c:v>
                </c:pt>
                <c:pt idx="298">
                  <c:v>2</c:v>
                </c:pt>
                <c:pt idx="299">
                  <c:v>2</c:v>
                </c:pt>
                <c:pt idx="300">
                  <c:v>2.1</c:v>
                </c:pt>
                <c:pt idx="301">
                  <c:v>2.1</c:v>
                </c:pt>
                <c:pt idx="302">
                  <c:v>2.2000000000000002</c:v>
                </c:pt>
                <c:pt idx="303">
                  <c:v>1.6</c:v>
                </c:pt>
                <c:pt idx="304">
                  <c:v>1.6</c:v>
                </c:pt>
                <c:pt idx="305">
                  <c:v>2.2000000000000002</c:v>
                </c:pt>
                <c:pt idx="306">
                  <c:v>1.8</c:v>
                </c:pt>
                <c:pt idx="307">
                  <c:v>2</c:v>
                </c:pt>
                <c:pt idx="308">
                  <c:v>1.6</c:v>
                </c:pt>
                <c:pt idx="309">
                  <c:v>2</c:v>
                </c:pt>
                <c:pt idx="310">
                  <c:v>1.8</c:v>
                </c:pt>
                <c:pt idx="311">
                  <c:v>2</c:v>
                </c:pt>
                <c:pt idx="312">
                  <c:v>2</c:v>
                </c:pt>
                <c:pt idx="313">
                  <c:v>1.6</c:v>
                </c:pt>
                <c:pt idx="314">
                  <c:v>1.6</c:v>
                </c:pt>
                <c:pt idx="315">
                  <c:v>2</c:v>
                </c:pt>
                <c:pt idx="316">
                  <c:v>2</c:v>
                </c:pt>
                <c:pt idx="317">
                  <c:v>2.1</c:v>
                </c:pt>
                <c:pt idx="318">
                  <c:v>1.8</c:v>
                </c:pt>
                <c:pt idx="319">
                  <c:v>1.8</c:v>
                </c:pt>
                <c:pt idx="320">
                  <c:v>1.7</c:v>
                </c:pt>
                <c:pt idx="321">
                  <c:v>2.1</c:v>
                </c:pt>
                <c:pt idx="322">
                  <c:v>2.1</c:v>
                </c:pt>
                <c:pt idx="323">
                  <c:v>2.2000000000000002</c:v>
                </c:pt>
                <c:pt idx="324">
                  <c:v>2.1</c:v>
                </c:pt>
                <c:pt idx="325">
                  <c:v>1.7</c:v>
                </c:pt>
                <c:pt idx="326">
                  <c:v>2</c:v>
                </c:pt>
                <c:pt idx="327">
                  <c:v>1.5</c:v>
                </c:pt>
                <c:pt idx="328">
                  <c:v>1.6</c:v>
                </c:pt>
                <c:pt idx="329">
                  <c:v>1.9</c:v>
                </c:pt>
                <c:pt idx="330">
                  <c:v>1.8</c:v>
                </c:pt>
                <c:pt idx="331">
                  <c:v>2</c:v>
                </c:pt>
                <c:pt idx="332">
                  <c:v>2</c:v>
                </c:pt>
                <c:pt idx="333">
                  <c:v>1.5</c:v>
                </c:pt>
                <c:pt idx="334">
                  <c:v>1.7</c:v>
                </c:pt>
                <c:pt idx="335">
                  <c:v>2</c:v>
                </c:pt>
                <c:pt idx="336">
                  <c:v>2</c:v>
                </c:pt>
                <c:pt idx="337">
                  <c:v>1.6</c:v>
                </c:pt>
                <c:pt idx="338">
                  <c:v>1.8</c:v>
                </c:pt>
                <c:pt idx="339">
                  <c:v>1.7</c:v>
                </c:pt>
                <c:pt idx="340">
                  <c:v>2</c:v>
                </c:pt>
                <c:pt idx="341">
                  <c:v>1.8</c:v>
                </c:pt>
                <c:pt idx="342">
                  <c:v>1.6</c:v>
                </c:pt>
                <c:pt idx="343">
                  <c:v>1.9</c:v>
                </c:pt>
                <c:pt idx="344">
                  <c:v>2.1</c:v>
                </c:pt>
                <c:pt idx="345">
                  <c:v>1.6</c:v>
                </c:pt>
                <c:pt idx="346">
                  <c:v>1.9</c:v>
                </c:pt>
                <c:pt idx="347">
                  <c:v>1.6</c:v>
                </c:pt>
                <c:pt idx="348">
                  <c:v>1.7</c:v>
                </c:pt>
                <c:pt idx="349">
                  <c:v>1.7</c:v>
                </c:pt>
                <c:pt idx="350">
                  <c:v>1.9</c:v>
                </c:pt>
                <c:pt idx="351">
                  <c:v>2</c:v>
                </c:pt>
                <c:pt idx="352">
                  <c:v>2</c:v>
                </c:pt>
                <c:pt idx="353">
                  <c:v>2.1</c:v>
                </c:pt>
                <c:pt idx="354">
                  <c:v>1.8</c:v>
                </c:pt>
                <c:pt idx="355">
                  <c:v>1.7</c:v>
                </c:pt>
                <c:pt idx="356">
                  <c:v>2</c:v>
                </c:pt>
                <c:pt idx="357">
                  <c:v>2</c:v>
                </c:pt>
                <c:pt idx="358">
                  <c:v>1.5</c:v>
                </c:pt>
                <c:pt idx="359">
                  <c:v>2</c:v>
                </c:pt>
                <c:pt idx="360">
                  <c:v>2</c:v>
                </c:pt>
                <c:pt idx="361">
                  <c:v>1.5</c:v>
                </c:pt>
                <c:pt idx="362">
                  <c:v>2.7</c:v>
                </c:pt>
                <c:pt idx="363">
                  <c:v>2.7</c:v>
                </c:pt>
                <c:pt idx="364">
                  <c:v>2.4</c:v>
                </c:pt>
                <c:pt idx="365">
                  <c:v>2.2999999999999998</c:v>
                </c:pt>
                <c:pt idx="366">
                  <c:v>2.4</c:v>
                </c:pt>
                <c:pt idx="367">
                  <c:v>2.2999999999999998</c:v>
                </c:pt>
                <c:pt idx="368">
                  <c:v>3</c:v>
                </c:pt>
                <c:pt idx="369">
                  <c:v>2.7</c:v>
                </c:pt>
                <c:pt idx="370">
                  <c:v>2.6</c:v>
                </c:pt>
                <c:pt idx="371">
                  <c:v>2.2999999999999998</c:v>
                </c:pt>
                <c:pt idx="372">
                  <c:v>2.2999999999999998</c:v>
                </c:pt>
                <c:pt idx="373">
                  <c:v>2.7</c:v>
                </c:pt>
                <c:pt idx="374">
                  <c:v>2.4</c:v>
                </c:pt>
                <c:pt idx="375">
                  <c:v>2.6</c:v>
                </c:pt>
                <c:pt idx="376">
                  <c:v>2.2999999999999998</c:v>
                </c:pt>
                <c:pt idx="377">
                  <c:v>2.2999999999999998</c:v>
                </c:pt>
                <c:pt idx="378">
                  <c:v>2.8</c:v>
                </c:pt>
                <c:pt idx="379">
                  <c:v>2.9</c:v>
                </c:pt>
                <c:pt idx="380">
                  <c:v>2.2999999999999998</c:v>
                </c:pt>
                <c:pt idx="381">
                  <c:v>2.8</c:v>
                </c:pt>
                <c:pt idx="382">
                  <c:v>2.4</c:v>
                </c:pt>
                <c:pt idx="383">
                  <c:v>2.5</c:v>
                </c:pt>
                <c:pt idx="384">
                  <c:v>2.2999999999999998</c:v>
                </c:pt>
                <c:pt idx="385">
                  <c:v>2.4</c:v>
                </c:pt>
                <c:pt idx="386">
                  <c:v>2.8</c:v>
                </c:pt>
                <c:pt idx="387">
                  <c:v>2.8</c:v>
                </c:pt>
                <c:pt idx="388">
                  <c:v>3</c:v>
                </c:pt>
                <c:pt idx="389">
                  <c:v>2.7</c:v>
                </c:pt>
                <c:pt idx="390">
                  <c:v>2.6</c:v>
                </c:pt>
                <c:pt idx="391">
                  <c:v>2.2999999999999998</c:v>
                </c:pt>
                <c:pt idx="392">
                  <c:v>2.8</c:v>
                </c:pt>
                <c:pt idx="393">
                  <c:v>2.7</c:v>
                </c:pt>
                <c:pt idx="394">
                  <c:v>3</c:v>
                </c:pt>
                <c:pt idx="395">
                  <c:v>2.4</c:v>
                </c:pt>
                <c:pt idx="396">
                  <c:v>2.6</c:v>
                </c:pt>
                <c:pt idx="397">
                  <c:v>2.9</c:v>
                </c:pt>
                <c:pt idx="398">
                  <c:v>2.9</c:v>
                </c:pt>
                <c:pt idx="399">
                  <c:v>2.4</c:v>
                </c:pt>
                <c:pt idx="400">
                  <c:v>2.2999999999999998</c:v>
                </c:pt>
                <c:pt idx="401">
                  <c:v>2.6</c:v>
                </c:pt>
                <c:pt idx="402">
                  <c:v>2.5</c:v>
                </c:pt>
                <c:pt idx="403">
                  <c:v>2.8</c:v>
                </c:pt>
                <c:pt idx="404">
                  <c:v>2.5</c:v>
                </c:pt>
                <c:pt idx="405">
                  <c:v>2.2999999999999998</c:v>
                </c:pt>
                <c:pt idx="406">
                  <c:v>3</c:v>
                </c:pt>
                <c:pt idx="407">
                  <c:v>2.7</c:v>
                </c:pt>
                <c:pt idx="408">
                  <c:v>2.8</c:v>
                </c:pt>
                <c:pt idx="409">
                  <c:v>2.6</c:v>
                </c:pt>
                <c:pt idx="410">
                  <c:v>2.6</c:v>
                </c:pt>
                <c:pt idx="411">
                  <c:v>2.2999999999999998</c:v>
                </c:pt>
                <c:pt idx="412">
                  <c:v>2.8</c:v>
                </c:pt>
                <c:pt idx="413">
                  <c:v>2.2999999999999998</c:v>
                </c:pt>
                <c:pt idx="414">
                  <c:v>2.6</c:v>
                </c:pt>
                <c:pt idx="415">
                  <c:v>2.6</c:v>
                </c:pt>
                <c:pt idx="416">
                  <c:v>3</c:v>
                </c:pt>
                <c:pt idx="417">
                  <c:v>2.5</c:v>
                </c:pt>
                <c:pt idx="418">
                  <c:v>2.5</c:v>
                </c:pt>
                <c:pt idx="419">
                  <c:v>2.4</c:v>
                </c:pt>
                <c:pt idx="420">
                  <c:v>2.4</c:v>
                </c:pt>
                <c:pt idx="421">
                  <c:v>2.2999999999999998</c:v>
                </c:pt>
                <c:pt idx="422">
                  <c:v>2.2999999999999998</c:v>
                </c:pt>
                <c:pt idx="423">
                  <c:v>2.5</c:v>
                </c:pt>
                <c:pt idx="424">
                  <c:v>3</c:v>
                </c:pt>
                <c:pt idx="425">
                  <c:v>3</c:v>
                </c:pt>
                <c:pt idx="426">
                  <c:v>3</c:v>
                </c:pt>
                <c:pt idx="427">
                  <c:v>3</c:v>
                </c:pt>
                <c:pt idx="428">
                  <c:v>3</c:v>
                </c:pt>
                <c:pt idx="429">
                  <c:v>3.4</c:v>
                </c:pt>
                <c:pt idx="430">
                  <c:v>3.2</c:v>
                </c:pt>
                <c:pt idx="431">
                  <c:v>3</c:v>
                </c:pt>
                <c:pt idx="432">
                  <c:v>3.6</c:v>
                </c:pt>
                <c:pt idx="433">
                  <c:v>3.4</c:v>
                </c:pt>
                <c:pt idx="434">
                  <c:v>3</c:v>
                </c:pt>
                <c:pt idx="435">
                  <c:v>3.1</c:v>
                </c:pt>
                <c:pt idx="436">
                  <c:v>3.5</c:v>
                </c:pt>
                <c:pt idx="437">
                  <c:v>3.5</c:v>
                </c:pt>
                <c:pt idx="438">
                  <c:v>3.5</c:v>
                </c:pt>
                <c:pt idx="439">
                  <c:v>3.7</c:v>
                </c:pt>
                <c:pt idx="440">
                  <c:v>3.5</c:v>
                </c:pt>
                <c:pt idx="441">
                  <c:v>3</c:v>
                </c:pt>
                <c:pt idx="442">
                  <c:v>3.7</c:v>
                </c:pt>
                <c:pt idx="443">
                  <c:v>3.1</c:v>
                </c:pt>
                <c:pt idx="444">
                  <c:v>3.2</c:v>
                </c:pt>
                <c:pt idx="445">
                  <c:v>3.1</c:v>
                </c:pt>
                <c:pt idx="446">
                  <c:v>3.5</c:v>
                </c:pt>
                <c:pt idx="447">
                  <c:v>3.5</c:v>
                </c:pt>
                <c:pt idx="448">
                  <c:v>3.7</c:v>
                </c:pt>
                <c:pt idx="449">
                  <c:v>3.5</c:v>
                </c:pt>
                <c:pt idx="450">
                  <c:v>3</c:v>
                </c:pt>
                <c:pt idx="451">
                  <c:v>3.7</c:v>
                </c:pt>
                <c:pt idx="452">
                  <c:v>3</c:v>
                </c:pt>
                <c:pt idx="453">
                  <c:v>3</c:v>
                </c:pt>
                <c:pt idx="454">
                  <c:v>3</c:v>
                </c:pt>
                <c:pt idx="455">
                  <c:v>3.1</c:v>
                </c:pt>
                <c:pt idx="456">
                  <c:v>3</c:v>
                </c:pt>
                <c:pt idx="457">
                  <c:v>3</c:v>
                </c:pt>
                <c:pt idx="458">
                  <c:v>3.5</c:v>
                </c:pt>
                <c:pt idx="459">
                  <c:v>4</c:v>
                </c:pt>
                <c:pt idx="460">
                  <c:v>4</c:v>
                </c:pt>
                <c:pt idx="461">
                  <c:v>3.8</c:v>
                </c:pt>
                <c:pt idx="462">
                  <c:v>4.3</c:v>
                </c:pt>
                <c:pt idx="463">
                  <c:v>3.8</c:v>
                </c:pt>
                <c:pt idx="464">
                  <c:v>3.8</c:v>
                </c:pt>
                <c:pt idx="465">
                  <c:v>4.2</c:v>
                </c:pt>
                <c:pt idx="466">
                  <c:v>4.3</c:v>
                </c:pt>
                <c:pt idx="467">
                  <c:v>3.9</c:v>
                </c:pt>
                <c:pt idx="468">
                  <c:v>4</c:v>
                </c:pt>
                <c:pt idx="469">
                  <c:v>4</c:v>
                </c:pt>
                <c:pt idx="470">
                  <c:v>4</c:v>
                </c:pt>
                <c:pt idx="471">
                  <c:v>4.3</c:v>
                </c:pt>
                <c:pt idx="472">
                  <c:v>3.9</c:v>
                </c:pt>
                <c:pt idx="473">
                  <c:v>4.4000000000000004</c:v>
                </c:pt>
                <c:pt idx="474">
                  <c:v>3.8</c:v>
                </c:pt>
                <c:pt idx="475">
                  <c:v>4.0999999999999996</c:v>
                </c:pt>
                <c:pt idx="476">
                  <c:v>4.0999999999999996</c:v>
                </c:pt>
                <c:pt idx="477">
                  <c:v>3.8</c:v>
                </c:pt>
                <c:pt idx="478">
                  <c:v>4</c:v>
                </c:pt>
                <c:pt idx="479">
                  <c:v>4.3</c:v>
                </c:pt>
                <c:pt idx="480">
                  <c:v>4.2</c:v>
                </c:pt>
                <c:pt idx="481">
                  <c:v>4.3</c:v>
                </c:pt>
                <c:pt idx="482">
                  <c:v>5</c:v>
                </c:pt>
                <c:pt idx="483">
                  <c:v>4.5</c:v>
                </c:pt>
                <c:pt idx="484">
                  <c:v>4.5999999999999996</c:v>
                </c:pt>
                <c:pt idx="485">
                  <c:v>5</c:v>
                </c:pt>
                <c:pt idx="486">
                  <c:v>4.5999999999999996</c:v>
                </c:pt>
                <c:pt idx="487">
                  <c:v>5</c:v>
                </c:pt>
                <c:pt idx="488">
                  <c:v>4.8</c:v>
                </c:pt>
                <c:pt idx="489">
                  <c:v>4.5999999999999996</c:v>
                </c:pt>
                <c:pt idx="490">
                  <c:v>5.2</c:v>
                </c:pt>
                <c:pt idx="491">
                  <c:v>5</c:v>
                </c:pt>
                <c:pt idx="492">
                  <c:v>4.5</c:v>
                </c:pt>
                <c:pt idx="493">
                  <c:v>4.9000000000000004</c:v>
                </c:pt>
                <c:pt idx="494">
                  <c:v>5.2</c:v>
                </c:pt>
                <c:pt idx="495">
                  <c:v>4.8</c:v>
                </c:pt>
                <c:pt idx="496">
                  <c:v>4.8</c:v>
                </c:pt>
                <c:pt idx="497">
                  <c:v>4.8</c:v>
                </c:pt>
                <c:pt idx="498">
                  <c:v>5</c:v>
                </c:pt>
                <c:pt idx="499">
                  <c:v>4.7</c:v>
                </c:pt>
                <c:pt idx="500">
                  <c:v>5.2</c:v>
                </c:pt>
                <c:pt idx="501">
                  <c:v>5.7</c:v>
                </c:pt>
                <c:pt idx="502">
                  <c:v>5.6</c:v>
                </c:pt>
                <c:pt idx="503">
                  <c:v>5.5</c:v>
                </c:pt>
                <c:pt idx="504">
                  <c:v>5.8</c:v>
                </c:pt>
                <c:pt idx="505">
                  <c:v>5.4</c:v>
                </c:pt>
                <c:pt idx="506">
                  <c:v>5.8</c:v>
                </c:pt>
                <c:pt idx="507">
                  <c:v>6</c:v>
                </c:pt>
                <c:pt idx="508">
                  <c:v>6</c:v>
                </c:pt>
                <c:pt idx="509">
                  <c:v>6.6</c:v>
                </c:pt>
                <c:pt idx="510">
                  <c:v>6.7</c:v>
                </c:pt>
                <c:pt idx="511">
                  <c:v>6</c:v>
                </c:pt>
                <c:pt idx="512">
                  <c:v>6.6</c:v>
                </c:pt>
                <c:pt idx="513">
                  <c:v>6</c:v>
                </c:pt>
                <c:pt idx="514">
                  <c:v>6.2</c:v>
                </c:pt>
                <c:pt idx="515">
                  <c:v>6</c:v>
                </c:pt>
                <c:pt idx="516">
                  <c:v>6.7</c:v>
                </c:pt>
                <c:pt idx="517">
                  <c:v>6.2</c:v>
                </c:pt>
                <c:pt idx="518">
                  <c:v>7.3</c:v>
                </c:pt>
                <c:pt idx="519">
                  <c:v>6.8</c:v>
                </c:pt>
                <c:pt idx="520">
                  <c:v>7</c:v>
                </c:pt>
                <c:pt idx="521">
                  <c:v>6.8</c:v>
                </c:pt>
                <c:pt idx="522">
                  <c:v>7.3</c:v>
                </c:pt>
                <c:pt idx="523">
                  <c:v>7.1</c:v>
                </c:pt>
                <c:pt idx="524">
                  <c:v>7.3</c:v>
                </c:pt>
                <c:pt idx="525">
                  <c:v>7.4</c:v>
                </c:pt>
                <c:pt idx="526">
                  <c:v>8</c:v>
                </c:pt>
                <c:pt idx="527">
                  <c:v>7.5</c:v>
                </c:pt>
                <c:pt idx="528">
                  <c:v>7.5</c:v>
                </c:pt>
                <c:pt idx="529">
                  <c:v>7.9</c:v>
                </c:pt>
                <c:pt idx="530">
                  <c:v>8.4</c:v>
                </c:pt>
                <c:pt idx="531">
                  <c:v>9</c:v>
                </c:pt>
                <c:pt idx="532">
                  <c:v>9</c:v>
                </c:pt>
                <c:pt idx="533">
                  <c:v>9.4</c:v>
                </c:pt>
                <c:pt idx="534">
                  <c:v>9.3000000000000007</c:v>
                </c:pt>
                <c:pt idx="535">
                  <c:v>10</c:v>
                </c:pt>
                <c:pt idx="536">
                  <c:v>10</c:v>
                </c:pt>
                <c:pt idx="537">
                  <c:v>9.8000000000000007</c:v>
                </c:pt>
                <c:pt idx="538">
                  <c:v>10</c:v>
                </c:pt>
                <c:pt idx="539">
                  <c:v>9.9</c:v>
                </c:pt>
                <c:pt idx="540">
                  <c:v>12</c:v>
                </c:pt>
                <c:pt idx="541">
                  <c:v>12.6</c:v>
                </c:pt>
                <c:pt idx="542">
                  <c:v>12.7</c:v>
                </c:pt>
                <c:pt idx="543">
                  <c:v>14.3</c:v>
                </c:pt>
                <c:pt idx="544">
                  <c:v>14.9</c:v>
                </c:pt>
                <c:pt idx="545">
                  <c:v>14.8</c:v>
                </c:pt>
                <c:pt idx="546">
                  <c:v>16.2</c:v>
                </c:pt>
              </c:numCache>
            </c:numRef>
          </c:xVal>
          <c:yVal>
            <c:numRef>
              <c:f>Sheet1!$B$2:$B$548</c:f>
              <c:numCache>
                <c:formatCode>General</c:formatCode>
                <c:ptCount val="54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0</c:v>
                </c:pt>
                <c:pt idx="132">
                  <c:v>1</c:v>
                </c:pt>
                <c:pt idx="133">
                  <c:v>-2</c:v>
                </c:pt>
                <c:pt idx="134">
                  <c:v>3</c:v>
                </c:pt>
                <c:pt idx="135">
                  <c:v>-4</c:v>
                </c:pt>
                <c:pt idx="136">
                  <c:v>5</c:v>
                </c:pt>
                <c:pt idx="137">
                  <c:v>-6</c:v>
                </c:pt>
                <c:pt idx="138">
                  <c:v>7</c:v>
                </c:pt>
                <c:pt idx="139">
                  <c:v>-8</c:v>
                </c:pt>
                <c:pt idx="140">
                  <c:v>9</c:v>
                </c:pt>
                <c:pt idx="141">
                  <c:v>-10</c:v>
                </c:pt>
                <c:pt idx="142">
                  <c:v>11</c:v>
                </c:pt>
                <c:pt idx="143">
                  <c:v>-12</c:v>
                </c:pt>
                <c:pt idx="144">
                  <c:v>13</c:v>
                </c:pt>
                <c:pt idx="145">
                  <c:v>-14</c:v>
                </c:pt>
                <c:pt idx="146">
                  <c:v>15</c:v>
                </c:pt>
                <c:pt idx="147">
                  <c:v>-16</c:v>
                </c:pt>
                <c:pt idx="148">
                  <c:v>17</c:v>
                </c:pt>
                <c:pt idx="149">
                  <c:v>-18</c:v>
                </c:pt>
                <c:pt idx="150">
                  <c:v>19</c:v>
                </c:pt>
                <c:pt idx="151">
                  <c:v>-20</c:v>
                </c:pt>
                <c:pt idx="152">
                  <c:v>21</c:v>
                </c:pt>
                <c:pt idx="153">
                  <c:v>-22</c:v>
                </c:pt>
                <c:pt idx="154">
                  <c:v>23</c:v>
                </c:pt>
                <c:pt idx="155">
                  <c:v>-24</c:v>
                </c:pt>
                <c:pt idx="156">
                  <c:v>25</c:v>
                </c:pt>
                <c:pt idx="157">
                  <c:v>-26</c:v>
                </c:pt>
                <c:pt idx="158">
                  <c:v>27</c:v>
                </c:pt>
                <c:pt idx="159">
                  <c:v>-28</c:v>
                </c:pt>
                <c:pt idx="160">
                  <c:v>29</c:v>
                </c:pt>
                <c:pt idx="161">
                  <c:v>-30</c:v>
                </c:pt>
                <c:pt idx="162">
                  <c:v>31</c:v>
                </c:pt>
                <c:pt idx="163">
                  <c:v>-32</c:v>
                </c:pt>
                <c:pt idx="164">
                  <c:v>33</c:v>
                </c:pt>
                <c:pt idx="165">
                  <c:v>-34</c:v>
                </c:pt>
                <c:pt idx="166">
                  <c:v>35</c:v>
                </c:pt>
                <c:pt idx="167">
                  <c:v>-36</c:v>
                </c:pt>
                <c:pt idx="168">
                  <c:v>37</c:v>
                </c:pt>
                <c:pt idx="169">
                  <c:v>-38</c:v>
                </c:pt>
                <c:pt idx="170">
                  <c:v>39</c:v>
                </c:pt>
                <c:pt idx="171">
                  <c:v>-40</c:v>
                </c:pt>
                <c:pt idx="172">
                  <c:v>41</c:v>
                </c:pt>
                <c:pt idx="173">
                  <c:v>-42</c:v>
                </c:pt>
                <c:pt idx="174">
                  <c:v>43</c:v>
                </c:pt>
                <c:pt idx="175">
                  <c:v>-44</c:v>
                </c:pt>
                <c:pt idx="176">
                  <c:v>45</c:v>
                </c:pt>
                <c:pt idx="177">
                  <c:v>-46</c:v>
                </c:pt>
                <c:pt idx="178">
                  <c:v>47</c:v>
                </c:pt>
                <c:pt idx="179">
                  <c:v>-48</c:v>
                </c:pt>
                <c:pt idx="180">
                  <c:v>49</c:v>
                </c:pt>
                <c:pt idx="181">
                  <c:v>-50</c:v>
                </c:pt>
                <c:pt idx="182">
                  <c:v>51</c:v>
                </c:pt>
                <c:pt idx="183">
                  <c:v>-52</c:v>
                </c:pt>
                <c:pt idx="184">
                  <c:v>53</c:v>
                </c:pt>
                <c:pt idx="185">
                  <c:v>-54</c:v>
                </c:pt>
                <c:pt idx="186">
                  <c:v>55</c:v>
                </c:pt>
                <c:pt idx="187">
                  <c:v>-56</c:v>
                </c:pt>
                <c:pt idx="188">
                  <c:v>57</c:v>
                </c:pt>
                <c:pt idx="189">
                  <c:v>-58</c:v>
                </c:pt>
                <c:pt idx="190">
                  <c:v>59</c:v>
                </c:pt>
                <c:pt idx="191">
                  <c:v>-60</c:v>
                </c:pt>
                <c:pt idx="192">
                  <c:v>61</c:v>
                </c:pt>
                <c:pt idx="193">
                  <c:v>-62</c:v>
                </c:pt>
                <c:pt idx="194">
                  <c:v>63</c:v>
                </c:pt>
                <c:pt idx="195">
                  <c:v>-64</c:v>
                </c:pt>
                <c:pt idx="196">
                  <c:v>65</c:v>
                </c:pt>
                <c:pt idx="197">
                  <c:v>-66</c:v>
                </c:pt>
                <c:pt idx="198">
                  <c:v>67</c:v>
                </c:pt>
                <c:pt idx="199">
                  <c:v>-68</c:v>
                </c:pt>
                <c:pt idx="200">
                  <c:v>69</c:v>
                </c:pt>
                <c:pt idx="201">
                  <c:v>-70</c:v>
                </c:pt>
                <c:pt idx="202">
                  <c:v>71</c:v>
                </c:pt>
                <c:pt idx="203">
                  <c:v>-72</c:v>
                </c:pt>
                <c:pt idx="204">
                  <c:v>73</c:v>
                </c:pt>
                <c:pt idx="205">
                  <c:v>-74</c:v>
                </c:pt>
                <c:pt idx="206">
                  <c:v>75</c:v>
                </c:pt>
                <c:pt idx="207">
                  <c:v>-76</c:v>
                </c:pt>
                <c:pt idx="208">
                  <c:v>77</c:v>
                </c:pt>
                <c:pt idx="209">
                  <c:v>-78</c:v>
                </c:pt>
                <c:pt idx="210">
                  <c:v>79</c:v>
                </c:pt>
                <c:pt idx="211">
                  <c:v>-80</c:v>
                </c:pt>
                <c:pt idx="212">
                  <c:v>81</c:v>
                </c:pt>
                <c:pt idx="213">
                  <c:v>-82</c:v>
                </c:pt>
                <c:pt idx="214">
                  <c:v>83</c:v>
                </c:pt>
                <c:pt idx="215">
                  <c:v>-84</c:v>
                </c:pt>
                <c:pt idx="216">
                  <c:v>85</c:v>
                </c:pt>
                <c:pt idx="217">
                  <c:v>-86</c:v>
                </c:pt>
                <c:pt idx="218">
                  <c:v>87</c:v>
                </c:pt>
                <c:pt idx="219">
                  <c:v>-88</c:v>
                </c:pt>
                <c:pt idx="220">
                  <c:v>89</c:v>
                </c:pt>
                <c:pt idx="221">
                  <c:v>-90</c:v>
                </c:pt>
                <c:pt idx="222">
                  <c:v>91</c:v>
                </c:pt>
                <c:pt idx="223">
                  <c:v>-92</c:v>
                </c:pt>
                <c:pt idx="224">
                  <c:v>93</c:v>
                </c:pt>
                <c:pt idx="225">
                  <c:v>-94</c:v>
                </c:pt>
                <c:pt idx="226">
                  <c:v>95</c:v>
                </c:pt>
                <c:pt idx="227">
                  <c:v>-96</c:v>
                </c:pt>
                <c:pt idx="228">
                  <c:v>97</c:v>
                </c:pt>
                <c:pt idx="229">
                  <c:v>-98</c:v>
                </c:pt>
                <c:pt idx="230">
                  <c:v>99</c:v>
                </c:pt>
                <c:pt idx="231">
                  <c:v>-100</c:v>
                </c:pt>
                <c:pt idx="232">
                  <c:v>101</c:v>
                </c:pt>
                <c:pt idx="233">
                  <c:v>-102</c:v>
                </c:pt>
                <c:pt idx="234">
                  <c:v>103</c:v>
                </c:pt>
                <c:pt idx="235">
                  <c:v>-104</c:v>
                </c:pt>
                <c:pt idx="236">
                  <c:v>105</c:v>
                </c:pt>
                <c:pt idx="237">
                  <c:v>-106</c:v>
                </c:pt>
                <c:pt idx="238">
                  <c:v>107</c:v>
                </c:pt>
                <c:pt idx="239">
                  <c:v>-108</c:v>
                </c:pt>
                <c:pt idx="240">
                  <c:v>109</c:v>
                </c:pt>
                <c:pt idx="241">
                  <c:v>-110</c:v>
                </c:pt>
                <c:pt idx="242">
                  <c:v>111</c:v>
                </c:pt>
                <c:pt idx="243">
                  <c:v>-112</c:v>
                </c:pt>
                <c:pt idx="244">
                  <c:v>113</c:v>
                </c:pt>
                <c:pt idx="245">
                  <c:v>-114</c:v>
                </c:pt>
                <c:pt idx="246">
                  <c:v>115</c:v>
                </c:pt>
                <c:pt idx="247">
                  <c:v>-116</c:v>
                </c:pt>
                <c:pt idx="248">
                  <c:v>117</c:v>
                </c:pt>
                <c:pt idx="249">
                  <c:v>-118</c:v>
                </c:pt>
                <c:pt idx="250">
                  <c:v>119</c:v>
                </c:pt>
                <c:pt idx="251">
                  <c:v>-120</c:v>
                </c:pt>
                <c:pt idx="252">
                  <c:v>121</c:v>
                </c:pt>
                <c:pt idx="253">
                  <c:v>-122</c:v>
                </c:pt>
                <c:pt idx="254">
                  <c:v>123</c:v>
                </c:pt>
                <c:pt idx="255">
                  <c:v>-124</c:v>
                </c:pt>
                <c:pt idx="256">
                  <c:v>125</c:v>
                </c:pt>
                <c:pt idx="257">
                  <c:v>-126</c:v>
                </c:pt>
                <c:pt idx="258">
                  <c:v>127</c:v>
                </c:pt>
                <c:pt idx="259">
                  <c:v>-128</c:v>
                </c:pt>
                <c:pt idx="260">
                  <c:v>129</c:v>
                </c:pt>
                <c:pt idx="261">
                  <c:v>-130</c:v>
                </c:pt>
                <c:pt idx="262">
                  <c:v>131</c:v>
                </c:pt>
                <c:pt idx="263">
                  <c:v>-132</c:v>
                </c:pt>
                <c:pt idx="264">
                  <c:v>133</c:v>
                </c:pt>
                <c:pt idx="265">
                  <c:v>-134</c:v>
                </c:pt>
                <c:pt idx="266">
                  <c:v>135</c:v>
                </c:pt>
                <c:pt idx="267">
                  <c:v>-136</c:v>
                </c:pt>
                <c:pt idx="268">
                  <c:v>137</c:v>
                </c:pt>
                <c:pt idx="269">
                  <c:v>-138</c:v>
                </c:pt>
                <c:pt idx="270">
                  <c:v>139</c:v>
                </c:pt>
                <c:pt idx="271">
                  <c:v>0</c:v>
                </c:pt>
                <c:pt idx="272">
                  <c:v>1</c:v>
                </c:pt>
                <c:pt idx="273">
                  <c:v>-2</c:v>
                </c:pt>
                <c:pt idx="274">
                  <c:v>3</c:v>
                </c:pt>
                <c:pt idx="275">
                  <c:v>-4</c:v>
                </c:pt>
                <c:pt idx="276">
                  <c:v>5</c:v>
                </c:pt>
                <c:pt idx="277">
                  <c:v>-6</c:v>
                </c:pt>
                <c:pt idx="278">
                  <c:v>7</c:v>
                </c:pt>
                <c:pt idx="279">
                  <c:v>-8</c:v>
                </c:pt>
                <c:pt idx="280">
                  <c:v>9</c:v>
                </c:pt>
                <c:pt idx="281">
                  <c:v>-10</c:v>
                </c:pt>
                <c:pt idx="282">
                  <c:v>11</c:v>
                </c:pt>
                <c:pt idx="283">
                  <c:v>-12</c:v>
                </c:pt>
                <c:pt idx="284">
                  <c:v>13</c:v>
                </c:pt>
                <c:pt idx="285">
                  <c:v>-14</c:v>
                </c:pt>
                <c:pt idx="286">
                  <c:v>15</c:v>
                </c:pt>
                <c:pt idx="287">
                  <c:v>-16</c:v>
                </c:pt>
                <c:pt idx="288">
                  <c:v>17</c:v>
                </c:pt>
                <c:pt idx="289">
                  <c:v>-18</c:v>
                </c:pt>
                <c:pt idx="290">
                  <c:v>19</c:v>
                </c:pt>
                <c:pt idx="291">
                  <c:v>-20</c:v>
                </c:pt>
                <c:pt idx="292">
                  <c:v>21</c:v>
                </c:pt>
                <c:pt idx="293">
                  <c:v>-22</c:v>
                </c:pt>
                <c:pt idx="294">
                  <c:v>23</c:v>
                </c:pt>
                <c:pt idx="295">
                  <c:v>-24</c:v>
                </c:pt>
                <c:pt idx="296">
                  <c:v>25</c:v>
                </c:pt>
                <c:pt idx="297">
                  <c:v>-26</c:v>
                </c:pt>
                <c:pt idx="298">
                  <c:v>27</c:v>
                </c:pt>
                <c:pt idx="299">
                  <c:v>-28</c:v>
                </c:pt>
                <c:pt idx="300">
                  <c:v>29</c:v>
                </c:pt>
                <c:pt idx="301">
                  <c:v>-30</c:v>
                </c:pt>
                <c:pt idx="302">
                  <c:v>31</c:v>
                </c:pt>
                <c:pt idx="303">
                  <c:v>-32</c:v>
                </c:pt>
                <c:pt idx="304">
                  <c:v>33</c:v>
                </c:pt>
                <c:pt idx="305">
                  <c:v>-34</c:v>
                </c:pt>
                <c:pt idx="306">
                  <c:v>35</c:v>
                </c:pt>
                <c:pt idx="307">
                  <c:v>-36</c:v>
                </c:pt>
                <c:pt idx="308">
                  <c:v>37</c:v>
                </c:pt>
                <c:pt idx="309">
                  <c:v>-38</c:v>
                </c:pt>
                <c:pt idx="310">
                  <c:v>39</c:v>
                </c:pt>
                <c:pt idx="311">
                  <c:v>-40</c:v>
                </c:pt>
                <c:pt idx="312">
                  <c:v>41</c:v>
                </c:pt>
                <c:pt idx="313">
                  <c:v>-42</c:v>
                </c:pt>
                <c:pt idx="314">
                  <c:v>43</c:v>
                </c:pt>
                <c:pt idx="315">
                  <c:v>-44</c:v>
                </c:pt>
                <c:pt idx="316">
                  <c:v>45</c:v>
                </c:pt>
                <c:pt idx="317">
                  <c:v>-46</c:v>
                </c:pt>
                <c:pt idx="318">
                  <c:v>47</c:v>
                </c:pt>
                <c:pt idx="319">
                  <c:v>-48</c:v>
                </c:pt>
                <c:pt idx="320">
                  <c:v>49</c:v>
                </c:pt>
                <c:pt idx="321">
                  <c:v>-50</c:v>
                </c:pt>
                <c:pt idx="322">
                  <c:v>51</c:v>
                </c:pt>
                <c:pt idx="323">
                  <c:v>-52</c:v>
                </c:pt>
                <c:pt idx="324">
                  <c:v>53</c:v>
                </c:pt>
                <c:pt idx="325">
                  <c:v>-54</c:v>
                </c:pt>
                <c:pt idx="326">
                  <c:v>55</c:v>
                </c:pt>
                <c:pt idx="327">
                  <c:v>-56</c:v>
                </c:pt>
                <c:pt idx="328">
                  <c:v>57</c:v>
                </c:pt>
                <c:pt idx="329">
                  <c:v>-58</c:v>
                </c:pt>
                <c:pt idx="330">
                  <c:v>59</c:v>
                </c:pt>
                <c:pt idx="331">
                  <c:v>-60</c:v>
                </c:pt>
                <c:pt idx="332">
                  <c:v>61</c:v>
                </c:pt>
                <c:pt idx="333">
                  <c:v>-62</c:v>
                </c:pt>
                <c:pt idx="334">
                  <c:v>63</c:v>
                </c:pt>
                <c:pt idx="335">
                  <c:v>-64</c:v>
                </c:pt>
                <c:pt idx="336">
                  <c:v>65</c:v>
                </c:pt>
                <c:pt idx="337">
                  <c:v>-66</c:v>
                </c:pt>
                <c:pt idx="338">
                  <c:v>67</c:v>
                </c:pt>
                <c:pt idx="339">
                  <c:v>-68</c:v>
                </c:pt>
                <c:pt idx="340">
                  <c:v>69</c:v>
                </c:pt>
                <c:pt idx="341">
                  <c:v>-70</c:v>
                </c:pt>
                <c:pt idx="342">
                  <c:v>71</c:v>
                </c:pt>
                <c:pt idx="343">
                  <c:v>-72</c:v>
                </c:pt>
                <c:pt idx="344">
                  <c:v>73</c:v>
                </c:pt>
                <c:pt idx="345">
                  <c:v>-74</c:v>
                </c:pt>
                <c:pt idx="346">
                  <c:v>75</c:v>
                </c:pt>
                <c:pt idx="347">
                  <c:v>-76</c:v>
                </c:pt>
                <c:pt idx="348">
                  <c:v>77</c:v>
                </c:pt>
                <c:pt idx="349">
                  <c:v>-78</c:v>
                </c:pt>
                <c:pt idx="350">
                  <c:v>79</c:v>
                </c:pt>
                <c:pt idx="351">
                  <c:v>-80</c:v>
                </c:pt>
                <c:pt idx="352">
                  <c:v>81</c:v>
                </c:pt>
                <c:pt idx="353">
                  <c:v>-82</c:v>
                </c:pt>
                <c:pt idx="354">
                  <c:v>83</c:v>
                </c:pt>
                <c:pt idx="355">
                  <c:v>-84</c:v>
                </c:pt>
                <c:pt idx="356">
                  <c:v>85</c:v>
                </c:pt>
                <c:pt idx="357">
                  <c:v>-86</c:v>
                </c:pt>
                <c:pt idx="358">
                  <c:v>87</c:v>
                </c:pt>
                <c:pt idx="359">
                  <c:v>-88</c:v>
                </c:pt>
                <c:pt idx="360">
                  <c:v>89</c:v>
                </c:pt>
                <c:pt idx="361">
                  <c:v>-90</c:v>
                </c:pt>
                <c:pt idx="362">
                  <c:v>0</c:v>
                </c:pt>
                <c:pt idx="363">
                  <c:v>1</c:v>
                </c:pt>
                <c:pt idx="364">
                  <c:v>-2</c:v>
                </c:pt>
                <c:pt idx="365">
                  <c:v>3</c:v>
                </c:pt>
                <c:pt idx="366">
                  <c:v>-4</c:v>
                </c:pt>
                <c:pt idx="367">
                  <c:v>5</c:v>
                </c:pt>
                <c:pt idx="368">
                  <c:v>-6</c:v>
                </c:pt>
                <c:pt idx="369">
                  <c:v>7</c:v>
                </c:pt>
                <c:pt idx="370">
                  <c:v>-8</c:v>
                </c:pt>
                <c:pt idx="371">
                  <c:v>9</c:v>
                </c:pt>
                <c:pt idx="372">
                  <c:v>-10</c:v>
                </c:pt>
                <c:pt idx="373">
                  <c:v>11</c:v>
                </c:pt>
                <c:pt idx="374">
                  <c:v>-12</c:v>
                </c:pt>
                <c:pt idx="375">
                  <c:v>13</c:v>
                </c:pt>
                <c:pt idx="376">
                  <c:v>-14</c:v>
                </c:pt>
                <c:pt idx="377">
                  <c:v>15</c:v>
                </c:pt>
                <c:pt idx="378">
                  <c:v>-16</c:v>
                </c:pt>
                <c:pt idx="379">
                  <c:v>17</c:v>
                </c:pt>
                <c:pt idx="380">
                  <c:v>-18</c:v>
                </c:pt>
                <c:pt idx="381">
                  <c:v>19</c:v>
                </c:pt>
                <c:pt idx="382">
                  <c:v>-20</c:v>
                </c:pt>
                <c:pt idx="383">
                  <c:v>21</c:v>
                </c:pt>
                <c:pt idx="384">
                  <c:v>-22</c:v>
                </c:pt>
                <c:pt idx="385">
                  <c:v>23</c:v>
                </c:pt>
                <c:pt idx="386">
                  <c:v>-24</c:v>
                </c:pt>
                <c:pt idx="387">
                  <c:v>25</c:v>
                </c:pt>
                <c:pt idx="388">
                  <c:v>-26</c:v>
                </c:pt>
                <c:pt idx="389">
                  <c:v>27</c:v>
                </c:pt>
                <c:pt idx="390">
                  <c:v>-28</c:v>
                </c:pt>
                <c:pt idx="391">
                  <c:v>29</c:v>
                </c:pt>
                <c:pt idx="392">
                  <c:v>-30</c:v>
                </c:pt>
                <c:pt idx="393">
                  <c:v>31</c:v>
                </c:pt>
                <c:pt idx="394">
                  <c:v>-32</c:v>
                </c:pt>
                <c:pt idx="395">
                  <c:v>33</c:v>
                </c:pt>
                <c:pt idx="396">
                  <c:v>-34</c:v>
                </c:pt>
                <c:pt idx="397">
                  <c:v>35</c:v>
                </c:pt>
                <c:pt idx="398">
                  <c:v>-36</c:v>
                </c:pt>
                <c:pt idx="399">
                  <c:v>37</c:v>
                </c:pt>
                <c:pt idx="400">
                  <c:v>-38</c:v>
                </c:pt>
                <c:pt idx="401">
                  <c:v>39</c:v>
                </c:pt>
                <c:pt idx="402">
                  <c:v>-40</c:v>
                </c:pt>
                <c:pt idx="403">
                  <c:v>41</c:v>
                </c:pt>
                <c:pt idx="404">
                  <c:v>-42</c:v>
                </c:pt>
                <c:pt idx="405">
                  <c:v>43</c:v>
                </c:pt>
                <c:pt idx="406">
                  <c:v>-44</c:v>
                </c:pt>
                <c:pt idx="407">
                  <c:v>45</c:v>
                </c:pt>
                <c:pt idx="408">
                  <c:v>-46</c:v>
                </c:pt>
                <c:pt idx="409">
                  <c:v>47</c:v>
                </c:pt>
                <c:pt idx="410">
                  <c:v>-48</c:v>
                </c:pt>
                <c:pt idx="411">
                  <c:v>49</c:v>
                </c:pt>
                <c:pt idx="412">
                  <c:v>-50</c:v>
                </c:pt>
                <c:pt idx="413">
                  <c:v>51</c:v>
                </c:pt>
                <c:pt idx="414">
                  <c:v>-52</c:v>
                </c:pt>
                <c:pt idx="415">
                  <c:v>53</c:v>
                </c:pt>
                <c:pt idx="416">
                  <c:v>-54</c:v>
                </c:pt>
                <c:pt idx="417">
                  <c:v>55</c:v>
                </c:pt>
                <c:pt idx="418">
                  <c:v>-56</c:v>
                </c:pt>
                <c:pt idx="419">
                  <c:v>57</c:v>
                </c:pt>
                <c:pt idx="420">
                  <c:v>-58</c:v>
                </c:pt>
                <c:pt idx="421">
                  <c:v>59</c:v>
                </c:pt>
                <c:pt idx="422">
                  <c:v>-60</c:v>
                </c:pt>
                <c:pt idx="423">
                  <c:v>61</c:v>
                </c:pt>
                <c:pt idx="424">
                  <c:v>0</c:v>
                </c:pt>
                <c:pt idx="425">
                  <c:v>1</c:v>
                </c:pt>
                <c:pt idx="426">
                  <c:v>-2</c:v>
                </c:pt>
                <c:pt idx="427">
                  <c:v>3</c:v>
                </c:pt>
                <c:pt idx="428">
                  <c:v>-4</c:v>
                </c:pt>
                <c:pt idx="429">
                  <c:v>5</c:v>
                </c:pt>
                <c:pt idx="430">
                  <c:v>-6</c:v>
                </c:pt>
                <c:pt idx="431">
                  <c:v>7</c:v>
                </c:pt>
                <c:pt idx="432">
                  <c:v>-8</c:v>
                </c:pt>
                <c:pt idx="433">
                  <c:v>9</c:v>
                </c:pt>
                <c:pt idx="434">
                  <c:v>-10</c:v>
                </c:pt>
                <c:pt idx="435">
                  <c:v>11</c:v>
                </c:pt>
                <c:pt idx="436">
                  <c:v>-12</c:v>
                </c:pt>
                <c:pt idx="437">
                  <c:v>13</c:v>
                </c:pt>
                <c:pt idx="438">
                  <c:v>-14</c:v>
                </c:pt>
                <c:pt idx="439">
                  <c:v>15</c:v>
                </c:pt>
                <c:pt idx="440">
                  <c:v>-16</c:v>
                </c:pt>
                <c:pt idx="441">
                  <c:v>17</c:v>
                </c:pt>
                <c:pt idx="442">
                  <c:v>-18</c:v>
                </c:pt>
                <c:pt idx="443">
                  <c:v>19</c:v>
                </c:pt>
                <c:pt idx="444">
                  <c:v>-20</c:v>
                </c:pt>
                <c:pt idx="445">
                  <c:v>21</c:v>
                </c:pt>
                <c:pt idx="446">
                  <c:v>-22</c:v>
                </c:pt>
                <c:pt idx="447">
                  <c:v>23</c:v>
                </c:pt>
                <c:pt idx="448">
                  <c:v>-24</c:v>
                </c:pt>
                <c:pt idx="449">
                  <c:v>25</c:v>
                </c:pt>
                <c:pt idx="450">
                  <c:v>-26</c:v>
                </c:pt>
                <c:pt idx="451">
                  <c:v>27</c:v>
                </c:pt>
                <c:pt idx="452">
                  <c:v>-28</c:v>
                </c:pt>
                <c:pt idx="453">
                  <c:v>29</c:v>
                </c:pt>
                <c:pt idx="454">
                  <c:v>-30</c:v>
                </c:pt>
                <c:pt idx="455">
                  <c:v>31</c:v>
                </c:pt>
                <c:pt idx="456">
                  <c:v>-32</c:v>
                </c:pt>
                <c:pt idx="457">
                  <c:v>33</c:v>
                </c:pt>
                <c:pt idx="458">
                  <c:v>-34</c:v>
                </c:pt>
                <c:pt idx="459">
                  <c:v>0</c:v>
                </c:pt>
                <c:pt idx="460">
                  <c:v>1</c:v>
                </c:pt>
                <c:pt idx="461">
                  <c:v>-2</c:v>
                </c:pt>
                <c:pt idx="462">
                  <c:v>3</c:v>
                </c:pt>
                <c:pt idx="463">
                  <c:v>-4</c:v>
                </c:pt>
                <c:pt idx="464">
                  <c:v>5</c:v>
                </c:pt>
                <c:pt idx="465">
                  <c:v>-6</c:v>
                </c:pt>
                <c:pt idx="466">
                  <c:v>7</c:v>
                </c:pt>
                <c:pt idx="467">
                  <c:v>-8</c:v>
                </c:pt>
                <c:pt idx="468">
                  <c:v>9</c:v>
                </c:pt>
                <c:pt idx="469">
                  <c:v>-10</c:v>
                </c:pt>
                <c:pt idx="470">
                  <c:v>11</c:v>
                </c:pt>
                <c:pt idx="471">
                  <c:v>-12</c:v>
                </c:pt>
                <c:pt idx="472">
                  <c:v>13</c:v>
                </c:pt>
                <c:pt idx="473">
                  <c:v>-14</c:v>
                </c:pt>
                <c:pt idx="474">
                  <c:v>15</c:v>
                </c:pt>
                <c:pt idx="475">
                  <c:v>-16</c:v>
                </c:pt>
                <c:pt idx="476">
                  <c:v>17</c:v>
                </c:pt>
                <c:pt idx="477">
                  <c:v>-18</c:v>
                </c:pt>
                <c:pt idx="478">
                  <c:v>19</c:v>
                </c:pt>
                <c:pt idx="479">
                  <c:v>-20</c:v>
                </c:pt>
                <c:pt idx="480">
                  <c:v>21</c:v>
                </c:pt>
                <c:pt idx="481">
                  <c:v>-22</c:v>
                </c:pt>
                <c:pt idx="482">
                  <c:v>0</c:v>
                </c:pt>
                <c:pt idx="483">
                  <c:v>1</c:v>
                </c:pt>
                <c:pt idx="484">
                  <c:v>-2</c:v>
                </c:pt>
                <c:pt idx="485">
                  <c:v>3</c:v>
                </c:pt>
                <c:pt idx="486">
                  <c:v>-4</c:v>
                </c:pt>
                <c:pt idx="487">
                  <c:v>5</c:v>
                </c:pt>
                <c:pt idx="488">
                  <c:v>-6</c:v>
                </c:pt>
                <c:pt idx="489">
                  <c:v>7</c:v>
                </c:pt>
                <c:pt idx="490">
                  <c:v>-8</c:v>
                </c:pt>
                <c:pt idx="491">
                  <c:v>9</c:v>
                </c:pt>
                <c:pt idx="492">
                  <c:v>-10</c:v>
                </c:pt>
                <c:pt idx="493">
                  <c:v>11</c:v>
                </c:pt>
                <c:pt idx="494">
                  <c:v>-12</c:v>
                </c:pt>
                <c:pt idx="495">
                  <c:v>13</c:v>
                </c:pt>
                <c:pt idx="496">
                  <c:v>-14</c:v>
                </c:pt>
                <c:pt idx="497">
                  <c:v>15</c:v>
                </c:pt>
                <c:pt idx="498">
                  <c:v>-16</c:v>
                </c:pt>
                <c:pt idx="499">
                  <c:v>17</c:v>
                </c:pt>
                <c:pt idx="500">
                  <c:v>-18</c:v>
                </c:pt>
                <c:pt idx="501">
                  <c:v>0</c:v>
                </c:pt>
                <c:pt idx="502">
                  <c:v>1</c:v>
                </c:pt>
                <c:pt idx="503">
                  <c:v>-2</c:v>
                </c:pt>
                <c:pt idx="504">
                  <c:v>3</c:v>
                </c:pt>
                <c:pt idx="505">
                  <c:v>-4</c:v>
                </c:pt>
                <c:pt idx="506">
                  <c:v>5</c:v>
                </c:pt>
                <c:pt idx="507">
                  <c:v>0</c:v>
                </c:pt>
                <c:pt idx="508">
                  <c:v>1</c:v>
                </c:pt>
                <c:pt idx="509">
                  <c:v>-2</c:v>
                </c:pt>
                <c:pt idx="510">
                  <c:v>3</c:v>
                </c:pt>
                <c:pt idx="511">
                  <c:v>-4</c:v>
                </c:pt>
                <c:pt idx="512">
                  <c:v>5</c:v>
                </c:pt>
                <c:pt idx="513">
                  <c:v>-6</c:v>
                </c:pt>
                <c:pt idx="514">
                  <c:v>7</c:v>
                </c:pt>
                <c:pt idx="515">
                  <c:v>-8</c:v>
                </c:pt>
                <c:pt idx="516">
                  <c:v>9</c:v>
                </c:pt>
                <c:pt idx="517">
                  <c:v>-10</c:v>
                </c:pt>
                <c:pt idx="518">
                  <c:v>0</c:v>
                </c:pt>
                <c:pt idx="519">
                  <c:v>1</c:v>
                </c:pt>
                <c:pt idx="520">
                  <c:v>-2</c:v>
                </c:pt>
                <c:pt idx="521">
                  <c:v>3</c:v>
                </c:pt>
                <c:pt idx="522">
                  <c:v>-4</c:v>
                </c:pt>
                <c:pt idx="523">
                  <c:v>5</c:v>
                </c:pt>
                <c:pt idx="524">
                  <c:v>-6</c:v>
                </c:pt>
                <c:pt idx="525">
                  <c:v>7</c:v>
                </c:pt>
                <c:pt idx="526">
                  <c:v>0</c:v>
                </c:pt>
                <c:pt idx="527">
                  <c:v>1</c:v>
                </c:pt>
                <c:pt idx="528">
                  <c:v>-2</c:v>
                </c:pt>
                <c:pt idx="529">
                  <c:v>3</c:v>
                </c:pt>
                <c:pt idx="530">
                  <c:v>0</c:v>
                </c:pt>
                <c:pt idx="531">
                  <c:v>0</c:v>
                </c:pt>
                <c:pt idx="532">
                  <c:v>1</c:v>
                </c:pt>
                <c:pt idx="533">
                  <c:v>-2</c:v>
                </c:pt>
                <c:pt idx="534">
                  <c:v>3</c:v>
                </c:pt>
                <c:pt idx="535">
                  <c:v>0</c:v>
                </c:pt>
                <c:pt idx="536">
                  <c:v>1</c:v>
                </c:pt>
                <c:pt idx="537">
                  <c:v>-2</c:v>
                </c:pt>
                <c:pt idx="538">
                  <c:v>3</c:v>
                </c:pt>
                <c:pt idx="539">
                  <c:v>-4</c:v>
                </c:pt>
                <c:pt idx="540">
                  <c:v>0</c:v>
                </c:pt>
                <c:pt idx="541">
                  <c:v>1</c:v>
                </c:pt>
                <c:pt idx="542">
                  <c:v>-2</c:v>
                </c:pt>
                <c:pt idx="543">
                  <c:v>0</c:v>
                </c:pt>
                <c:pt idx="544">
                  <c:v>1</c:v>
                </c:pt>
                <c:pt idx="545">
                  <c:v>-2</c:v>
                </c:pt>
                <c:pt idx="546">
                  <c:v>0</c:v>
                </c:pt>
              </c:numCache>
            </c:numRef>
          </c:yVal>
          <c:smooth val="0"/>
          <c:extLst>
            <c:ext xmlns:c16="http://schemas.microsoft.com/office/drawing/2014/chart" uri="{C3380CC4-5D6E-409C-BE32-E72D297353CC}">
              <c16:uniqueId val="{00000000-6C05-4ED5-91F3-3060053647F5}"/>
            </c:ext>
          </c:extLst>
        </c:ser>
        <c:dLbls>
          <c:showLegendKey val="0"/>
          <c:showVal val="0"/>
          <c:showCatName val="0"/>
          <c:showSerName val="0"/>
          <c:showPercent val="0"/>
          <c:showBubbleSize val="0"/>
        </c:dLbls>
        <c:axId val="1281970271"/>
        <c:axId val="1154711135"/>
      </c:scatterChart>
      <c:valAx>
        <c:axId val="1281970271"/>
        <c:scaling>
          <c:orientation val="minMax"/>
        </c:scaling>
        <c:delete val="0"/>
        <c:axPos val="b"/>
        <c:title>
          <c:tx>
            <c:rich>
              <a:bodyPr rot="0" spcFirstLastPara="1" vertOverflow="ellipsis" vert="horz" wrap="square" anchor="ctr" anchorCtr="1"/>
              <a:lstStyle/>
              <a:p>
                <a:pPr algn="r">
                  <a:defRPr sz="1400" b="0" i="0" u="none" strike="noStrike" kern="1200" baseline="0">
                    <a:solidFill>
                      <a:schemeClr val="tx1">
                        <a:lumMod val="65000"/>
                        <a:lumOff val="35000"/>
                      </a:schemeClr>
                    </a:solidFill>
                    <a:latin typeface="+mn-lt"/>
                    <a:ea typeface="+mn-ea"/>
                    <a:cs typeface="+mn-cs"/>
                  </a:defRPr>
                </a:pPr>
                <a:r>
                  <a:rPr lang="en-US" sz="1400">
                    <a:solidFill>
                      <a:schemeClr val="tx1">
                        <a:lumMod val="65000"/>
                        <a:lumOff val="35000"/>
                      </a:schemeClr>
                    </a:solidFill>
                  </a:rPr>
                  <a:t>Time (minutes)</a:t>
                </a:r>
              </a:p>
            </c:rich>
          </c:tx>
          <c:layout>
            <c:manualLayout>
              <c:xMode val="edge"/>
              <c:yMode val="edge"/>
              <c:x val="0.84560191846522781"/>
              <c:y val="0.90442073108561682"/>
            </c:manualLayout>
          </c:layout>
          <c:overlay val="0"/>
          <c:spPr>
            <a:noFill/>
            <a:ln>
              <a:noFill/>
            </a:ln>
            <a:effectLst/>
          </c:spPr>
          <c:txPr>
            <a:bodyPr rot="0" spcFirstLastPara="1" vertOverflow="ellipsis" vert="horz" wrap="square" anchor="ctr" anchorCtr="1"/>
            <a:lstStyle/>
            <a:p>
              <a:pPr algn="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t"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1154711135"/>
        <c:crossesAt val="-150"/>
        <c:crossBetween val="midCat"/>
        <c:majorUnit val="1"/>
        <c:minorUnit val="0.5"/>
      </c:valAx>
      <c:valAx>
        <c:axId val="1154711135"/>
        <c:scaling>
          <c:orientation val="minMax"/>
          <c:max val="150"/>
          <c:min val="-150"/>
        </c:scaling>
        <c:delete val="1"/>
        <c:axPos val="l"/>
        <c:numFmt formatCode="General" sourceLinked="1"/>
        <c:majorTickMark val="none"/>
        <c:minorTickMark val="none"/>
        <c:tickLblPos val="nextTo"/>
        <c:crossAx val="1281970271"/>
        <c:crosses val="autoZero"/>
        <c:crossBetween val="midCat"/>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9214972490453542E-3"/>
          <c:w val="0.99730857078733925"/>
          <c:h val="0.61641161081143836"/>
        </c:manualLayout>
      </c:layout>
      <c:barChart>
        <c:barDir val="col"/>
        <c:grouping val="clustered"/>
        <c:varyColors val="0"/>
        <c:ser>
          <c:idx val="0"/>
          <c:order val="0"/>
          <c:tx>
            <c:strRef>
              <c:f>Sheet1!$B$1</c:f>
              <c:strCache>
                <c:ptCount val="1"/>
                <c:pt idx="0">
                  <c:v>Bird</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Able to take perspective of animals</c:v>
                </c:pt>
                <c:pt idx="1">
                  <c:v>Caregivers support positive behavior and attitudes</c:v>
                </c:pt>
                <c:pt idx="2">
                  <c:v>Connection between the animals and own lived experiences</c:v>
                </c:pt>
                <c:pt idx="3">
                  <c:v>Engages in direct action to help animal</c:v>
                </c:pt>
              </c:strCache>
            </c:strRef>
          </c:cat>
          <c:val>
            <c:numRef>
              <c:f>Sheet1!$B$2:$B$5</c:f>
              <c:numCache>
                <c:formatCode>0%</c:formatCode>
                <c:ptCount val="4"/>
                <c:pt idx="0">
                  <c:v>0.25316455696202533</c:v>
                </c:pt>
                <c:pt idx="1">
                  <c:v>0.24050632911392406</c:v>
                </c:pt>
                <c:pt idx="2">
                  <c:v>8.8607594936708861E-2</c:v>
                </c:pt>
                <c:pt idx="3">
                  <c:v>8.8607594936708861E-2</c:v>
                </c:pt>
              </c:numCache>
            </c:numRef>
          </c:val>
          <c:extLst>
            <c:ext xmlns:c16="http://schemas.microsoft.com/office/drawing/2014/chart" uri="{C3380CC4-5D6E-409C-BE32-E72D297353CC}">
              <c16:uniqueId val="{00000000-4F94-4E2C-BEBE-16B88FE61EEC}"/>
            </c:ext>
          </c:extLst>
        </c:ser>
        <c:ser>
          <c:idx val="1"/>
          <c:order val="1"/>
          <c:tx>
            <c:strRef>
              <c:f>Sheet1!$C$1</c:f>
              <c:strCache>
                <c:ptCount val="1"/>
                <c:pt idx="0">
                  <c:v>Fish</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Able to take perspective of animals</c:v>
                </c:pt>
                <c:pt idx="1">
                  <c:v>Caregivers support positive behavior and attitudes</c:v>
                </c:pt>
                <c:pt idx="2">
                  <c:v>Connection between the animals and own lived experiences</c:v>
                </c:pt>
                <c:pt idx="3">
                  <c:v>Engages in direct action to help animal</c:v>
                </c:pt>
              </c:strCache>
            </c:strRef>
          </c:cat>
          <c:val>
            <c:numRef>
              <c:f>Sheet1!$C$2:$C$5</c:f>
              <c:numCache>
                <c:formatCode>0%</c:formatCode>
                <c:ptCount val="4"/>
                <c:pt idx="0">
                  <c:v>0.26315789473684209</c:v>
                </c:pt>
                <c:pt idx="1">
                  <c:v>0.21052631578947367</c:v>
                </c:pt>
                <c:pt idx="2">
                  <c:v>0</c:v>
                </c:pt>
                <c:pt idx="3">
                  <c:v>0</c:v>
                </c:pt>
              </c:numCache>
            </c:numRef>
          </c:val>
          <c:extLst>
            <c:ext xmlns:c16="http://schemas.microsoft.com/office/drawing/2014/chart" uri="{C3380CC4-5D6E-409C-BE32-E72D297353CC}">
              <c16:uniqueId val="{00000001-4F94-4E2C-BEBE-16B88FE61EEC}"/>
            </c:ext>
          </c:extLst>
        </c:ser>
        <c:ser>
          <c:idx val="2"/>
          <c:order val="2"/>
          <c:tx>
            <c:strRef>
              <c:f>Sheet1!$D$1</c:f>
              <c:strCache>
                <c:ptCount val="1"/>
                <c:pt idx="0">
                  <c:v>Mammal</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Able to take perspective of animals</c:v>
                </c:pt>
                <c:pt idx="1">
                  <c:v>Caregivers support positive behavior and attitudes</c:v>
                </c:pt>
                <c:pt idx="2">
                  <c:v>Connection between the animals and own lived experiences</c:v>
                </c:pt>
                <c:pt idx="3">
                  <c:v>Engages in direct action to help animal</c:v>
                </c:pt>
              </c:strCache>
            </c:strRef>
          </c:cat>
          <c:val>
            <c:numRef>
              <c:f>Sheet1!$D$2:$D$5</c:f>
              <c:numCache>
                <c:formatCode>0%</c:formatCode>
                <c:ptCount val="4"/>
                <c:pt idx="0">
                  <c:v>0.17972350230414746</c:v>
                </c:pt>
                <c:pt idx="1">
                  <c:v>0.19815668202764977</c:v>
                </c:pt>
                <c:pt idx="2">
                  <c:v>6.6820276497695855E-2</c:v>
                </c:pt>
                <c:pt idx="3">
                  <c:v>3.6866359447004608E-2</c:v>
                </c:pt>
              </c:numCache>
            </c:numRef>
          </c:val>
          <c:extLst>
            <c:ext xmlns:c16="http://schemas.microsoft.com/office/drawing/2014/chart" uri="{C3380CC4-5D6E-409C-BE32-E72D297353CC}">
              <c16:uniqueId val="{00000002-4F94-4E2C-BEBE-16B88FE61EEC}"/>
            </c:ext>
          </c:extLst>
        </c:ser>
        <c:ser>
          <c:idx val="3"/>
          <c:order val="3"/>
          <c:tx>
            <c:strRef>
              <c:f>Sheet1!$E$1</c:f>
              <c:strCache>
                <c:ptCount val="1"/>
                <c:pt idx="0">
                  <c:v>Marine Invertebrate</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Able to take perspective of animals</c:v>
                </c:pt>
                <c:pt idx="1">
                  <c:v>Caregivers support positive behavior and attitudes</c:v>
                </c:pt>
                <c:pt idx="2">
                  <c:v>Connection between the animals and own lived experiences</c:v>
                </c:pt>
                <c:pt idx="3">
                  <c:v>Engages in direct action to help animal</c:v>
                </c:pt>
              </c:strCache>
            </c:strRef>
          </c:cat>
          <c:val>
            <c:numRef>
              <c:f>Sheet1!$E$2:$E$5</c:f>
              <c:numCache>
                <c:formatCode>0%</c:formatCode>
                <c:ptCount val="4"/>
                <c:pt idx="0">
                  <c:v>4.3478260869565216E-2</c:v>
                </c:pt>
                <c:pt idx="1">
                  <c:v>0.17391304347826086</c:v>
                </c:pt>
                <c:pt idx="2">
                  <c:v>0</c:v>
                </c:pt>
                <c:pt idx="3">
                  <c:v>0</c:v>
                </c:pt>
              </c:numCache>
            </c:numRef>
          </c:val>
          <c:extLst>
            <c:ext xmlns:c16="http://schemas.microsoft.com/office/drawing/2014/chart" uri="{C3380CC4-5D6E-409C-BE32-E72D297353CC}">
              <c16:uniqueId val="{00000003-4F94-4E2C-BEBE-16B88FE61EEC}"/>
            </c:ext>
          </c:extLst>
        </c:ser>
        <c:ser>
          <c:idx val="4"/>
          <c:order val="4"/>
          <c:tx>
            <c:strRef>
              <c:f>Sheet1!$F$1</c:f>
              <c:strCache>
                <c:ptCount val="1"/>
                <c:pt idx="0">
                  <c:v>Reptile</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Able to take perspective of animals</c:v>
                </c:pt>
                <c:pt idx="1">
                  <c:v>Caregivers support positive behavior and attitudes</c:v>
                </c:pt>
                <c:pt idx="2">
                  <c:v>Connection between the animals and own lived experiences</c:v>
                </c:pt>
                <c:pt idx="3">
                  <c:v>Engages in direct action to help animal</c:v>
                </c:pt>
              </c:strCache>
            </c:strRef>
          </c:cat>
          <c:val>
            <c:numRef>
              <c:f>Sheet1!$F$2:$F$5</c:f>
              <c:numCache>
                <c:formatCode>0%</c:formatCode>
                <c:ptCount val="4"/>
                <c:pt idx="0">
                  <c:v>0.14000000000000001</c:v>
                </c:pt>
                <c:pt idx="1">
                  <c:v>0.2</c:v>
                </c:pt>
                <c:pt idx="2">
                  <c:v>0.1</c:v>
                </c:pt>
                <c:pt idx="3">
                  <c:v>0.02</c:v>
                </c:pt>
              </c:numCache>
            </c:numRef>
          </c:val>
          <c:extLst>
            <c:ext xmlns:c16="http://schemas.microsoft.com/office/drawing/2014/chart" uri="{C3380CC4-5D6E-409C-BE32-E72D297353CC}">
              <c16:uniqueId val="{00000004-4F94-4E2C-BEBE-16B88FE61EEC}"/>
            </c:ext>
          </c:extLst>
        </c:ser>
        <c:ser>
          <c:idx val="5"/>
          <c:order val="5"/>
          <c:tx>
            <c:strRef>
              <c:f>Sheet1!$G$1</c:f>
              <c:strCache>
                <c:ptCount val="1"/>
                <c:pt idx="0">
                  <c:v>Terrestrial Invertebrate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Able to take perspective of animals</c:v>
                </c:pt>
                <c:pt idx="1">
                  <c:v>Caregivers support positive behavior and attitudes</c:v>
                </c:pt>
                <c:pt idx="2">
                  <c:v>Connection between the animals and own lived experiences</c:v>
                </c:pt>
                <c:pt idx="3">
                  <c:v>Engages in direct action to help animal</c:v>
                </c:pt>
              </c:strCache>
            </c:strRef>
          </c:cat>
          <c:val>
            <c:numRef>
              <c:f>Sheet1!$G$2:$G$5</c:f>
              <c:numCache>
                <c:formatCode>0%</c:formatCode>
                <c:ptCount val="4"/>
                <c:pt idx="0">
                  <c:v>0.2857142857142857</c:v>
                </c:pt>
                <c:pt idx="1">
                  <c:v>0.35714285714285715</c:v>
                </c:pt>
                <c:pt idx="2">
                  <c:v>0.21428571428571427</c:v>
                </c:pt>
                <c:pt idx="3">
                  <c:v>7.1428571428571425E-2</c:v>
                </c:pt>
              </c:numCache>
            </c:numRef>
          </c:val>
          <c:extLst>
            <c:ext xmlns:c16="http://schemas.microsoft.com/office/drawing/2014/chart" uri="{C3380CC4-5D6E-409C-BE32-E72D297353CC}">
              <c16:uniqueId val="{00000005-4F94-4E2C-BEBE-16B88FE61EEC}"/>
            </c:ext>
          </c:extLst>
        </c:ser>
        <c:ser>
          <c:idx val="6"/>
          <c:order val="6"/>
          <c:tx>
            <c:strRef>
              <c:f>Sheet1!$H$1</c:f>
              <c:strCache>
                <c:ptCount val="1"/>
                <c:pt idx="0">
                  <c:v>Overall</c:v>
                </c:pt>
              </c:strCache>
            </c:strRef>
          </c:tx>
          <c:spPr>
            <a:solidFill>
              <a:schemeClr val="bg2">
                <a:lumMod val="9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Able to take perspective of animals</c:v>
                </c:pt>
                <c:pt idx="1">
                  <c:v>Caregivers support positive behavior and attitudes</c:v>
                </c:pt>
                <c:pt idx="2">
                  <c:v>Connection between the animals and own lived experiences</c:v>
                </c:pt>
                <c:pt idx="3">
                  <c:v>Engages in direct action to help animal</c:v>
                </c:pt>
              </c:strCache>
            </c:strRef>
          </c:cat>
          <c:val>
            <c:numRef>
              <c:f>Sheet1!$H$2:$H$5</c:f>
              <c:numCache>
                <c:formatCode>0%</c:formatCode>
                <c:ptCount val="4"/>
                <c:pt idx="0">
                  <c:v>0.17504332755632582</c:v>
                </c:pt>
                <c:pt idx="1">
                  <c:v>0.19584055459272098</c:v>
                </c:pt>
                <c:pt idx="2">
                  <c:v>6.7590987868284227E-2</c:v>
                </c:pt>
                <c:pt idx="3">
                  <c:v>3.4662045060658578E-2</c:v>
                </c:pt>
              </c:numCache>
            </c:numRef>
          </c:val>
          <c:extLst>
            <c:ext xmlns:c16="http://schemas.microsoft.com/office/drawing/2014/chart" uri="{C3380CC4-5D6E-409C-BE32-E72D297353CC}">
              <c16:uniqueId val="{00000006-4F94-4E2C-BEBE-16B88FE61EEC}"/>
            </c:ext>
          </c:extLst>
        </c:ser>
        <c:dLbls>
          <c:dLblPos val="outEnd"/>
          <c:showLegendKey val="0"/>
          <c:showVal val="1"/>
          <c:showCatName val="0"/>
          <c:showSerName val="0"/>
          <c:showPercent val="0"/>
          <c:showBubbleSize val="0"/>
        </c:dLbls>
        <c:gapWidth val="40"/>
        <c:axId val="1474485072"/>
        <c:axId val="1166420960"/>
      </c:barChart>
      <c:catAx>
        <c:axId val="147448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100" b="0" i="0" u="none" strike="noStrike" kern="1200" baseline="0">
                <a:solidFill>
                  <a:schemeClr val="tx1">
                    <a:lumMod val="65000"/>
                    <a:lumOff val="35000"/>
                  </a:schemeClr>
                </a:solidFill>
                <a:latin typeface="+mn-lt"/>
                <a:ea typeface="+mn-ea"/>
                <a:cs typeface="+mn-cs"/>
              </a:defRPr>
            </a:pPr>
            <a:endParaRPr lang="en-US"/>
          </a:p>
        </c:txPr>
        <c:crossAx val="1166420960"/>
        <c:crosses val="autoZero"/>
        <c:auto val="1"/>
        <c:lblAlgn val="ctr"/>
        <c:lblOffset val="100"/>
        <c:noMultiLvlLbl val="0"/>
      </c:catAx>
      <c:valAx>
        <c:axId val="1166420960"/>
        <c:scaling>
          <c:orientation val="minMax"/>
          <c:max val="1"/>
        </c:scaling>
        <c:delete val="1"/>
        <c:axPos val="l"/>
        <c:numFmt formatCode="0%" sourceLinked="1"/>
        <c:majorTickMark val="out"/>
        <c:minorTickMark val="none"/>
        <c:tickLblPos val="nextTo"/>
        <c:crossAx val="1474485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0.15365</cdr:x>
      <cdr:y>0.13497</cdr:y>
    </cdr:from>
    <cdr:to>
      <cdr:x>0.15365</cdr:x>
      <cdr:y>0.82661</cdr:y>
    </cdr:to>
    <cdr:cxnSp macro="">
      <cdr:nvCxnSpPr>
        <cdr:cNvPr id="3" name="Straight Connector 2">
          <a:extLst xmlns:a="http://schemas.openxmlformats.org/drawingml/2006/main">
            <a:ext uri="{FF2B5EF4-FFF2-40B4-BE49-F238E27FC236}">
              <a16:creationId xmlns:a16="http://schemas.microsoft.com/office/drawing/2014/main" id="{F19D6DF8-0804-2F99-AD97-1F09FCF9D8C2}"/>
            </a:ext>
          </a:extLst>
        </cdr:cNvPr>
        <cdr:cNvCxnSpPr/>
      </cdr:nvCxnSpPr>
      <cdr:spPr>
        <a:xfrm xmlns:a="http://schemas.openxmlformats.org/drawingml/2006/main">
          <a:off x="1509489" y="741054"/>
          <a:ext cx="0" cy="3797479"/>
        </a:xfrm>
        <a:prstGeom xmlns:a="http://schemas.openxmlformats.org/drawingml/2006/main" prst="line">
          <a:avLst/>
        </a:prstGeom>
        <a:ln xmlns:a="http://schemas.openxmlformats.org/drawingml/2006/main" w="12700">
          <a:solidFill>
            <a:schemeClr val="tx1">
              <a:lumMod val="65000"/>
              <a:lumOff val="3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48022B-96C0-49A2-967F-17A143BE1FAC}"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D1BDB-CC63-4DEF-A99C-9C4AA3E7B1C8}" type="slidenum">
              <a:rPr lang="en-US" smtClean="0"/>
              <a:t>‹#›</a:t>
            </a:fld>
            <a:endParaRPr lang="en-US"/>
          </a:p>
        </p:txBody>
      </p:sp>
    </p:spTree>
    <p:extLst>
      <p:ext uri="{BB962C8B-B14F-4D97-AF65-F5344CB8AC3E}">
        <p14:creationId xmlns:p14="http://schemas.microsoft.com/office/powerpoint/2010/main" val="243063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0F991-A76B-4D0F-9C6D-7977929521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563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Now we will have a presentation from one of our grantees in the Building Organizational Capacity to Foster Empathy for Wildlife Granting Program</a:t>
            </a:r>
          </a:p>
          <a:p>
            <a:pPr rtl="0"/>
            <a:r>
              <a:rPr lang="en-US" dirty="0">
                <a:effectLst/>
              </a:rPr>
              <a:t> </a:t>
            </a:r>
          </a:p>
          <a:p>
            <a:pPr rtl="0"/>
            <a:r>
              <a:rPr lang="en-US" dirty="0">
                <a:effectLst/>
              </a:rPr>
              <a:t>The purpose of this grant program, supported by a private funder, is to increase the capacity of AZA-accredited zoos and aquariums in seven states to develop and deliver effective programming aimed at advancing empathy for animals and wildlife.</a:t>
            </a:r>
          </a:p>
          <a:p>
            <a:pPr rtl="0"/>
            <a:r>
              <a:rPr lang="en-US" dirty="0">
                <a:effectLst/>
              </a:rPr>
              <a:t> </a:t>
            </a:r>
          </a:p>
          <a:p>
            <a:pPr rtl="0"/>
            <a:r>
              <a:rPr lang="en-US" dirty="0">
                <a:effectLst/>
              </a:rPr>
              <a:t>Allison </a:t>
            </a:r>
            <a:r>
              <a:rPr lang="en-US" dirty="0" err="1">
                <a:effectLst/>
              </a:rPr>
              <a:t>Malkowski</a:t>
            </a:r>
            <a:r>
              <a:rPr lang="en-US" dirty="0">
                <a:effectLst/>
              </a:rPr>
              <a:t> and Brent Weston from Dakota Zoo will present on one piece of their Round 3 grant, "Cultivating Empathy for Wildlife through Staff Development and Guest Programming Enhancements." If you have questions, you can type them into the chat or wait until the end and come off mute when we do Q&amp;A.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0F991-A76B-4D0F-9C6D-7977929521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450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0F991-A76B-4D0F-9C6D-7977929521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027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Avg of 7.9 practices in exhibits and 4.8 categories</a:t>
            </a:r>
          </a:p>
          <a:p>
            <a:r>
              <a:rPr lang="en-US" dirty="0"/>
              <a:t>Avg of 14.4 practices in programs and 7 categories</a:t>
            </a:r>
          </a:p>
        </p:txBody>
      </p:sp>
      <p:sp>
        <p:nvSpPr>
          <p:cNvPr id="4" name="Slide Number Placeholder 3"/>
          <p:cNvSpPr>
            <a:spLocks noGrp="1"/>
          </p:cNvSpPr>
          <p:nvPr>
            <p:ph type="sldNum" sz="quarter" idx="5"/>
          </p:nvPr>
        </p:nvSpPr>
        <p:spPr/>
        <p:txBody>
          <a:bodyPr/>
          <a:lstStyle/>
          <a:p>
            <a:fld id="{3FFD1BDB-CC63-4DEF-A99C-9C4AA3E7B1C8}" type="slidenum">
              <a:rPr lang="en-US" smtClean="0"/>
              <a:t>10</a:t>
            </a:fld>
            <a:endParaRPr lang="en-US"/>
          </a:p>
        </p:txBody>
      </p:sp>
    </p:spTree>
    <p:extLst>
      <p:ext uri="{BB962C8B-B14F-4D97-AF65-F5344CB8AC3E}">
        <p14:creationId xmlns:p14="http://schemas.microsoft.com/office/powerpoint/2010/main" val="343753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Arial"/>
              </a:rPr>
              <a:t>vague or specific mentions of human-wildlife conflict in 72% of exhibits compared to 53% which included caring or conservation actions</a:t>
            </a:r>
            <a:endParaRPr lang="en-US" dirty="0">
              <a:effectLst/>
              <a:latin typeface="+mj-lt"/>
              <a:ea typeface="Calibri"/>
              <a:cs typeface="Arial"/>
            </a:endParaRPr>
          </a:p>
          <a:p>
            <a:endParaRPr lang="en-US" dirty="0"/>
          </a:p>
        </p:txBody>
      </p:sp>
      <p:sp>
        <p:nvSpPr>
          <p:cNvPr id="4" name="Slide Number Placeholder 3"/>
          <p:cNvSpPr>
            <a:spLocks noGrp="1"/>
          </p:cNvSpPr>
          <p:nvPr>
            <p:ph type="sldNum" sz="quarter" idx="5"/>
          </p:nvPr>
        </p:nvSpPr>
        <p:spPr/>
        <p:txBody>
          <a:bodyPr/>
          <a:lstStyle/>
          <a:p>
            <a:fld id="{3FFD1BDB-CC63-4DEF-A99C-9C4AA3E7B1C8}" type="slidenum">
              <a:rPr lang="en-US" smtClean="0"/>
              <a:t>13</a:t>
            </a:fld>
            <a:endParaRPr lang="en-US"/>
          </a:p>
        </p:txBody>
      </p:sp>
    </p:spTree>
    <p:extLst>
      <p:ext uri="{BB962C8B-B14F-4D97-AF65-F5344CB8AC3E}">
        <p14:creationId xmlns:p14="http://schemas.microsoft.com/office/powerpoint/2010/main" val="1359922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FD1BDB-CC63-4DEF-A99C-9C4AA3E7B1C8}" type="slidenum">
              <a:rPr lang="en-US" smtClean="0"/>
              <a:t>14</a:t>
            </a:fld>
            <a:endParaRPr lang="en-US"/>
          </a:p>
        </p:txBody>
      </p:sp>
    </p:spTree>
    <p:extLst>
      <p:ext uri="{BB962C8B-B14F-4D97-AF65-F5344CB8AC3E}">
        <p14:creationId xmlns:p14="http://schemas.microsoft.com/office/powerpoint/2010/main" val="1981905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Calibri"/>
                <a:cs typeface="Arial"/>
              </a:rPr>
              <a:t>vague or specific mentions of human-wildlife conflict in 72% of exhibits compared to 53% which included caring or conservation actions</a:t>
            </a:r>
            <a:endParaRPr lang="en-US" sz="1200" dirty="0">
              <a:effectLst/>
              <a:ea typeface="Calibri"/>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ea typeface="Calibri" panose="020F0502020204030204" pitchFamily="34" charset="0"/>
                <a:cs typeface="Arial" panose="020B0604020202020204" pitchFamily="34" charset="0"/>
              </a:rPr>
              <a:t>Across sites, the median (midpoint) number of practices used in exhibits and programs combined ranged from 5.5 to 16, and the mean (average) ranged from 5.5 to 13.6. Among individual exhibits and programs, the maximum number of practices used occurred in NEW Zoo’s penguin encounter program, which included 27 unique practices. Across exhibits alone, Minnesota Zoo’s Russia’s Grizzly Coast exhibit utilized the most empathy practices, with 22.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ea typeface="Calibri" panose="020F0502020204030204" pitchFamily="34" charset="0"/>
                <a:cs typeface="Arial" panose="020B0604020202020204" pitchFamily="34" charset="0"/>
              </a:rPr>
              <a:t>Partner Organizations varied in the frequency with which they utilized each of the nine categories of practices. </a:t>
            </a:r>
            <a:r>
              <a:rPr lang="en-US" sz="1200" i="1" dirty="0">
                <a:effectLst/>
                <a:ea typeface="Calibri" panose="020F0502020204030204" pitchFamily="34" charset="0"/>
                <a:cs typeface="Arial" panose="020B0604020202020204" pitchFamily="34" charset="0"/>
              </a:rPr>
              <a:t>Informing about animals’ needs</a:t>
            </a:r>
            <a:r>
              <a:rPr lang="en-US" sz="1200" dirty="0">
                <a:effectLst/>
                <a:ea typeface="Calibri" panose="020F0502020204030204" pitchFamily="34" charset="0"/>
                <a:cs typeface="Arial" panose="020B0604020202020204" pitchFamily="34" charset="0"/>
              </a:rPr>
              <a:t> was a strength across all sites. This variation was most pronounced when it came to reinforcing that animals have relationships and reinforcing that animals are individuals. At </a:t>
            </a:r>
            <a:r>
              <a:rPr lang="en-US" sz="1200" dirty="0" err="1">
                <a:effectLst/>
                <a:ea typeface="Calibri" panose="020F0502020204030204" pitchFamily="34" charset="0"/>
                <a:cs typeface="Arial" panose="020B0604020202020204" pitchFamily="34" charset="0"/>
              </a:rPr>
              <a:t>ZooMontana</a:t>
            </a:r>
            <a:r>
              <a:rPr lang="en-US" sz="1200" dirty="0">
                <a:effectLst/>
                <a:ea typeface="Calibri" panose="020F0502020204030204" pitchFamily="34" charset="0"/>
                <a:cs typeface="Arial" panose="020B0604020202020204" pitchFamily="34" charset="0"/>
              </a:rPr>
              <a:t> in particular, 90% of observed exhibits and programs used practices that reinforce that animals have relationships, and 100% reinforced that animals are individuals. At some sites, as few as 18% of exhibits and programs reinforced that animals have relationships and as few as 30% reinforced individuality. Similar patterns in use across sites exist for </a:t>
            </a:r>
            <a:r>
              <a:rPr lang="en-US" sz="1200" i="1" dirty="0">
                <a:effectLst/>
                <a:ea typeface="Calibri" panose="020F0502020204030204" pitchFamily="34" charset="0"/>
                <a:cs typeface="Arial" panose="020B0604020202020204" pitchFamily="34" charset="0"/>
              </a:rPr>
              <a:t>highlighting similarities and differences between animals and people or other animals</a:t>
            </a:r>
            <a:r>
              <a:rPr lang="en-US" sz="1200" dirty="0">
                <a:effectLst/>
                <a:ea typeface="Calibri" panose="020F0502020204030204" pitchFamily="34" charset="0"/>
                <a:cs typeface="Arial" panose="020B0604020202020204" pitchFamily="34" charset="0"/>
              </a:rPr>
              <a:t> and </a:t>
            </a:r>
            <a:r>
              <a:rPr lang="en-US" sz="1200" i="1" dirty="0">
                <a:effectLst/>
                <a:ea typeface="Calibri" panose="020F0502020204030204" pitchFamily="34" charset="0"/>
                <a:cs typeface="Arial" panose="020B0604020202020204" pitchFamily="34" charset="0"/>
              </a:rPr>
              <a:t>reinforcing  that animals have agency. </a:t>
            </a:r>
            <a:endParaRPr lang="en-US" sz="1200" i="0" dirty="0">
              <a:effectLst/>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effectLst/>
              <a:latin typeface="+mj-lt"/>
              <a:ea typeface="Calibri"/>
              <a:cs typeface="Arial"/>
            </a:endParaRPr>
          </a:p>
          <a:p>
            <a:endParaRPr lang="en-US" dirty="0"/>
          </a:p>
        </p:txBody>
      </p:sp>
      <p:sp>
        <p:nvSpPr>
          <p:cNvPr id="4" name="Slide Number Placeholder 3"/>
          <p:cNvSpPr>
            <a:spLocks noGrp="1"/>
          </p:cNvSpPr>
          <p:nvPr>
            <p:ph type="sldNum" sz="quarter" idx="5"/>
          </p:nvPr>
        </p:nvSpPr>
        <p:spPr/>
        <p:txBody>
          <a:bodyPr/>
          <a:lstStyle/>
          <a:p>
            <a:fld id="{3FFD1BDB-CC63-4DEF-A99C-9C4AA3E7B1C8}" type="slidenum">
              <a:rPr lang="en-US" smtClean="0"/>
              <a:t>15</a:t>
            </a:fld>
            <a:endParaRPr lang="en-US"/>
          </a:p>
        </p:txBody>
      </p:sp>
    </p:spTree>
    <p:extLst>
      <p:ext uri="{BB962C8B-B14F-4D97-AF65-F5344CB8AC3E}">
        <p14:creationId xmlns:p14="http://schemas.microsoft.com/office/powerpoint/2010/main" val="2636727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ea typeface="Calibri"/>
                <a:cs typeface="Arial"/>
              </a:rPr>
              <a:t>Practices were significantly related to: </a:t>
            </a:r>
            <a:r>
              <a:rPr lang="en-US" sz="1200" i="1" dirty="0">
                <a:effectLst/>
                <a:ea typeface="Calibri"/>
                <a:cs typeface="Arial"/>
              </a:rPr>
              <a:t>understanding animals’ needs</a:t>
            </a:r>
            <a:r>
              <a:rPr lang="en-US" sz="1200" dirty="0">
                <a:effectLst/>
                <a:ea typeface="Calibri"/>
                <a:cs typeface="Arial"/>
              </a:rPr>
              <a:t>, </a:t>
            </a:r>
            <a:r>
              <a:rPr lang="en-US" sz="1200" i="1" dirty="0">
                <a:effectLst/>
                <a:ea typeface="Calibri"/>
                <a:cs typeface="Arial"/>
              </a:rPr>
              <a:t>ability to take animals’ perspectives</a:t>
            </a:r>
            <a:r>
              <a:rPr lang="en-US" sz="1200" dirty="0">
                <a:effectLst/>
                <a:ea typeface="Calibri"/>
                <a:cs typeface="Arial"/>
              </a:rPr>
              <a:t>, </a:t>
            </a:r>
            <a:r>
              <a:rPr lang="en-US" sz="1200" i="1" dirty="0">
                <a:effectLst/>
                <a:ea typeface="Calibri"/>
                <a:cs typeface="Arial"/>
              </a:rPr>
              <a:t>interest or curiosity toward animals</a:t>
            </a:r>
            <a:r>
              <a:rPr lang="en-US" sz="1200" dirty="0">
                <a:effectLst/>
                <a:ea typeface="Calibri"/>
                <a:cs typeface="Arial"/>
              </a:rPr>
              <a:t>, and </a:t>
            </a:r>
            <a:r>
              <a:rPr lang="en-US" sz="1200" i="1" dirty="0">
                <a:effectLst/>
                <a:ea typeface="Calibri"/>
                <a:cs typeface="Arial"/>
              </a:rPr>
              <a:t>desire to help animals</a:t>
            </a:r>
            <a:r>
              <a:rPr lang="en-US" sz="1200" dirty="0">
                <a:effectLst/>
                <a:ea typeface="Calibri"/>
                <a:cs typeface="Arial"/>
              </a:rPr>
              <a:t>. </a:t>
            </a:r>
            <a:endParaRPr lang="en-US" dirty="0"/>
          </a:p>
        </p:txBody>
      </p:sp>
      <p:sp>
        <p:nvSpPr>
          <p:cNvPr id="4" name="Slide Number Placeholder 3"/>
          <p:cNvSpPr>
            <a:spLocks noGrp="1"/>
          </p:cNvSpPr>
          <p:nvPr>
            <p:ph type="sldNum" sz="quarter" idx="5"/>
          </p:nvPr>
        </p:nvSpPr>
        <p:spPr/>
        <p:txBody>
          <a:bodyPr/>
          <a:lstStyle/>
          <a:p>
            <a:fld id="{3FFD1BDB-CC63-4DEF-A99C-9C4AA3E7B1C8}" type="slidenum">
              <a:rPr lang="en-US" smtClean="0"/>
              <a:t>18</a:t>
            </a:fld>
            <a:endParaRPr lang="en-US"/>
          </a:p>
        </p:txBody>
      </p:sp>
    </p:spTree>
    <p:extLst>
      <p:ext uri="{BB962C8B-B14F-4D97-AF65-F5344CB8AC3E}">
        <p14:creationId xmlns:p14="http://schemas.microsoft.com/office/powerpoint/2010/main" val="2862292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ea typeface="Calibri" panose="020F0502020204030204" pitchFamily="34" charset="0"/>
                <a:cs typeface="Arial" panose="020B0604020202020204" pitchFamily="34" charset="0"/>
              </a:rPr>
              <a:t>reinforcing that animals are individuals by including their names and other unique information is shown to be of interest to visitors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ea typeface="Calibri" panose="020F0502020204030204" pitchFamily="34" charset="0"/>
                <a:cs typeface="Arial" panose="020B0604020202020204" pitchFamily="34" charset="0"/>
              </a:rPr>
              <a:t>inviting perspective-taking was positively related to multiple forms of empathy-related behavior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Calibri" panose="020F0502020204030204" pitchFamily="34" charset="0"/>
                <a:cs typeface="Arial" panose="020B0604020202020204" pitchFamily="34" charset="0"/>
              </a:rPr>
              <a:t> number of empathy practices used in signage was not shown to increase visitors’ expressions of empathy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Calibri" panose="020F0502020204030204" pitchFamily="34" charset="0"/>
                <a:cs typeface="Arial" panose="020B0604020202020204" pitchFamily="34" charset="0"/>
              </a:rPr>
              <a:t>visitors</a:t>
            </a:r>
            <a:r>
              <a:rPr lang="en-US" sz="1200" dirty="0">
                <a:ea typeface="Calibri" panose="020F0502020204030204" pitchFamily="34" charset="0"/>
                <a:cs typeface="Arial" panose="020B0604020202020204" pitchFamily="34" charset="0"/>
              </a:rPr>
              <a:t> may</a:t>
            </a:r>
            <a:r>
              <a:rPr lang="en-US" sz="1200" dirty="0">
                <a:effectLst/>
                <a:ea typeface="Calibri" panose="020F0502020204030204" pitchFamily="34" charset="0"/>
                <a:cs typeface="Arial" panose="020B0604020202020204" pitchFamily="34" charset="0"/>
              </a:rPr>
              <a:t> experience increased empathy for animals when engaging with live interpretation compared to static signage.</a:t>
            </a:r>
            <a:endParaRPr lang="en-US" dirty="0"/>
          </a:p>
        </p:txBody>
      </p:sp>
      <p:sp>
        <p:nvSpPr>
          <p:cNvPr id="4" name="Slide Number Placeholder 3"/>
          <p:cNvSpPr>
            <a:spLocks noGrp="1"/>
          </p:cNvSpPr>
          <p:nvPr>
            <p:ph type="sldNum" sz="quarter" idx="5"/>
          </p:nvPr>
        </p:nvSpPr>
        <p:spPr/>
        <p:txBody>
          <a:bodyPr/>
          <a:lstStyle/>
          <a:p>
            <a:fld id="{3FFD1BDB-CC63-4DEF-A99C-9C4AA3E7B1C8}" type="slidenum">
              <a:rPr lang="en-US" smtClean="0"/>
              <a:t>21</a:t>
            </a:fld>
            <a:endParaRPr lang="en-US"/>
          </a:p>
        </p:txBody>
      </p:sp>
    </p:spTree>
    <p:extLst>
      <p:ext uri="{BB962C8B-B14F-4D97-AF65-F5344CB8AC3E}">
        <p14:creationId xmlns:p14="http://schemas.microsoft.com/office/powerpoint/2010/main" val="3375372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FD1BDB-CC63-4DEF-A99C-9C4AA3E7B1C8}" type="slidenum">
              <a:rPr lang="en-US" smtClean="0"/>
              <a:t>22</a:t>
            </a:fld>
            <a:endParaRPr lang="en-US"/>
          </a:p>
        </p:txBody>
      </p:sp>
    </p:spTree>
    <p:extLst>
      <p:ext uri="{BB962C8B-B14F-4D97-AF65-F5344CB8AC3E}">
        <p14:creationId xmlns:p14="http://schemas.microsoft.com/office/powerpoint/2010/main" val="3917161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8F663-F482-624F-672F-0402FA095B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6384AFD6-B84C-D3DD-BB0C-40D429D2CE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DC5A19-FA72-C583-6F74-B8F26D875460}"/>
              </a:ext>
            </a:extLst>
          </p:cNvPr>
          <p:cNvSpPr>
            <a:spLocks noGrp="1"/>
          </p:cNvSpPr>
          <p:nvPr>
            <p:ph type="dt" sz="half" idx="10"/>
          </p:nvPr>
        </p:nvSpPr>
        <p:spPr/>
        <p:txBody>
          <a:bodyPr/>
          <a:lstStyle/>
          <a:p>
            <a:fld id="{7403C7CA-E866-4E2F-A360-40B0A5760F65}" type="datetimeFigureOut">
              <a:rPr lang="en-US" smtClean="0"/>
              <a:t>1/29/2024</a:t>
            </a:fld>
            <a:endParaRPr lang="en-US"/>
          </a:p>
        </p:txBody>
      </p:sp>
      <p:sp>
        <p:nvSpPr>
          <p:cNvPr id="5" name="Footer Placeholder 4">
            <a:extLst>
              <a:ext uri="{FF2B5EF4-FFF2-40B4-BE49-F238E27FC236}">
                <a16:creationId xmlns:a16="http://schemas.microsoft.com/office/drawing/2014/main" id="{D5E81180-B299-C1CA-5E64-68A46AA83A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7C637-E7A8-EE2A-1E7B-225D674AA7F6}"/>
              </a:ext>
            </a:extLst>
          </p:cNvPr>
          <p:cNvSpPr>
            <a:spLocks noGrp="1"/>
          </p:cNvSpPr>
          <p:nvPr>
            <p:ph type="sldNum" sz="quarter" idx="12"/>
          </p:nvPr>
        </p:nvSpPr>
        <p:spPr/>
        <p:txBody>
          <a:bodyPr/>
          <a:lstStyle/>
          <a:p>
            <a:fld id="{1CEC8C42-0A5D-4F19-B11D-E0FC726E17FE}" type="slidenum">
              <a:rPr lang="en-US" smtClean="0"/>
              <a:t>‹#›</a:t>
            </a:fld>
            <a:endParaRPr lang="en-US"/>
          </a:p>
        </p:txBody>
      </p:sp>
    </p:spTree>
    <p:extLst>
      <p:ext uri="{BB962C8B-B14F-4D97-AF65-F5344CB8AC3E}">
        <p14:creationId xmlns:p14="http://schemas.microsoft.com/office/powerpoint/2010/main" val="2775960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69A0-F61C-A55A-9B91-C3753E5CE9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134F1C-9253-054B-8343-A4BC71FBE6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2BF69-985C-6CC5-949C-1F1797147401}"/>
              </a:ext>
            </a:extLst>
          </p:cNvPr>
          <p:cNvSpPr>
            <a:spLocks noGrp="1"/>
          </p:cNvSpPr>
          <p:nvPr>
            <p:ph type="dt" sz="half" idx="10"/>
          </p:nvPr>
        </p:nvSpPr>
        <p:spPr/>
        <p:txBody>
          <a:bodyPr/>
          <a:lstStyle/>
          <a:p>
            <a:fld id="{7403C7CA-E866-4E2F-A360-40B0A5760F65}" type="datetimeFigureOut">
              <a:rPr lang="en-US" smtClean="0"/>
              <a:t>1/29/2024</a:t>
            </a:fld>
            <a:endParaRPr lang="en-US"/>
          </a:p>
        </p:txBody>
      </p:sp>
      <p:sp>
        <p:nvSpPr>
          <p:cNvPr id="5" name="Footer Placeholder 4">
            <a:extLst>
              <a:ext uri="{FF2B5EF4-FFF2-40B4-BE49-F238E27FC236}">
                <a16:creationId xmlns:a16="http://schemas.microsoft.com/office/drawing/2014/main" id="{2523DAD5-4B0D-D04B-A487-CFFBE901C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DC240-F487-266F-A266-B7C2624160B2}"/>
              </a:ext>
            </a:extLst>
          </p:cNvPr>
          <p:cNvSpPr>
            <a:spLocks noGrp="1"/>
          </p:cNvSpPr>
          <p:nvPr>
            <p:ph type="sldNum" sz="quarter" idx="12"/>
          </p:nvPr>
        </p:nvSpPr>
        <p:spPr/>
        <p:txBody>
          <a:bodyPr/>
          <a:lstStyle/>
          <a:p>
            <a:fld id="{1CEC8C42-0A5D-4F19-B11D-E0FC726E17FE}" type="slidenum">
              <a:rPr lang="en-US" smtClean="0"/>
              <a:t>‹#›</a:t>
            </a:fld>
            <a:endParaRPr lang="en-US"/>
          </a:p>
        </p:txBody>
      </p:sp>
    </p:spTree>
    <p:extLst>
      <p:ext uri="{BB962C8B-B14F-4D97-AF65-F5344CB8AC3E}">
        <p14:creationId xmlns:p14="http://schemas.microsoft.com/office/powerpoint/2010/main" val="94085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2FEE49-BFB9-141D-4E86-780414FEDD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C76C3D-FCF9-82A7-A9A3-4338E38A92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B7ED29-E40A-724C-C9CF-8B646B29F2AB}"/>
              </a:ext>
            </a:extLst>
          </p:cNvPr>
          <p:cNvSpPr>
            <a:spLocks noGrp="1"/>
          </p:cNvSpPr>
          <p:nvPr>
            <p:ph type="dt" sz="half" idx="10"/>
          </p:nvPr>
        </p:nvSpPr>
        <p:spPr/>
        <p:txBody>
          <a:bodyPr/>
          <a:lstStyle/>
          <a:p>
            <a:fld id="{7403C7CA-E866-4E2F-A360-40B0A5760F65}" type="datetimeFigureOut">
              <a:rPr lang="en-US" smtClean="0"/>
              <a:t>1/29/2024</a:t>
            </a:fld>
            <a:endParaRPr lang="en-US"/>
          </a:p>
        </p:txBody>
      </p:sp>
      <p:sp>
        <p:nvSpPr>
          <p:cNvPr id="5" name="Footer Placeholder 4">
            <a:extLst>
              <a:ext uri="{FF2B5EF4-FFF2-40B4-BE49-F238E27FC236}">
                <a16:creationId xmlns:a16="http://schemas.microsoft.com/office/drawing/2014/main" id="{D94ED5C0-C682-C0B5-9430-1F1E3B03F5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0CB885-FC66-D72B-9E81-3741D4380E30}"/>
              </a:ext>
            </a:extLst>
          </p:cNvPr>
          <p:cNvSpPr>
            <a:spLocks noGrp="1"/>
          </p:cNvSpPr>
          <p:nvPr>
            <p:ph type="sldNum" sz="quarter" idx="12"/>
          </p:nvPr>
        </p:nvSpPr>
        <p:spPr/>
        <p:txBody>
          <a:bodyPr/>
          <a:lstStyle/>
          <a:p>
            <a:fld id="{1CEC8C42-0A5D-4F19-B11D-E0FC726E17FE}" type="slidenum">
              <a:rPr lang="en-US" smtClean="0"/>
              <a:t>‹#›</a:t>
            </a:fld>
            <a:endParaRPr lang="en-US"/>
          </a:p>
        </p:txBody>
      </p:sp>
    </p:spTree>
    <p:extLst>
      <p:ext uri="{BB962C8B-B14F-4D97-AF65-F5344CB8AC3E}">
        <p14:creationId xmlns:p14="http://schemas.microsoft.com/office/powerpoint/2010/main" val="2235802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56000">
              <a:srgbClr val="44AECC"/>
            </a:gs>
            <a:gs pos="0">
              <a:srgbClr val="88D2D7"/>
            </a:gs>
            <a:gs pos="21000">
              <a:srgbClr val="61C4C6"/>
            </a:gs>
            <a:gs pos="35000">
              <a:srgbClr val="5AC0C7"/>
            </a:gs>
            <a:gs pos="79000">
              <a:srgbClr val="2E9CD1"/>
            </a:gs>
            <a:gs pos="100000">
              <a:srgbClr val="0490CB"/>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20648"/>
            <a:ext cx="9144000" cy="2387600"/>
          </a:xfrm>
        </p:spPr>
        <p:txBody>
          <a:bodyPr anchor="b"/>
          <a:lstStyle>
            <a:lvl1pPr algn="ctr">
              <a:defRPr sz="6000" b="1">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696800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4" descr="Shape, rectangle&#10;&#10;Description automatically generated">
            <a:extLst>
              <a:ext uri="{FF2B5EF4-FFF2-40B4-BE49-F238E27FC236}">
                <a16:creationId xmlns:a16="http://schemas.microsoft.com/office/drawing/2014/main" id="{901574A1-52D9-43E8-8999-5945C21FFEC4}"/>
              </a:ext>
            </a:extLst>
          </p:cNvPr>
          <p:cNvPicPr>
            <a:picLocks noChangeAspect="1"/>
          </p:cNvPicPr>
          <p:nvPr userDrawn="1"/>
        </p:nvPicPr>
        <p:blipFill>
          <a:blip r:embed="rId2"/>
          <a:stretch>
            <a:fillRect/>
          </a:stretch>
        </p:blipFill>
        <p:spPr>
          <a:xfrm>
            <a:off x="-7727" y="-75479"/>
            <a:ext cx="12231700" cy="1458531"/>
          </a:xfrm>
          <a:prstGeom prst="rect">
            <a:avLst/>
          </a:prstGeom>
        </p:spPr>
      </p:pic>
      <p:sp>
        <p:nvSpPr>
          <p:cNvPr id="2" name="Title 1">
            <a:extLst>
              <a:ext uri="{FF2B5EF4-FFF2-40B4-BE49-F238E27FC236}">
                <a16:creationId xmlns:a16="http://schemas.microsoft.com/office/drawing/2014/main" id="{CA34A7EA-60C3-2245-8584-4F7BEE0B7BB4}"/>
              </a:ext>
            </a:extLst>
          </p:cNvPr>
          <p:cNvSpPr>
            <a:spLocks noGrp="1"/>
          </p:cNvSpPr>
          <p:nvPr>
            <p:ph type="title"/>
          </p:nvPr>
        </p:nvSpPr>
        <p:spPr>
          <a:xfrm>
            <a:off x="1938182" y="681037"/>
            <a:ext cx="9415618" cy="1009651"/>
          </a:xfrm>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F59B0613-BBF1-A9F4-E9BB-3F7AC9B14E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23784B-B2C1-ECE2-D8A5-53F1A14242A9}"/>
              </a:ext>
            </a:extLst>
          </p:cNvPr>
          <p:cNvSpPr>
            <a:spLocks noGrp="1"/>
          </p:cNvSpPr>
          <p:nvPr>
            <p:ph type="dt" sz="half" idx="10"/>
          </p:nvPr>
        </p:nvSpPr>
        <p:spPr/>
        <p:txBody>
          <a:bodyPr/>
          <a:lstStyle/>
          <a:p>
            <a:fld id="{7403C7CA-E866-4E2F-A360-40B0A5760F65}" type="datetimeFigureOut">
              <a:rPr lang="en-US" smtClean="0"/>
              <a:t>1/29/2024</a:t>
            </a:fld>
            <a:endParaRPr lang="en-US"/>
          </a:p>
        </p:txBody>
      </p:sp>
      <p:sp>
        <p:nvSpPr>
          <p:cNvPr id="5" name="Footer Placeholder 4">
            <a:extLst>
              <a:ext uri="{FF2B5EF4-FFF2-40B4-BE49-F238E27FC236}">
                <a16:creationId xmlns:a16="http://schemas.microsoft.com/office/drawing/2014/main" id="{F58CFF1C-EB00-C7FF-9B1F-A5789593EE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5B78C-4134-8CA6-CA4E-92C75CA234DF}"/>
              </a:ext>
            </a:extLst>
          </p:cNvPr>
          <p:cNvSpPr>
            <a:spLocks noGrp="1"/>
          </p:cNvSpPr>
          <p:nvPr>
            <p:ph type="sldNum" sz="quarter" idx="12"/>
          </p:nvPr>
        </p:nvSpPr>
        <p:spPr/>
        <p:txBody>
          <a:bodyPr/>
          <a:lstStyle/>
          <a:p>
            <a:fld id="{1CEC8C42-0A5D-4F19-B11D-E0FC726E17FE}" type="slidenum">
              <a:rPr lang="en-US" smtClean="0"/>
              <a:t>‹#›</a:t>
            </a:fld>
            <a:endParaRPr lang="en-US"/>
          </a:p>
        </p:txBody>
      </p:sp>
      <p:pic>
        <p:nvPicPr>
          <p:cNvPr id="8" name="Picture 7">
            <a:extLst>
              <a:ext uri="{FF2B5EF4-FFF2-40B4-BE49-F238E27FC236}">
                <a16:creationId xmlns:a16="http://schemas.microsoft.com/office/drawing/2014/main" id="{EFF09CB3-F315-01EA-C25B-91FE157E655D}"/>
              </a:ext>
            </a:extLst>
          </p:cNvPr>
          <p:cNvPicPr>
            <a:picLocks noChangeAspect="1"/>
          </p:cNvPicPr>
          <p:nvPr userDrawn="1"/>
        </p:nvPicPr>
        <p:blipFill>
          <a:blip r:embed="rId3"/>
          <a:stretch>
            <a:fillRect/>
          </a:stretch>
        </p:blipFill>
        <p:spPr>
          <a:xfrm>
            <a:off x="310409" y="81505"/>
            <a:ext cx="1627773" cy="1865538"/>
          </a:xfrm>
          <a:prstGeom prst="rect">
            <a:avLst/>
          </a:prstGeom>
        </p:spPr>
      </p:pic>
    </p:spTree>
    <p:extLst>
      <p:ext uri="{BB962C8B-B14F-4D97-AF65-F5344CB8AC3E}">
        <p14:creationId xmlns:p14="http://schemas.microsoft.com/office/powerpoint/2010/main" val="16571807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812B2-A361-8A0C-6C29-C7EA2BC745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37C237-C36D-D27F-2478-6418FB358E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37000E-41E6-D82C-D166-4DE3BBBD3E5D}"/>
              </a:ext>
            </a:extLst>
          </p:cNvPr>
          <p:cNvSpPr>
            <a:spLocks noGrp="1"/>
          </p:cNvSpPr>
          <p:nvPr>
            <p:ph type="dt" sz="half" idx="10"/>
          </p:nvPr>
        </p:nvSpPr>
        <p:spPr/>
        <p:txBody>
          <a:bodyPr/>
          <a:lstStyle/>
          <a:p>
            <a:fld id="{7403C7CA-E866-4E2F-A360-40B0A5760F65}" type="datetimeFigureOut">
              <a:rPr lang="en-US" smtClean="0"/>
              <a:t>1/29/2024</a:t>
            </a:fld>
            <a:endParaRPr lang="en-US"/>
          </a:p>
        </p:txBody>
      </p:sp>
      <p:sp>
        <p:nvSpPr>
          <p:cNvPr id="5" name="Footer Placeholder 4">
            <a:extLst>
              <a:ext uri="{FF2B5EF4-FFF2-40B4-BE49-F238E27FC236}">
                <a16:creationId xmlns:a16="http://schemas.microsoft.com/office/drawing/2014/main" id="{49823D65-7DE8-0441-0439-2D0E8CE23B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BB3CC-451E-E1BF-0ABA-F4FE78C2A9B5}"/>
              </a:ext>
            </a:extLst>
          </p:cNvPr>
          <p:cNvSpPr>
            <a:spLocks noGrp="1"/>
          </p:cNvSpPr>
          <p:nvPr>
            <p:ph type="sldNum" sz="quarter" idx="12"/>
          </p:nvPr>
        </p:nvSpPr>
        <p:spPr/>
        <p:txBody>
          <a:bodyPr/>
          <a:lstStyle/>
          <a:p>
            <a:fld id="{1CEC8C42-0A5D-4F19-B11D-E0FC726E17FE}" type="slidenum">
              <a:rPr lang="en-US" smtClean="0"/>
              <a:t>‹#›</a:t>
            </a:fld>
            <a:endParaRPr lang="en-US"/>
          </a:p>
        </p:txBody>
      </p:sp>
    </p:spTree>
    <p:extLst>
      <p:ext uri="{BB962C8B-B14F-4D97-AF65-F5344CB8AC3E}">
        <p14:creationId xmlns:p14="http://schemas.microsoft.com/office/powerpoint/2010/main" val="41451618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AADCB-8D4A-97F8-A19C-470D92E0FE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57345D-7FAA-DA42-38AC-7EB5B2CAB5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0E3848-ECF8-B2E8-691A-DAAE782F7A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7CCF9A-5BF0-037D-91AC-691C09317532}"/>
              </a:ext>
            </a:extLst>
          </p:cNvPr>
          <p:cNvSpPr>
            <a:spLocks noGrp="1"/>
          </p:cNvSpPr>
          <p:nvPr>
            <p:ph type="dt" sz="half" idx="10"/>
          </p:nvPr>
        </p:nvSpPr>
        <p:spPr/>
        <p:txBody>
          <a:bodyPr/>
          <a:lstStyle/>
          <a:p>
            <a:fld id="{7403C7CA-E866-4E2F-A360-40B0A5760F65}" type="datetimeFigureOut">
              <a:rPr lang="en-US" smtClean="0"/>
              <a:t>1/29/2024</a:t>
            </a:fld>
            <a:endParaRPr lang="en-US"/>
          </a:p>
        </p:txBody>
      </p:sp>
      <p:sp>
        <p:nvSpPr>
          <p:cNvPr id="6" name="Footer Placeholder 5">
            <a:extLst>
              <a:ext uri="{FF2B5EF4-FFF2-40B4-BE49-F238E27FC236}">
                <a16:creationId xmlns:a16="http://schemas.microsoft.com/office/drawing/2014/main" id="{2E12A8D5-DBF7-C13D-FAA4-F2785F8CEB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A8DEC4-FD07-A44D-4355-7D5F05E595E0}"/>
              </a:ext>
            </a:extLst>
          </p:cNvPr>
          <p:cNvSpPr>
            <a:spLocks noGrp="1"/>
          </p:cNvSpPr>
          <p:nvPr>
            <p:ph type="sldNum" sz="quarter" idx="12"/>
          </p:nvPr>
        </p:nvSpPr>
        <p:spPr/>
        <p:txBody>
          <a:bodyPr/>
          <a:lstStyle/>
          <a:p>
            <a:fld id="{1CEC8C42-0A5D-4F19-B11D-E0FC726E17FE}" type="slidenum">
              <a:rPr lang="en-US" smtClean="0"/>
              <a:t>‹#›</a:t>
            </a:fld>
            <a:endParaRPr lang="en-US"/>
          </a:p>
        </p:txBody>
      </p:sp>
    </p:spTree>
    <p:extLst>
      <p:ext uri="{BB962C8B-B14F-4D97-AF65-F5344CB8AC3E}">
        <p14:creationId xmlns:p14="http://schemas.microsoft.com/office/powerpoint/2010/main" val="23622527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2EA6-EA1F-4F1D-5412-E14BD3780B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F62E21-48D3-EC04-4019-2B988AA6FF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3F99E4-A16E-5095-24F0-0B72B69BB3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065830-8FEB-246B-DCE9-8C41198575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F9F082-54C3-6B0A-1B9D-EE6D052577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526F47-8222-03F3-A198-E1DD109E0A03}"/>
              </a:ext>
            </a:extLst>
          </p:cNvPr>
          <p:cNvSpPr>
            <a:spLocks noGrp="1"/>
          </p:cNvSpPr>
          <p:nvPr>
            <p:ph type="dt" sz="half" idx="10"/>
          </p:nvPr>
        </p:nvSpPr>
        <p:spPr/>
        <p:txBody>
          <a:bodyPr/>
          <a:lstStyle/>
          <a:p>
            <a:fld id="{7403C7CA-E866-4E2F-A360-40B0A5760F65}" type="datetimeFigureOut">
              <a:rPr lang="en-US" smtClean="0"/>
              <a:t>1/29/2024</a:t>
            </a:fld>
            <a:endParaRPr lang="en-US"/>
          </a:p>
        </p:txBody>
      </p:sp>
      <p:sp>
        <p:nvSpPr>
          <p:cNvPr id="8" name="Footer Placeholder 7">
            <a:extLst>
              <a:ext uri="{FF2B5EF4-FFF2-40B4-BE49-F238E27FC236}">
                <a16:creationId xmlns:a16="http://schemas.microsoft.com/office/drawing/2014/main" id="{ABBABCA8-BB8D-205F-CD51-876848A733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6A7D14-C85D-FA7B-1642-6897223689B6}"/>
              </a:ext>
            </a:extLst>
          </p:cNvPr>
          <p:cNvSpPr>
            <a:spLocks noGrp="1"/>
          </p:cNvSpPr>
          <p:nvPr>
            <p:ph type="sldNum" sz="quarter" idx="12"/>
          </p:nvPr>
        </p:nvSpPr>
        <p:spPr/>
        <p:txBody>
          <a:bodyPr/>
          <a:lstStyle/>
          <a:p>
            <a:fld id="{1CEC8C42-0A5D-4F19-B11D-E0FC726E17FE}" type="slidenum">
              <a:rPr lang="en-US" smtClean="0"/>
              <a:t>‹#›</a:t>
            </a:fld>
            <a:endParaRPr lang="en-US"/>
          </a:p>
        </p:txBody>
      </p:sp>
    </p:spTree>
    <p:extLst>
      <p:ext uri="{BB962C8B-B14F-4D97-AF65-F5344CB8AC3E}">
        <p14:creationId xmlns:p14="http://schemas.microsoft.com/office/powerpoint/2010/main" val="255662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A4FD9-8B50-7949-8C7B-5921090C15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37155D-D830-782A-5BC8-93BB74ECAB35}"/>
              </a:ext>
            </a:extLst>
          </p:cNvPr>
          <p:cNvSpPr>
            <a:spLocks noGrp="1"/>
          </p:cNvSpPr>
          <p:nvPr>
            <p:ph type="dt" sz="half" idx="10"/>
          </p:nvPr>
        </p:nvSpPr>
        <p:spPr/>
        <p:txBody>
          <a:bodyPr/>
          <a:lstStyle/>
          <a:p>
            <a:fld id="{7403C7CA-E866-4E2F-A360-40B0A5760F65}" type="datetimeFigureOut">
              <a:rPr lang="en-US" smtClean="0"/>
              <a:t>1/29/2024</a:t>
            </a:fld>
            <a:endParaRPr lang="en-US"/>
          </a:p>
        </p:txBody>
      </p:sp>
      <p:sp>
        <p:nvSpPr>
          <p:cNvPr id="4" name="Footer Placeholder 3">
            <a:extLst>
              <a:ext uri="{FF2B5EF4-FFF2-40B4-BE49-F238E27FC236}">
                <a16:creationId xmlns:a16="http://schemas.microsoft.com/office/drawing/2014/main" id="{765D9D17-7A24-B75E-3A92-3FF105F001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1E5527-1CBE-477A-E0AA-961275BEA6E2}"/>
              </a:ext>
            </a:extLst>
          </p:cNvPr>
          <p:cNvSpPr>
            <a:spLocks noGrp="1"/>
          </p:cNvSpPr>
          <p:nvPr>
            <p:ph type="sldNum" sz="quarter" idx="12"/>
          </p:nvPr>
        </p:nvSpPr>
        <p:spPr/>
        <p:txBody>
          <a:bodyPr/>
          <a:lstStyle/>
          <a:p>
            <a:fld id="{1CEC8C42-0A5D-4F19-B11D-E0FC726E17FE}" type="slidenum">
              <a:rPr lang="en-US" smtClean="0"/>
              <a:t>‹#›</a:t>
            </a:fld>
            <a:endParaRPr lang="en-US"/>
          </a:p>
        </p:txBody>
      </p:sp>
    </p:spTree>
    <p:extLst>
      <p:ext uri="{BB962C8B-B14F-4D97-AF65-F5344CB8AC3E}">
        <p14:creationId xmlns:p14="http://schemas.microsoft.com/office/powerpoint/2010/main" val="104851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B240EF-884B-7EC8-4D36-5935A2F54B11}"/>
              </a:ext>
            </a:extLst>
          </p:cNvPr>
          <p:cNvSpPr>
            <a:spLocks noGrp="1"/>
          </p:cNvSpPr>
          <p:nvPr>
            <p:ph type="dt" sz="half" idx="10"/>
          </p:nvPr>
        </p:nvSpPr>
        <p:spPr/>
        <p:txBody>
          <a:bodyPr/>
          <a:lstStyle/>
          <a:p>
            <a:fld id="{7403C7CA-E866-4E2F-A360-40B0A5760F65}" type="datetimeFigureOut">
              <a:rPr lang="en-US" smtClean="0"/>
              <a:t>1/29/2024</a:t>
            </a:fld>
            <a:endParaRPr lang="en-US"/>
          </a:p>
        </p:txBody>
      </p:sp>
      <p:sp>
        <p:nvSpPr>
          <p:cNvPr id="3" name="Footer Placeholder 2">
            <a:extLst>
              <a:ext uri="{FF2B5EF4-FFF2-40B4-BE49-F238E27FC236}">
                <a16:creationId xmlns:a16="http://schemas.microsoft.com/office/drawing/2014/main" id="{B5B76FD4-E46D-89B0-367A-3DE679A8AE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B1ECD4-8D27-D668-E14E-B9F5F9315C23}"/>
              </a:ext>
            </a:extLst>
          </p:cNvPr>
          <p:cNvSpPr>
            <a:spLocks noGrp="1"/>
          </p:cNvSpPr>
          <p:nvPr>
            <p:ph type="sldNum" sz="quarter" idx="12"/>
          </p:nvPr>
        </p:nvSpPr>
        <p:spPr/>
        <p:txBody>
          <a:bodyPr/>
          <a:lstStyle/>
          <a:p>
            <a:fld id="{1CEC8C42-0A5D-4F19-B11D-E0FC726E17FE}" type="slidenum">
              <a:rPr lang="en-US" smtClean="0"/>
              <a:t>‹#›</a:t>
            </a:fld>
            <a:endParaRPr lang="en-US"/>
          </a:p>
        </p:txBody>
      </p:sp>
    </p:spTree>
    <p:extLst>
      <p:ext uri="{BB962C8B-B14F-4D97-AF65-F5344CB8AC3E}">
        <p14:creationId xmlns:p14="http://schemas.microsoft.com/office/powerpoint/2010/main" val="751431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8C0F8-8D0D-3648-2F1B-1F83C367CF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33CF88-6491-6B1C-42B1-F013BE73B2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75DA2B-5836-71B7-FEA7-2252689FE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AEFFCF-F879-19E8-5C32-29E43FE77D48}"/>
              </a:ext>
            </a:extLst>
          </p:cNvPr>
          <p:cNvSpPr>
            <a:spLocks noGrp="1"/>
          </p:cNvSpPr>
          <p:nvPr>
            <p:ph type="dt" sz="half" idx="10"/>
          </p:nvPr>
        </p:nvSpPr>
        <p:spPr/>
        <p:txBody>
          <a:bodyPr/>
          <a:lstStyle/>
          <a:p>
            <a:fld id="{7403C7CA-E866-4E2F-A360-40B0A5760F65}" type="datetimeFigureOut">
              <a:rPr lang="en-US" smtClean="0"/>
              <a:t>1/29/2024</a:t>
            </a:fld>
            <a:endParaRPr lang="en-US"/>
          </a:p>
        </p:txBody>
      </p:sp>
      <p:sp>
        <p:nvSpPr>
          <p:cNvPr id="6" name="Footer Placeholder 5">
            <a:extLst>
              <a:ext uri="{FF2B5EF4-FFF2-40B4-BE49-F238E27FC236}">
                <a16:creationId xmlns:a16="http://schemas.microsoft.com/office/drawing/2014/main" id="{66293C20-DCA4-1E6D-612F-9A1BC03E69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4DE5A5-A66C-10E0-6100-036C4AA01892}"/>
              </a:ext>
            </a:extLst>
          </p:cNvPr>
          <p:cNvSpPr>
            <a:spLocks noGrp="1"/>
          </p:cNvSpPr>
          <p:nvPr>
            <p:ph type="sldNum" sz="quarter" idx="12"/>
          </p:nvPr>
        </p:nvSpPr>
        <p:spPr/>
        <p:txBody>
          <a:bodyPr/>
          <a:lstStyle/>
          <a:p>
            <a:fld id="{1CEC8C42-0A5D-4F19-B11D-E0FC726E17FE}" type="slidenum">
              <a:rPr lang="en-US" smtClean="0"/>
              <a:t>‹#›</a:t>
            </a:fld>
            <a:endParaRPr lang="en-US"/>
          </a:p>
        </p:txBody>
      </p:sp>
    </p:spTree>
    <p:extLst>
      <p:ext uri="{BB962C8B-B14F-4D97-AF65-F5344CB8AC3E}">
        <p14:creationId xmlns:p14="http://schemas.microsoft.com/office/powerpoint/2010/main" val="628164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B8A48-56A7-4381-E4B5-EE2CAB21A1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3E09C5-A85B-0C52-F875-B7F70B4394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F9D7D8-70D6-9F07-BB2D-304EA856F1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15DF11-1314-C28F-2AEB-8EA5F331E42A}"/>
              </a:ext>
            </a:extLst>
          </p:cNvPr>
          <p:cNvSpPr>
            <a:spLocks noGrp="1"/>
          </p:cNvSpPr>
          <p:nvPr>
            <p:ph type="dt" sz="half" idx="10"/>
          </p:nvPr>
        </p:nvSpPr>
        <p:spPr/>
        <p:txBody>
          <a:bodyPr/>
          <a:lstStyle/>
          <a:p>
            <a:fld id="{7403C7CA-E866-4E2F-A360-40B0A5760F65}" type="datetimeFigureOut">
              <a:rPr lang="en-US" smtClean="0"/>
              <a:t>1/29/2024</a:t>
            </a:fld>
            <a:endParaRPr lang="en-US"/>
          </a:p>
        </p:txBody>
      </p:sp>
      <p:sp>
        <p:nvSpPr>
          <p:cNvPr id="6" name="Footer Placeholder 5">
            <a:extLst>
              <a:ext uri="{FF2B5EF4-FFF2-40B4-BE49-F238E27FC236}">
                <a16:creationId xmlns:a16="http://schemas.microsoft.com/office/drawing/2014/main" id="{E832E603-0EF9-35D5-EF2B-438746C6F7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7314D8-9A23-0270-5060-11B1895B2971}"/>
              </a:ext>
            </a:extLst>
          </p:cNvPr>
          <p:cNvSpPr>
            <a:spLocks noGrp="1"/>
          </p:cNvSpPr>
          <p:nvPr>
            <p:ph type="sldNum" sz="quarter" idx="12"/>
          </p:nvPr>
        </p:nvSpPr>
        <p:spPr/>
        <p:txBody>
          <a:bodyPr/>
          <a:lstStyle/>
          <a:p>
            <a:fld id="{1CEC8C42-0A5D-4F19-B11D-E0FC726E17FE}" type="slidenum">
              <a:rPr lang="en-US" smtClean="0"/>
              <a:t>‹#›</a:t>
            </a:fld>
            <a:endParaRPr lang="en-US"/>
          </a:p>
        </p:txBody>
      </p:sp>
    </p:spTree>
    <p:extLst>
      <p:ext uri="{BB962C8B-B14F-4D97-AF65-F5344CB8AC3E}">
        <p14:creationId xmlns:p14="http://schemas.microsoft.com/office/powerpoint/2010/main" val="1252836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848D82-48F1-1D85-ED0D-27B40E2AF4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B2728C-8E45-EBBC-359B-B4914381C6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84C11-A9CD-7C08-C6D5-A49C053561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03C7CA-E866-4E2F-A360-40B0A5760F65}" type="datetimeFigureOut">
              <a:rPr lang="en-US" smtClean="0"/>
              <a:t>1/29/2024</a:t>
            </a:fld>
            <a:endParaRPr lang="en-US"/>
          </a:p>
        </p:txBody>
      </p:sp>
      <p:sp>
        <p:nvSpPr>
          <p:cNvPr id="5" name="Footer Placeholder 4">
            <a:extLst>
              <a:ext uri="{FF2B5EF4-FFF2-40B4-BE49-F238E27FC236}">
                <a16:creationId xmlns:a16="http://schemas.microsoft.com/office/drawing/2014/main" id="{ABA33832-084C-0600-43D5-A5431D8645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F304B4-4222-A680-6847-063E2C2E98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C8C42-0A5D-4F19-B11D-E0FC726E17FE}" type="slidenum">
              <a:rPr lang="en-US" smtClean="0"/>
              <a:t>‹#›</a:t>
            </a:fld>
            <a:endParaRPr lang="en-US"/>
          </a:p>
        </p:txBody>
      </p:sp>
    </p:spTree>
    <p:extLst>
      <p:ext uri="{BB962C8B-B14F-4D97-AF65-F5344CB8AC3E}">
        <p14:creationId xmlns:p14="http://schemas.microsoft.com/office/powerpoint/2010/main" val="1254038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4820" y="1930522"/>
            <a:ext cx="10162360" cy="2387600"/>
          </a:xfrm>
        </p:spPr>
        <p:txBody>
          <a:bodyPr anchor="ctr"/>
          <a:lstStyle/>
          <a:p>
            <a:r>
              <a:rPr lang="en-US" b="1">
                <a:solidFill>
                  <a:schemeClr val="bg1"/>
                </a:solidFill>
                <a:latin typeface="Poppins"/>
                <a:cs typeface="Poppins"/>
              </a:rPr>
              <a:t>Site Visit Data Share-Out</a:t>
            </a:r>
          </a:p>
        </p:txBody>
      </p:sp>
      <p:sp>
        <p:nvSpPr>
          <p:cNvPr id="3" name="Subtitle 2"/>
          <p:cNvSpPr>
            <a:spLocks noGrp="1"/>
          </p:cNvSpPr>
          <p:nvPr>
            <p:ph type="subTitle" idx="1"/>
          </p:nvPr>
        </p:nvSpPr>
        <p:spPr>
          <a:xfrm>
            <a:off x="1524000" y="3826511"/>
            <a:ext cx="9144000" cy="1655762"/>
          </a:xfrm>
        </p:spPr>
        <p:txBody>
          <a:bodyPr vert="horz" lIns="91440" tIns="45720" rIns="91440" bIns="45720" rtlCol="0" anchor="t">
            <a:noAutofit/>
          </a:bodyPr>
          <a:lstStyle/>
          <a:p>
            <a:pPr marL="0" indent="0" algn="ctr">
              <a:buNone/>
            </a:pPr>
            <a:r>
              <a:rPr lang="en-US">
                <a:solidFill>
                  <a:schemeClr val="bg1"/>
                </a:solidFill>
                <a:cs typeface="Calibri"/>
              </a:rPr>
              <a:t>Insights and findings from the 2022-2023 ACE for Wildlife Network visits to Partner Organizations </a:t>
            </a:r>
          </a:p>
          <a:p>
            <a:pPr marL="0" indent="0" algn="ctr">
              <a:buNone/>
            </a:pPr>
            <a:r>
              <a:rPr lang="en-US" i="1">
                <a:solidFill>
                  <a:schemeClr val="bg1"/>
                </a:solidFill>
                <a:cs typeface="Calibri"/>
              </a:rPr>
              <a:t>Presented by: </a:t>
            </a:r>
            <a:r>
              <a:rPr lang="en-US">
                <a:solidFill>
                  <a:schemeClr val="bg1"/>
                </a:solidFill>
                <a:cs typeface="Calibri"/>
              </a:rPr>
              <a:t>Theo Bamberger</a:t>
            </a:r>
          </a:p>
        </p:txBody>
      </p:sp>
      <p:pic>
        <p:nvPicPr>
          <p:cNvPr id="5" name="Picture 5" descr="Logo&#10;&#10;Description automatically generated">
            <a:extLst>
              <a:ext uri="{FF2B5EF4-FFF2-40B4-BE49-F238E27FC236}">
                <a16:creationId xmlns:a16="http://schemas.microsoft.com/office/drawing/2014/main" id="{6EC17CD3-5BE1-0637-FFAC-D8A44FFC5304}"/>
              </a:ext>
            </a:extLst>
          </p:cNvPr>
          <p:cNvPicPr>
            <a:picLocks noChangeAspect="1"/>
          </p:cNvPicPr>
          <p:nvPr/>
        </p:nvPicPr>
        <p:blipFill rotWithShape="1">
          <a:blip r:embed="rId3"/>
          <a:srcRect r="-233" b="30201"/>
          <a:stretch/>
        </p:blipFill>
        <p:spPr>
          <a:xfrm>
            <a:off x="-1167161" y="-184712"/>
            <a:ext cx="5373037" cy="2606844"/>
          </a:xfrm>
          <a:prstGeom prst="rect">
            <a:avLst/>
          </a:prstGeom>
        </p:spPr>
      </p:pic>
    </p:spTree>
    <p:extLst>
      <p:ext uri="{BB962C8B-B14F-4D97-AF65-F5344CB8AC3E}">
        <p14:creationId xmlns:p14="http://schemas.microsoft.com/office/powerpoint/2010/main" val="3652562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C500973-DD0D-FC61-896E-F94F03447EC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396020"/>
              </p:ext>
            </p:extLst>
          </p:nvPr>
        </p:nvGraphicFramePr>
        <p:xfrm>
          <a:off x="849402" y="514137"/>
          <a:ext cx="10563857" cy="24183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CDEF76E2-95A4-9984-4D58-5E6E257C2FA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1379511"/>
              </p:ext>
            </p:extLst>
          </p:nvPr>
        </p:nvGraphicFramePr>
        <p:xfrm>
          <a:off x="849400" y="1720465"/>
          <a:ext cx="10563862" cy="497711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ECF213C9-54FE-04D8-CDCD-90BE21B890A3}"/>
              </a:ext>
              <a:ext uri="{C183D7F6-B498-43B3-948B-1728B52AA6E4}">
                <adec:decorative xmlns:adec="http://schemas.microsoft.com/office/drawing/2017/decorative" val="0"/>
              </a:ext>
            </a:extLst>
          </p:cNvPr>
          <p:cNvSpPr txBox="1"/>
          <p:nvPr/>
        </p:nvSpPr>
        <p:spPr>
          <a:xfrm>
            <a:off x="6421200" y="623703"/>
            <a:ext cx="4228515" cy="623770"/>
          </a:xfrm>
          <a:prstGeom prst="rect">
            <a:avLst/>
          </a:prstGeom>
          <a:noFill/>
        </p:spPr>
        <p:txBody>
          <a:bodyPr wrap="square" numCol="1" spcCol="274320" rtlCol="0" anchor="ctr">
            <a:noAutofit/>
          </a:bodyPr>
          <a:lstStyle/>
          <a:p>
            <a:r>
              <a:rPr lang="en-US" sz="1400" dirty="0">
                <a:solidFill>
                  <a:schemeClr val="tx1">
                    <a:lumMod val="75000"/>
                    <a:lumOff val="25000"/>
                  </a:schemeClr>
                </a:solidFill>
              </a:rPr>
              <a:t>Median number of unique practices used per program was 13.</a:t>
            </a:r>
          </a:p>
        </p:txBody>
      </p:sp>
      <p:sp>
        <p:nvSpPr>
          <p:cNvPr id="5" name="TextBox 4">
            <a:extLst>
              <a:ext uri="{FF2B5EF4-FFF2-40B4-BE49-F238E27FC236}">
                <a16:creationId xmlns:a16="http://schemas.microsoft.com/office/drawing/2014/main" id="{8B25CC67-EFD9-7A03-DDE0-9C64ED14E73C}"/>
              </a:ext>
              <a:ext uri="{C183D7F6-B498-43B3-948B-1728B52AA6E4}">
                <adec:decorative xmlns:adec="http://schemas.microsoft.com/office/drawing/2017/decorative" val="0"/>
              </a:ext>
            </a:extLst>
          </p:cNvPr>
          <p:cNvSpPr txBox="1"/>
          <p:nvPr/>
        </p:nvSpPr>
        <p:spPr>
          <a:xfrm>
            <a:off x="5132675" y="2625012"/>
            <a:ext cx="4814222" cy="965566"/>
          </a:xfrm>
          <a:prstGeom prst="rect">
            <a:avLst/>
          </a:prstGeom>
          <a:noFill/>
        </p:spPr>
        <p:txBody>
          <a:bodyPr wrap="square" numCol="1" spcCol="274320" rtlCol="0" anchor="ctr">
            <a:noAutofit/>
          </a:bodyPr>
          <a:lstStyle/>
          <a:p>
            <a:r>
              <a:rPr lang="en-US" sz="1400" dirty="0">
                <a:solidFill>
                  <a:schemeClr val="tx1">
                    <a:lumMod val="75000"/>
                    <a:lumOff val="25000"/>
                  </a:schemeClr>
                </a:solidFill>
              </a:rPr>
              <a:t>Median number of unique practices used per exhibit was 7.</a:t>
            </a:r>
          </a:p>
        </p:txBody>
      </p:sp>
      <p:cxnSp>
        <p:nvCxnSpPr>
          <p:cNvPr id="6" name="Straight Arrow Connector 5">
            <a:extLst>
              <a:ext uri="{FF2B5EF4-FFF2-40B4-BE49-F238E27FC236}">
                <a16:creationId xmlns:a16="http://schemas.microsoft.com/office/drawing/2014/main" id="{C8BD76D1-E623-53A1-ABBD-8E222A5B09EE}"/>
              </a:ext>
              <a:ext uri="{C183D7F6-B498-43B3-948B-1728B52AA6E4}">
                <adec:decorative xmlns:adec="http://schemas.microsoft.com/office/drawing/2017/decorative" val="1"/>
              </a:ext>
            </a:extLst>
          </p:cNvPr>
          <p:cNvCxnSpPr>
            <a:cxnSpLocks/>
            <a:stCxn id="4" idx="1"/>
          </p:cNvCxnSpPr>
          <p:nvPr/>
        </p:nvCxnSpPr>
        <p:spPr>
          <a:xfrm flipH="1">
            <a:off x="5987140" y="935588"/>
            <a:ext cx="434060" cy="126802"/>
          </a:xfrm>
          <a:prstGeom prst="straightConnector1">
            <a:avLst/>
          </a:prstGeom>
          <a:ln w="2222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23BDF84-4F82-4B8A-6140-FC2BA6F4BE8D}"/>
              </a:ext>
              <a:ext uri="{C183D7F6-B498-43B3-948B-1728B52AA6E4}">
                <adec:decorative xmlns:adec="http://schemas.microsoft.com/office/drawing/2017/decorative" val="1"/>
              </a:ext>
            </a:extLst>
          </p:cNvPr>
          <p:cNvCxnSpPr>
            <a:cxnSpLocks/>
            <a:stCxn id="5" idx="1"/>
          </p:cNvCxnSpPr>
          <p:nvPr/>
        </p:nvCxnSpPr>
        <p:spPr>
          <a:xfrm flipH="1">
            <a:off x="3962397" y="3107795"/>
            <a:ext cx="1170278" cy="0"/>
          </a:xfrm>
          <a:prstGeom prst="straightConnector1">
            <a:avLst/>
          </a:prstGeom>
          <a:ln w="2222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BF694C7-1B1C-37AC-CA7C-E9E6BB6FA335}"/>
              </a:ext>
            </a:extLst>
          </p:cNvPr>
          <p:cNvSpPr txBox="1"/>
          <p:nvPr/>
        </p:nvSpPr>
        <p:spPr>
          <a:xfrm>
            <a:off x="2131613" y="226210"/>
            <a:ext cx="7928774" cy="400110"/>
          </a:xfrm>
          <a:prstGeom prst="rect">
            <a:avLst/>
          </a:prstGeom>
          <a:noFill/>
        </p:spPr>
        <p:txBody>
          <a:bodyPr wrap="none" rtlCol="0">
            <a:spAutoFit/>
          </a:bodyPr>
          <a:lstStyle/>
          <a:p>
            <a:pPr algn="ctr"/>
            <a:r>
              <a:rPr lang="en-US" sz="2000" b="1" dirty="0"/>
              <a:t>Number of unique practices used in exhibits and programs</a:t>
            </a:r>
          </a:p>
        </p:txBody>
      </p:sp>
    </p:spTree>
    <p:extLst>
      <p:ext uri="{BB962C8B-B14F-4D97-AF65-F5344CB8AC3E}">
        <p14:creationId xmlns:p14="http://schemas.microsoft.com/office/powerpoint/2010/main" val="61733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hape, rectangle&#10;&#10;Description automatically generated">
            <a:extLst>
              <a:ext uri="{FF2B5EF4-FFF2-40B4-BE49-F238E27FC236}">
                <a16:creationId xmlns:a16="http://schemas.microsoft.com/office/drawing/2014/main" id="{D58A3A21-2DCC-7BA1-9BC0-B0D5C79A54C6}"/>
              </a:ext>
            </a:extLst>
          </p:cNvPr>
          <p:cNvPicPr>
            <a:picLocks noChangeAspect="1"/>
          </p:cNvPicPr>
          <p:nvPr/>
        </p:nvPicPr>
        <p:blipFill>
          <a:blip r:embed="rId2"/>
          <a:stretch>
            <a:fillRect/>
          </a:stretch>
        </p:blipFill>
        <p:spPr>
          <a:xfrm>
            <a:off x="-7727" y="-75479"/>
            <a:ext cx="12231700" cy="1458531"/>
          </a:xfrm>
          <a:prstGeom prst="rect">
            <a:avLst/>
          </a:prstGeom>
        </p:spPr>
      </p:pic>
      <p:pic>
        <p:nvPicPr>
          <p:cNvPr id="5" name="Picture 4">
            <a:extLst>
              <a:ext uri="{FF2B5EF4-FFF2-40B4-BE49-F238E27FC236}">
                <a16:creationId xmlns:a16="http://schemas.microsoft.com/office/drawing/2014/main" id="{0192F843-D98B-86EA-3AC1-5AF2668338FF}"/>
              </a:ext>
            </a:extLst>
          </p:cNvPr>
          <p:cNvPicPr>
            <a:picLocks noChangeAspect="1"/>
          </p:cNvPicPr>
          <p:nvPr/>
        </p:nvPicPr>
        <p:blipFill>
          <a:blip r:embed="rId3"/>
          <a:stretch>
            <a:fillRect/>
          </a:stretch>
        </p:blipFill>
        <p:spPr>
          <a:xfrm>
            <a:off x="310409" y="81505"/>
            <a:ext cx="1627773" cy="1865538"/>
          </a:xfrm>
          <a:prstGeom prst="rect">
            <a:avLst/>
          </a:prstGeom>
        </p:spPr>
      </p:pic>
      <p:sp>
        <p:nvSpPr>
          <p:cNvPr id="6" name="Title 1">
            <a:extLst>
              <a:ext uri="{FF2B5EF4-FFF2-40B4-BE49-F238E27FC236}">
                <a16:creationId xmlns:a16="http://schemas.microsoft.com/office/drawing/2014/main" id="{66153704-41F4-1E51-C3FE-AA3150C4E787}"/>
              </a:ext>
            </a:extLst>
          </p:cNvPr>
          <p:cNvSpPr>
            <a:spLocks noGrp="1"/>
          </p:cNvSpPr>
          <p:nvPr/>
        </p:nvSpPr>
        <p:spPr>
          <a:xfrm>
            <a:off x="1938182" y="-878122"/>
            <a:ext cx="10190903" cy="23995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b="1" dirty="0">
                <a:latin typeface="Poppins"/>
                <a:cs typeface="Calibri Light"/>
              </a:rPr>
              <a:t>Key Findings: </a:t>
            </a:r>
            <a:r>
              <a:rPr lang="en-US" sz="3800" dirty="0">
                <a:latin typeface="Poppins"/>
                <a:cs typeface="Calibri Light"/>
              </a:rPr>
              <a:t>Use of Empathy Practices</a:t>
            </a:r>
          </a:p>
        </p:txBody>
      </p:sp>
      <p:sp>
        <p:nvSpPr>
          <p:cNvPr id="17" name="TextBox 16">
            <a:extLst>
              <a:ext uri="{FF2B5EF4-FFF2-40B4-BE49-F238E27FC236}">
                <a16:creationId xmlns:a16="http://schemas.microsoft.com/office/drawing/2014/main" id="{44883E68-2809-7083-DC76-61466B3639C6}"/>
              </a:ext>
            </a:extLst>
          </p:cNvPr>
          <p:cNvSpPr txBox="1"/>
          <p:nvPr/>
        </p:nvSpPr>
        <p:spPr>
          <a:xfrm>
            <a:off x="1161473" y="1919361"/>
            <a:ext cx="9893300" cy="2369880"/>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800" dirty="0">
                <a:latin typeface="+mj-lt"/>
                <a:ea typeface="Calibri"/>
                <a:cs typeface="Arial"/>
              </a:rPr>
              <a:t>Program presenters utilized more empathy-related practices than exhibit signage</a:t>
            </a:r>
          </a:p>
          <a:p>
            <a:pPr marL="285750" indent="-285750">
              <a:spcBef>
                <a:spcPts val="1200"/>
              </a:spcBef>
              <a:buFont typeface="Arial" panose="020B0604020202020204" pitchFamily="34" charset="0"/>
              <a:buChar char="•"/>
            </a:pPr>
            <a:r>
              <a:rPr lang="en-US" sz="1800" dirty="0">
                <a:latin typeface="+mj-lt"/>
                <a:ea typeface="Calibri"/>
                <a:cs typeface="Arial"/>
              </a:rPr>
              <a:t>Even brief p</a:t>
            </a:r>
            <a:r>
              <a:rPr lang="en-US" sz="1800" dirty="0">
                <a:effectLst/>
                <a:latin typeface="+mj-lt"/>
                <a:ea typeface="Calibri"/>
                <a:cs typeface="Arial"/>
              </a:rPr>
              <a:t>rograms incorporated a wide variety of empathy-related practices</a:t>
            </a:r>
          </a:p>
          <a:p>
            <a:pPr marL="285750" indent="-285750">
              <a:spcBef>
                <a:spcPts val="1200"/>
              </a:spcBef>
              <a:buFont typeface="Arial" panose="020B0604020202020204" pitchFamily="34" charset="0"/>
              <a:buChar char="•"/>
            </a:pPr>
            <a:r>
              <a:rPr lang="en-US" dirty="0">
                <a:ea typeface="Calibri"/>
                <a:cs typeface="Arial"/>
              </a:rPr>
              <a:t>Informing about animals’ needs was the most frequently observed category of practices in both exhibits and programs</a:t>
            </a:r>
          </a:p>
          <a:p>
            <a:pPr marL="285750" indent="-285750">
              <a:spcBef>
                <a:spcPts val="1200"/>
              </a:spcBef>
              <a:buFont typeface="Arial" panose="020B0604020202020204" pitchFamily="34" charset="0"/>
              <a:buChar char="•"/>
            </a:pPr>
            <a:endParaRPr lang="en-US" sz="1800" dirty="0">
              <a:effectLst/>
              <a:latin typeface="+mj-lt"/>
              <a:ea typeface="Calibri"/>
              <a:cs typeface="Arial"/>
            </a:endParaRPr>
          </a:p>
          <a:p>
            <a:pPr marL="285750" indent="-285750">
              <a:spcBef>
                <a:spcPts val="1200"/>
              </a:spcBef>
              <a:buFont typeface="Arial" panose="020B0604020202020204" pitchFamily="34" charset="0"/>
              <a:buChar char="•"/>
            </a:pPr>
            <a:endParaRPr lang="en-US" dirty="0"/>
          </a:p>
        </p:txBody>
      </p:sp>
    </p:spTree>
    <p:extLst>
      <p:ext uri="{BB962C8B-B14F-4D97-AF65-F5344CB8AC3E}">
        <p14:creationId xmlns:p14="http://schemas.microsoft.com/office/powerpoint/2010/main" val="125798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6509F01C-1751-D6C6-294A-D30A5B0681A3}"/>
              </a:ext>
            </a:extLst>
          </p:cNvPr>
          <p:cNvGraphicFramePr/>
          <p:nvPr>
            <p:extLst>
              <p:ext uri="{D42A27DB-BD31-4B8C-83A1-F6EECF244321}">
                <p14:modId xmlns:p14="http://schemas.microsoft.com/office/powerpoint/2010/main" val="2977398517"/>
              </p:ext>
            </p:extLst>
          </p:nvPr>
        </p:nvGraphicFramePr>
        <p:xfrm>
          <a:off x="2015836" y="838200"/>
          <a:ext cx="9546441" cy="570927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17F4F34-6D3E-2794-36C6-B6096F6B834F}"/>
              </a:ext>
            </a:extLst>
          </p:cNvPr>
          <p:cNvSpPr txBox="1"/>
          <p:nvPr/>
        </p:nvSpPr>
        <p:spPr>
          <a:xfrm>
            <a:off x="2388897" y="438090"/>
            <a:ext cx="7414209" cy="400110"/>
          </a:xfrm>
          <a:prstGeom prst="rect">
            <a:avLst/>
          </a:prstGeom>
          <a:noFill/>
        </p:spPr>
        <p:txBody>
          <a:bodyPr wrap="none" rtlCol="0">
            <a:spAutoFit/>
          </a:bodyPr>
          <a:lstStyle/>
          <a:p>
            <a:pPr algn="ctr"/>
            <a:r>
              <a:rPr lang="en-US" sz="2000" b="1" dirty="0"/>
              <a:t>Frequency of each empathy-related practice category</a:t>
            </a:r>
          </a:p>
        </p:txBody>
      </p:sp>
    </p:spTree>
    <p:extLst>
      <p:ext uri="{BB962C8B-B14F-4D97-AF65-F5344CB8AC3E}">
        <p14:creationId xmlns:p14="http://schemas.microsoft.com/office/powerpoint/2010/main" val="1397555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hape, rectangle&#10;&#10;Description automatically generated">
            <a:extLst>
              <a:ext uri="{FF2B5EF4-FFF2-40B4-BE49-F238E27FC236}">
                <a16:creationId xmlns:a16="http://schemas.microsoft.com/office/drawing/2014/main" id="{D58A3A21-2DCC-7BA1-9BC0-B0D5C79A54C6}"/>
              </a:ext>
            </a:extLst>
          </p:cNvPr>
          <p:cNvPicPr>
            <a:picLocks noChangeAspect="1"/>
          </p:cNvPicPr>
          <p:nvPr/>
        </p:nvPicPr>
        <p:blipFill>
          <a:blip r:embed="rId3"/>
          <a:stretch>
            <a:fillRect/>
          </a:stretch>
        </p:blipFill>
        <p:spPr>
          <a:xfrm>
            <a:off x="-7727" y="-75479"/>
            <a:ext cx="12231700" cy="1458531"/>
          </a:xfrm>
          <a:prstGeom prst="rect">
            <a:avLst/>
          </a:prstGeom>
        </p:spPr>
      </p:pic>
      <p:pic>
        <p:nvPicPr>
          <p:cNvPr id="5" name="Picture 4">
            <a:extLst>
              <a:ext uri="{FF2B5EF4-FFF2-40B4-BE49-F238E27FC236}">
                <a16:creationId xmlns:a16="http://schemas.microsoft.com/office/drawing/2014/main" id="{0192F843-D98B-86EA-3AC1-5AF2668338FF}"/>
              </a:ext>
            </a:extLst>
          </p:cNvPr>
          <p:cNvPicPr>
            <a:picLocks noChangeAspect="1"/>
          </p:cNvPicPr>
          <p:nvPr/>
        </p:nvPicPr>
        <p:blipFill>
          <a:blip r:embed="rId4"/>
          <a:stretch>
            <a:fillRect/>
          </a:stretch>
        </p:blipFill>
        <p:spPr>
          <a:xfrm>
            <a:off x="310409" y="81505"/>
            <a:ext cx="1627773" cy="1865538"/>
          </a:xfrm>
          <a:prstGeom prst="rect">
            <a:avLst/>
          </a:prstGeom>
        </p:spPr>
      </p:pic>
      <p:sp>
        <p:nvSpPr>
          <p:cNvPr id="6" name="Title 1">
            <a:extLst>
              <a:ext uri="{FF2B5EF4-FFF2-40B4-BE49-F238E27FC236}">
                <a16:creationId xmlns:a16="http://schemas.microsoft.com/office/drawing/2014/main" id="{66153704-41F4-1E51-C3FE-AA3150C4E787}"/>
              </a:ext>
            </a:extLst>
          </p:cNvPr>
          <p:cNvSpPr>
            <a:spLocks noGrp="1"/>
          </p:cNvSpPr>
          <p:nvPr/>
        </p:nvSpPr>
        <p:spPr>
          <a:xfrm>
            <a:off x="1938182" y="-878122"/>
            <a:ext cx="10190903" cy="23995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b="1" dirty="0">
                <a:latin typeface="Poppins"/>
                <a:cs typeface="Calibri Light"/>
              </a:rPr>
              <a:t>Key Findings: </a:t>
            </a:r>
            <a:r>
              <a:rPr lang="en-US" sz="3800" dirty="0">
                <a:latin typeface="Poppins"/>
                <a:cs typeface="Calibri Light"/>
              </a:rPr>
              <a:t>Use of Empathy Practices</a:t>
            </a:r>
          </a:p>
        </p:txBody>
      </p:sp>
      <p:sp>
        <p:nvSpPr>
          <p:cNvPr id="17" name="TextBox 16">
            <a:extLst>
              <a:ext uri="{FF2B5EF4-FFF2-40B4-BE49-F238E27FC236}">
                <a16:creationId xmlns:a16="http://schemas.microsoft.com/office/drawing/2014/main" id="{44883E68-2809-7083-DC76-61466B3639C6}"/>
              </a:ext>
            </a:extLst>
          </p:cNvPr>
          <p:cNvSpPr txBox="1"/>
          <p:nvPr/>
        </p:nvSpPr>
        <p:spPr>
          <a:xfrm>
            <a:off x="1161473" y="1919361"/>
            <a:ext cx="9893300" cy="2923877"/>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800" dirty="0">
                <a:latin typeface="+mj-lt"/>
                <a:ea typeface="Calibri"/>
                <a:cs typeface="Arial"/>
              </a:rPr>
              <a:t>Program presenters utilized more empathy-related practices than exhibit signage</a:t>
            </a:r>
          </a:p>
          <a:p>
            <a:pPr marL="285750" indent="-285750">
              <a:spcBef>
                <a:spcPts val="1200"/>
              </a:spcBef>
              <a:buFont typeface="Arial" panose="020B0604020202020204" pitchFamily="34" charset="0"/>
              <a:buChar char="•"/>
            </a:pPr>
            <a:r>
              <a:rPr lang="en-US" sz="1800" dirty="0">
                <a:latin typeface="+mj-lt"/>
                <a:ea typeface="Calibri"/>
                <a:cs typeface="Arial"/>
              </a:rPr>
              <a:t>Even brief p</a:t>
            </a:r>
            <a:r>
              <a:rPr lang="en-US" sz="1800" dirty="0">
                <a:effectLst/>
                <a:latin typeface="+mj-lt"/>
                <a:ea typeface="Calibri"/>
                <a:cs typeface="Arial"/>
              </a:rPr>
              <a:t>rograms incorporated a wide variety of empathy-related practices</a:t>
            </a:r>
          </a:p>
          <a:p>
            <a:pPr marL="285750" indent="-285750">
              <a:spcBef>
                <a:spcPts val="1200"/>
              </a:spcBef>
              <a:buFont typeface="Arial" panose="020B0604020202020204" pitchFamily="34" charset="0"/>
              <a:buChar char="•"/>
            </a:pPr>
            <a:r>
              <a:rPr lang="en-US" dirty="0">
                <a:ea typeface="Calibri"/>
                <a:cs typeface="Arial"/>
              </a:rPr>
              <a:t>Informing about animals’ needs was the most frequently observed category of practices in both exhibits and programs </a:t>
            </a:r>
          </a:p>
          <a:p>
            <a:pPr marL="285750" indent="-285750">
              <a:spcBef>
                <a:spcPts val="1200"/>
              </a:spcBef>
              <a:buFont typeface="Arial" panose="020B0604020202020204" pitchFamily="34" charset="0"/>
              <a:buChar char="•"/>
            </a:pPr>
            <a:r>
              <a:rPr lang="en-US" dirty="0">
                <a:ea typeface="Calibri"/>
                <a:cs typeface="Arial"/>
              </a:rPr>
              <a:t>Exhibit signage was more likely to highlight conflict between people and wildlife than to include conservation or caring actions visitors could take</a:t>
            </a:r>
          </a:p>
          <a:p>
            <a:pPr marL="285750" indent="-285750">
              <a:spcBef>
                <a:spcPts val="1200"/>
              </a:spcBef>
              <a:buFont typeface="Arial" panose="020B0604020202020204" pitchFamily="34" charset="0"/>
              <a:buChar char="•"/>
            </a:pPr>
            <a:r>
              <a:rPr lang="en-US" dirty="0">
                <a:ea typeface="Calibri"/>
                <a:cs typeface="Arial"/>
              </a:rPr>
              <a:t>Empathy-related practices are not implemented consistently for all types of animals, especially marine invertebrates</a:t>
            </a:r>
          </a:p>
        </p:txBody>
      </p:sp>
    </p:spTree>
    <p:extLst>
      <p:ext uri="{BB962C8B-B14F-4D97-AF65-F5344CB8AC3E}">
        <p14:creationId xmlns:p14="http://schemas.microsoft.com/office/powerpoint/2010/main" val="170195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AE210D5-41B6-1F51-C648-4BD252AF42B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7333212"/>
              </p:ext>
            </p:extLst>
          </p:nvPr>
        </p:nvGraphicFramePr>
        <p:xfrm>
          <a:off x="402771" y="913655"/>
          <a:ext cx="11190515" cy="19230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5311A137-3D51-4D63-BB4C-8BEBB660C45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3010427"/>
              </p:ext>
            </p:extLst>
          </p:nvPr>
        </p:nvGraphicFramePr>
        <p:xfrm>
          <a:off x="402771" y="2705000"/>
          <a:ext cx="11190515" cy="19230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BDC957C6-B054-858B-08FD-603A6CF02D6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461442"/>
              </p:ext>
            </p:extLst>
          </p:nvPr>
        </p:nvGraphicFramePr>
        <p:xfrm>
          <a:off x="402770" y="4349802"/>
          <a:ext cx="11190515" cy="2595750"/>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F1C25F32-2BCB-71A1-0253-E0E32624C0E7}"/>
              </a:ext>
              <a:ext uri="{C183D7F6-B498-43B3-948B-1728B52AA6E4}">
                <adec:decorative xmlns:adec="http://schemas.microsoft.com/office/drawing/2017/decorative" val="1"/>
              </a:ext>
            </a:extLst>
          </p:cNvPr>
          <p:cNvSpPr txBox="1"/>
          <p:nvPr/>
        </p:nvSpPr>
        <p:spPr>
          <a:xfrm>
            <a:off x="1545771" y="6410046"/>
            <a:ext cx="9187543" cy="246221"/>
          </a:xfrm>
          <a:prstGeom prst="rect">
            <a:avLst/>
          </a:prstGeom>
          <a:noFill/>
        </p:spPr>
        <p:txBody>
          <a:bodyPr wrap="square" rtlCol="0">
            <a:spAutoFit/>
          </a:bodyPr>
          <a:lstStyle/>
          <a:p>
            <a:r>
              <a:rPr lang="en-US" sz="1000" dirty="0">
                <a:solidFill>
                  <a:schemeClr val="tx1">
                    <a:lumMod val="65000"/>
                    <a:lumOff val="35000"/>
                  </a:schemeClr>
                </a:solidFill>
              </a:rPr>
              <a:t>n=4                          n=49              n=10               n=140                      n=8                                              n=22                    n=10                                                  n=225 </a:t>
            </a:r>
          </a:p>
        </p:txBody>
      </p:sp>
      <p:sp>
        <p:nvSpPr>
          <p:cNvPr id="6" name="TextBox 5">
            <a:extLst>
              <a:ext uri="{FF2B5EF4-FFF2-40B4-BE49-F238E27FC236}">
                <a16:creationId xmlns:a16="http://schemas.microsoft.com/office/drawing/2014/main" id="{C302DF49-9C7C-5632-80E8-E69C938DA323}"/>
              </a:ext>
            </a:extLst>
          </p:cNvPr>
          <p:cNvSpPr txBox="1"/>
          <p:nvPr/>
        </p:nvSpPr>
        <p:spPr>
          <a:xfrm>
            <a:off x="1312489" y="404637"/>
            <a:ext cx="9567043" cy="400110"/>
          </a:xfrm>
          <a:prstGeom prst="rect">
            <a:avLst/>
          </a:prstGeom>
          <a:noFill/>
        </p:spPr>
        <p:txBody>
          <a:bodyPr wrap="none" rtlCol="0">
            <a:spAutoFit/>
          </a:bodyPr>
          <a:lstStyle/>
          <a:p>
            <a:pPr algn="ctr"/>
            <a:r>
              <a:rPr lang="en-US" sz="2000" b="1" dirty="0"/>
              <a:t>Frequency of each empathy-related practice category by animal type</a:t>
            </a:r>
          </a:p>
        </p:txBody>
      </p:sp>
    </p:spTree>
    <p:extLst>
      <p:ext uri="{BB962C8B-B14F-4D97-AF65-F5344CB8AC3E}">
        <p14:creationId xmlns:p14="http://schemas.microsoft.com/office/powerpoint/2010/main" val="3531449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hape, rectangle&#10;&#10;Description automatically generated">
            <a:extLst>
              <a:ext uri="{FF2B5EF4-FFF2-40B4-BE49-F238E27FC236}">
                <a16:creationId xmlns:a16="http://schemas.microsoft.com/office/drawing/2014/main" id="{D58A3A21-2DCC-7BA1-9BC0-B0D5C79A54C6}"/>
              </a:ext>
            </a:extLst>
          </p:cNvPr>
          <p:cNvPicPr>
            <a:picLocks noChangeAspect="1"/>
          </p:cNvPicPr>
          <p:nvPr/>
        </p:nvPicPr>
        <p:blipFill>
          <a:blip r:embed="rId3"/>
          <a:stretch>
            <a:fillRect/>
          </a:stretch>
        </p:blipFill>
        <p:spPr>
          <a:xfrm>
            <a:off x="-7727" y="-75479"/>
            <a:ext cx="12231700" cy="1458531"/>
          </a:xfrm>
          <a:prstGeom prst="rect">
            <a:avLst/>
          </a:prstGeom>
        </p:spPr>
      </p:pic>
      <p:pic>
        <p:nvPicPr>
          <p:cNvPr id="5" name="Picture 4">
            <a:extLst>
              <a:ext uri="{FF2B5EF4-FFF2-40B4-BE49-F238E27FC236}">
                <a16:creationId xmlns:a16="http://schemas.microsoft.com/office/drawing/2014/main" id="{0192F843-D98B-86EA-3AC1-5AF2668338FF}"/>
              </a:ext>
            </a:extLst>
          </p:cNvPr>
          <p:cNvPicPr>
            <a:picLocks noChangeAspect="1"/>
          </p:cNvPicPr>
          <p:nvPr/>
        </p:nvPicPr>
        <p:blipFill>
          <a:blip r:embed="rId4"/>
          <a:stretch>
            <a:fillRect/>
          </a:stretch>
        </p:blipFill>
        <p:spPr>
          <a:xfrm>
            <a:off x="310409" y="81505"/>
            <a:ext cx="1627773" cy="1865538"/>
          </a:xfrm>
          <a:prstGeom prst="rect">
            <a:avLst/>
          </a:prstGeom>
        </p:spPr>
      </p:pic>
      <p:sp>
        <p:nvSpPr>
          <p:cNvPr id="6" name="Title 1">
            <a:extLst>
              <a:ext uri="{FF2B5EF4-FFF2-40B4-BE49-F238E27FC236}">
                <a16:creationId xmlns:a16="http://schemas.microsoft.com/office/drawing/2014/main" id="{66153704-41F4-1E51-C3FE-AA3150C4E787}"/>
              </a:ext>
            </a:extLst>
          </p:cNvPr>
          <p:cNvSpPr>
            <a:spLocks noGrp="1"/>
          </p:cNvSpPr>
          <p:nvPr/>
        </p:nvSpPr>
        <p:spPr>
          <a:xfrm>
            <a:off x="1938182" y="-878122"/>
            <a:ext cx="10190903" cy="23995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b="1" dirty="0">
                <a:latin typeface="Poppins"/>
                <a:cs typeface="Calibri Light"/>
              </a:rPr>
              <a:t>Key Findings: </a:t>
            </a:r>
            <a:r>
              <a:rPr lang="en-US" sz="3800" dirty="0">
                <a:latin typeface="Poppins"/>
                <a:cs typeface="Calibri Light"/>
              </a:rPr>
              <a:t>Use of Empathy Practices</a:t>
            </a:r>
          </a:p>
        </p:txBody>
      </p:sp>
      <p:sp>
        <p:nvSpPr>
          <p:cNvPr id="17" name="TextBox 16">
            <a:extLst>
              <a:ext uri="{FF2B5EF4-FFF2-40B4-BE49-F238E27FC236}">
                <a16:creationId xmlns:a16="http://schemas.microsoft.com/office/drawing/2014/main" id="{44883E68-2809-7083-DC76-61466B3639C6}"/>
              </a:ext>
            </a:extLst>
          </p:cNvPr>
          <p:cNvSpPr txBox="1"/>
          <p:nvPr/>
        </p:nvSpPr>
        <p:spPr>
          <a:xfrm>
            <a:off x="1161473" y="1919361"/>
            <a:ext cx="9893300" cy="406265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800" dirty="0">
                <a:latin typeface="+mj-lt"/>
                <a:ea typeface="Calibri"/>
                <a:cs typeface="Arial"/>
              </a:rPr>
              <a:t>Program presenters utilized more empathy-related practices than exhibit signage</a:t>
            </a:r>
          </a:p>
          <a:p>
            <a:pPr marL="285750" indent="-285750">
              <a:spcBef>
                <a:spcPts val="1200"/>
              </a:spcBef>
              <a:buFont typeface="Arial" panose="020B0604020202020204" pitchFamily="34" charset="0"/>
              <a:buChar char="•"/>
            </a:pPr>
            <a:r>
              <a:rPr lang="en-US" sz="1800" dirty="0">
                <a:latin typeface="+mj-lt"/>
                <a:ea typeface="Calibri"/>
                <a:cs typeface="Arial"/>
              </a:rPr>
              <a:t>Even brief p</a:t>
            </a:r>
            <a:r>
              <a:rPr lang="en-US" sz="1800" dirty="0">
                <a:effectLst/>
                <a:latin typeface="+mj-lt"/>
                <a:ea typeface="Calibri"/>
                <a:cs typeface="Arial"/>
              </a:rPr>
              <a:t>rograms incorporated a wide variety of empathy-related practices</a:t>
            </a:r>
          </a:p>
          <a:p>
            <a:pPr marL="285750" indent="-285750">
              <a:spcBef>
                <a:spcPts val="1200"/>
              </a:spcBef>
              <a:buFont typeface="Arial" panose="020B0604020202020204" pitchFamily="34" charset="0"/>
              <a:buChar char="•"/>
            </a:pPr>
            <a:r>
              <a:rPr lang="en-US" dirty="0">
                <a:ea typeface="Calibri"/>
                <a:cs typeface="Arial"/>
              </a:rPr>
              <a:t>Informing about animals’ needs was the most frequently observed category of practices in both exhibits and programs </a:t>
            </a:r>
          </a:p>
          <a:p>
            <a:pPr marL="285750" indent="-285750">
              <a:spcBef>
                <a:spcPts val="1200"/>
              </a:spcBef>
              <a:buFont typeface="Arial" panose="020B0604020202020204" pitchFamily="34" charset="0"/>
              <a:buChar char="•"/>
            </a:pPr>
            <a:r>
              <a:rPr lang="en-US" dirty="0">
                <a:ea typeface="Calibri"/>
                <a:cs typeface="Arial"/>
              </a:rPr>
              <a:t>Exhibit signage was more likely to highlight conflict between people and wildlife than to include conservation or caring actions visitors could take</a:t>
            </a:r>
          </a:p>
          <a:p>
            <a:pPr marL="285750" indent="-285750">
              <a:spcBef>
                <a:spcPts val="1200"/>
              </a:spcBef>
              <a:buFont typeface="Arial" panose="020B0604020202020204" pitchFamily="34" charset="0"/>
              <a:buChar char="•"/>
            </a:pPr>
            <a:r>
              <a:rPr lang="en-US" dirty="0">
                <a:ea typeface="Calibri"/>
                <a:cs typeface="Arial"/>
              </a:rPr>
              <a:t>Empathy-related practices are not implemented consistently for all types of animals, especially marine invertebrates</a:t>
            </a:r>
          </a:p>
          <a:p>
            <a:pPr marL="285750" indent="-285750">
              <a:spcBef>
                <a:spcPts val="1200"/>
              </a:spcBef>
              <a:buFont typeface="Arial" panose="020B0604020202020204" pitchFamily="34" charset="0"/>
              <a:buChar char="•"/>
            </a:pPr>
            <a:r>
              <a:rPr lang="en-US" dirty="0">
                <a:ea typeface="Calibri"/>
                <a:cs typeface="Arial"/>
              </a:rPr>
              <a:t>Partner Organizations varied in both number and type of empathy practices being implemented</a:t>
            </a:r>
            <a:endParaRPr lang="en-US" dirty="0"/>
          </a:p>
          <a:p>
            <a:pPr>
              <a:spcBef>
                <a:spcPts val="1200"/>
              </a:spcBef>
            </a:pPr>
            <a:endParaRPr lang="en-US" dirty="0">
              <a:ea typeface="Calibri"/>
              <a:cs typeface="Arial"/>
            </a:endParaRPr>
          </a:p>
        </p:txBody>
      </p:sp>
    </p:spTree>
    <p:extLst>
      <p:ext uri="{BB962C8B-B14F-4D97-AF65-F5344CB8AC3E}">
        <p14:creationId xmlns:p14="http://schemas.microsoft.com/office/powerpoint/2010/main" val="2523273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hape, rectangle&#10;&#10;Description automatically generated">
            <a:extLst>
              <a:ext uri="{FF2B5EF4-FFF2-40B4-BE49-F238E27FC236}">
                <a16:creationId xmlns:a16="http://schemas.microsoft.com/office/drawing/2014/main" id="{D58A3A21-2DCC-7BA1-9BC0-B0D5C79A54C6}"/>
              </a:ext>
            </a:extLst>
          </p:cNvPr>
          <p:cNvPicPr>
            <a:picLocks noChangeAspect="1"/>
          </p:cNvPicPr>
          <p:nvPr/>
        </p:nvPicPr>
        <p:blipFill>
          <a:blip r:embed="rId2"/>
          <a:stretch>
            <a:fillRect/>
          </a:stretch>
        </p:blipFill>
        <p:spPr>
          <a:xfrm>
            <a:off x="-7727" y="-75479"/>
            <a:ext cx="12231700" cy="1458531"/>
          </a:xfrm>
          <a:prstGeom prst="rect">
            <a:avLst/>
          </a:prstGeom>
        </p:spPr>
      </p:pic>
      <p:pic>
        <p:nvPicPr>
          <p:cNvPr id="5" name="Picture 4">
            <a:extLst>
              <a:ext uri="{FF2B5EF4-FFF2-40B4-BE49-F238E27FC236}">
                <a16:creationId xmlns:a16="http://schemas.microsoft.com/office/drawing/2014/main" id="{0192F843-D98B-86EA-3AC1-5AF2668338FF}"/>
              </a:ext>
            </a:extLst>
          </p:cNvPr>
          <p:cNvPicPr>
            <a:picLocks noChangeAspect="1"/>
          </p:cNvPicPr>
          <p:nvPr/>
        </p:nvPicPr>
        <p:blipFill>
          <a:blip r:embed="rId3"/>
          <a:stretch>
            <a:fillRect/>
          </a:stretch>
        </p:blipFill>
        <p:spPr>
          <a:xfrm>
            <a:off x="310409" y="81505"/>
            <a:ext cx="1627773" cy="1865538"/>
          </a:xfrm>
          <a:prstGeom prst="rect">
            <a:avLst/>
          </a:prstGeom>
        </p:spPr>
      </p:pic>
      <p:sp>
        <p:nvSpPr>
          <p:cNvPr id="6" name="Title 1">
            <a:extLst>
              <a:ext uri="{FF2B5EF4-FFF2-40B4-BE49-F238E27FC236}">
                <a16:creationId xmlns:a16="http://schemas.microsoft.com/office/drawing/2014/main" id="{66153704-41F4-1E51-C3FE-AA3150C4E787}"/>
              </a:ext>
            </a:extLst>
          </p:cNvPr>
          <p:cNvSpPr>
            <a:spLocks noGrp="1"/>
          </p:cNvSpPr>
          <p:nvPr/>
        </p:nvSpPr>
        <p:spPr>
          <a:xfrm>
            <a:off x="1938182" y="-878122"/>
            <a:ext cx="10190903" cy="23995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b="1" dirty="0">
                <a:latin typeface="Poppins"/>
                <a:cs typeface="Calibri Light"/>
              </a:rPr>
              <a:t>Key Findings: </a:t>
            </a:r>
            <a:r>
              <a:rPr lang="en-US" sz="3800" dirty="0">
                <a:latin typeface="Poppins"/>
                <a:cs typeface="Calibri Light"/>
              </a:rPr>
              <a:t>Expressions of Empathy</a:t>
            </a:r>
          </a:p>
        </p:txBody>
      </p:sp>
      <p:sp>
        <p:nvSpPr>
          <p:cNvPr id="3" name="TextBox 2">
            <a:extLst>
              <a:ext uri="{FF2B5EF4-FFF2-40B4-BE49-F238E27FC236}">
                <a16:creationId xmlns:a16="http://schemas.microsoft.com/office/drawing/2014/main" id="{132BF278-6E65-E647-735C-86730561ECDA}"/>
              </a:ext>
            </a:extLst>
          </p:cNvPr>
          <p:cNvSpPr txBox="1"/>
          <p:nvPr/>
        </p:nvSpPr>
        <p:spPr>
          <a:xfrm>
            <a:off x="1208314" y="1798935"/>
            <a:ext cx="9967686" cy="1354217"/>
          </a:xfrm>
          <a:prstGeom prst="rect">
            <a:avLst/>
          </a:prstGeom>
          <a:noFill/>
        </p:spPr>
        <p:txBody>
          <a:bodyPr wrap="square">
            <a:spAutoFit/>
          </a:bodyPr>
          <a:lstStyle/>
          <a:p>
            <a:pPr marL="285750" indent="-285750">
              <a:spcBef>
                <a:spcPts val="1200"/>
              </a:spcBef>
              <a:buFont typeface="Arial" panose="020B0604020202020204" pitchFamily="34" charset="0"/>
              <a:buChar char="•"/>
            </a:pPr>
            <a:r>
              <a:rPr lang="en-US" sz="1800" dirty="0">
                <a:latin typeface="+mj-lt"/>
                <a:ea typeface="Calibri"/>
                <a:cs typeface="Arial"/>
              </a:rPr>
              <a:t>Attending zoo or aquarium programs led to more outward expressions of empathy and related emotions than viewing exhibits</a:t>
            </a:r>
          </a:p>
          <a:p>
            <a:pPr marL="285750" indent="-285750">
              <a:spcBef>
                <a:spcPts val="1200"/>
              </a:spcBef>
              <a:buFont typeface="Arial" panose="020B0604020202020204" pitchFamily="34" charset="0"/>
              <a:buChar char="•"/>
            </a:pPr>
            <a:r>
              <a:rPr lang="en-US" sz="1800" dirty="0">
                <a:effectLst/>
                <a:latin typeface="+mj-lt"/>
                <a:ea typeface="Calibri"/>
                <a:cs typeface="Arial"/>
              </a:rPr>
              <a:t>Exhibit </a:t>
            </a:r>
            <a:r>
              <a:rPr lang="en-US" dirty="0">
                <a:latin typeface="+mj-lt"/>
                <a:ea typeface="Calibri"/>
                <a:cs typeface="Arial"/>
              </a:rPr>
              <a:t>v</a:t>
            </a:r>
            <a:r>
              <a:rPr lang="en-US" sz="1800" dirty="0">
                <a:effectLst/>
                <a:latin typeface="+mj-lt"/>
                <a:ea typeface="Calibri"/>
                <a:cs typeface="Arial"/>
              </a:rPr>
              <a:t>isit</a:t>
            </a:r>
            <a:r>
              <a:rPr lang="en-US" sz="1800" dirty="0">
                <a:latin typeface="+mj-lt"/>
                <a:ea typeface="Calibri"/>
                <a:cs typeface="Arial"/>
              </a:rPr>
              <a:t>ors and program audiences most frequently demonstrated interest or curiosity toward animals and recognized animals as individuals with agency</a:t>
            </a:r>
            <a:endParaRPr lang="en-US" dirty="0">
              <a:latin typeface="+mj-lt"/>
              <a:ea typeface="Calibri"/>
              <a:cs typeface="Arial"/>
            </a:endParaRPr>
          </a:p>
        </p:txBody>
      </p:sp>
    </p:spTree>
    <p:extLst>
      <p:ext uri="{BB962C8B-B14F-4D97-AF65-F5344CB8AC3E}">
        <p14:creationId xmlns:p14="http://schemas.microsoft.com/office/powerpoint/2010/main" val="363342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6509F01C-1751-D6C6-294A-D30A5B0681A3}"/>
              </a:ext>
            </a:extLst>
          </p:cNvPr>
          <p:cNvGraphicFramePr/>
          <p:nvPr>
            <p:extLst>
              <p:ext uri="{D42A27DB-BD31-4B8C-83A1-F6EECF244321}">
                <p14:modId xmlns:p14="http://schemas.microsoft.com/office/powerpoint/2010/main" val="3006660567"/>
              </p:ext>
            </p:extLst>
          </p:nvPr>
        </p:nvGraphicFramePr>
        <p:xfrm>
          <a:off x="2015836" y="838200"/>
          <a:ext cx="9546441" cy="570927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17F4F34-6D3E-2794-36C6-B6096F6B834F}"/>
              </a:ext>
            </a:extLst>
          </p:cNvPr>
          <p:cNvSpPr txBox="1"/>
          <p:nvPr/>
        </p:nvSpPr>
        <p:spPr>
          <a:xfrm>
            <a:off x="2348024" y="438090"/>
            <a:ext cx="7495963" cy="400110"/>
          </a:xfrm>
          <a:prstGeom prst="rect">
            <a:avLst/>
          </a:prstGeom>
          <a:noFill/>
        </p:spPr>
        <p:txBody>
          <a:bodyPr wrap="none" rtlCol="0">
            <a:spAutoFit/>
          </a:bodyPr>
          <a:lstStyle/>
          <a:p>
            <a:pPr algn="ctr"/>
            <a:r>
              <a:rPr lang="en-US" sz="2000" b="1" dirty="0"/>
              <a:t>Frequency of each empathy-related behavior category</a:t>
            </a:r>
          </a:p>
        </p:txBody>
      </p:sp>
    </p:spTree>
    <p:extLst>
      <p:ext uri="{BB962C8B-B14F-4D97-AF65-F5344CB8AC3E}">
        <p14:creationId xmlns:p14="http://schemas.microsoft.com/office/powerpoint/2010/main" val="379513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hape, rectangle&#10;&#10;Description automatically generated">
            <a:extLst>
              <a:ext uri="{FF2B5EF4-FFF2-40B4-BE49-F238E27FC236}">
                <a16:creationId xmlns:a16="http://schemas.microsoft.com/office/drawing/2014/main" id="{D58A3A21-2DCC-7BA1-9BC0-B0D5C79A54C6}"/>
              </a:ext>
            </a:extLst>
          </p:cNvPr>
          <p:cNvPicPr>
            <a:picLocks noChangeAspect="1"/>
          </p:cNvPicPr>
          <p:nvPr/>
        </p:nvPicPr>
        <p:blipFill>
          <a:blip r:embed="rId3"/>
          <a:stretch>
            <a:fillRect/>
          </a:stretch>
        </p:blipFill>
        <p:spPr>
          <a:xfrm>
            <a:off x="-7727" y="-75479"/>
            <a:ext cx="12231700" cy="1458531"/>
          </a:xfrm>
          <a:prstGeom prst="rect">
            <a:avLst/>
          </a:prstGeom>
        </p:spPr>
      </p:pic>
      <p:pic>
        <p:nvPicPr>
          <p:cNvPr id="5" name="Picture 4">
            <a:extLst>
              <a:ext uri="{FF2B5EF4-FFF2-40B4-BE49-F238E27FC236}">
                <a16:creationId xmlns:a16="http://schemas.microsoft.com/office/drawing/2014/main" id="{0192F843-D98B-86EA-3AC1-5AF2668338FF}"/>
              </a:ext>
            </a:extLst>
          </p:cNvPr>
          <p:cNvPicPr>
            <a:picLocks noChangeAspect="1"/>
          </p:cNvPicPr>
          <p:nvPr/>
        </p:nvPicPr>
        <p:blipFill>
          <a:blip r:embed="rId4"/>
          <a:stretch>
            <a:fillRect/>
          </a:stretch>
        </p:blipFill>
        <p:spPr>
          <a:xfrm>
            <a:off x="310409" y="81505"/>
            <a:ext cx="1627773" cy="1865538"/>
          </a:xfrm>
          <a:prstGeom prst="rect">
            <a:avLst/>
          </a:prstGeom>
        </p:spPr>
      </p:pic>
      <p:sp>
        <p:nvSpPr>
          <p:cNvPr id="6" name="Title 1">
            <a:extLst>
              <a:ext uri="{FF2B5EF4-FFF2-40B4-BE49-F238E27FC236}">
                <a16:creationId xmlns:a16="http://schemas.microsoft.com/office/drawing/2014/main" id="{66153704-41F4-1E51-C3FE-AA3150C4E787}"/>
              </a:ext>
            </a:extLst>
          </p:cNvPr>
          <p:cNvSpPr>
            <a:spLocks noGrp="1"/>
          </p:cNvSpPr>
          <p:nvPr/>
        </p:nvSpPr>
        <p:spPr>
          <a:xfrm>
            <a:off x="1938182" y="-878122"/>
            <a:ext cx="10190903" cy="23995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b="1" dirty="0">
                <a:latin typeface="Poppins"/>
                <a:cs typeface="Calibri Light"/>
              </a:rPr>
              <a:t>Key Findings: </a:t>
            </a:r>
            <a:r>
              <a:rPr lang="en-US" sz="3800" dirty="0">
                <a:latin typeface="Poppins"/>
                <a:cs typeface="Calibri Light"/>
              </a:rPr>
              <a:t>Expressions of Empathy</a:t>
            </a:r>
          </a:p>
        </p:txBody>
      </p:sp>
      <p:sp>
        <p:nvSpPr>
          <p:cNvPr id="3" name="TextBox 2">
            <a:extLst>
              <a:ext uri="{FF2B5EF4-FFF2-40B4-BE49-F238E27FC236}">
                <a16:creationId xmlns:a16="http://schemas.microsoft.com/office/drawing/2014/main" id="{132BF278-6E65-E647-735C-86730561ECDA}"/>
              </a:ext>
            </a:extLst>
          </p:cNvPr>
          <p:cNvSpPr txBox="1"/>
          <p:nvPr/>
        </p:nvSpPr>
        <p:spPr>
          <a:xfrm>
            <a:off x="1208314" y="1798935"/>
            <a:ext cx="9967686" cy="3477875"/>
          </a:xfrm>
          <a:prstGeom prst="rect">
            <a:avLst/>
          </a:prstGeom>
          <a:noFill/>
        </p:spPr>
        <p:txBody>
          <a:bodyPr wrap="square">
            <a:spAutoFit/>
          </a:bodyPr>
          <a:lstStyle/>
          <a:p>
            <a:pPr marL="285750" indent="-285750">
              <a:spcBef>
                <a:spcPts val="1200"/>
              </a:spcBef>
              <a:buFont typeface="Arial" panose="020B0604020202020204" pitchFamily="34" charset="0"/>
              <a:buChar char="•"/>
            </a:pPr>
            <a:r>
              <a:rPr lang="en-US" sz="1800" dirty="0">
                <a:latin typeface="+mj-lt"/>
                <a:ea typeface="Calibri"/>
                <a:cs typeface="Arial"/>
              </a:rPr>
              <a:t>Attending zoo or aquarium programs led to more outward expressions of empathy and related emotions than viewing exhibits</a:t>
            </a:r>
          </a:p>
          <a:p>
            <a:pPr marL="285750" indent="-285750">
              <a:spcBef>
                <a:spcPts val="1200"/>
              </a:spcBef>
              <a:buFont typeface="Arial" panose="020B0604020202020204" pitchFamily="34" charset="0"/>
              <a:buChar char="•"/>
            </a:pPr>
            <a:r>
              <a:rPr lang="en-US" sz="1800" dirty="0">
                <a:effectLst/>
                <a:latin typeface="+mj-lt"/>
                <a:ea typeface="Calibri"/>
                <a:cs typeface="Arial"/>
              </a:rPr>
              <a:t>Visit</a:t>
            </a:r>
            <a:r>
              <a:rPr lang="en-US" sz="1800" dirty="0">
                <a:latin typeface="+mj-lt"/>
                <a:ea typeface="Calibri"/>
                <a:cs typeface="Arial"/>
              </a:rPr>
              <a:t>ors and audiences most frequently demonstrated interest or curiosity toward animals and recognized animals as individuals with agency</a:t>
            </a:r>
            <a:endParaRPr lang="en-US" dirty="0">
              <a:latin typeface="+mj-lt"/>
              <a:ea typeface="Calibri"/>
              <a:cs typeface="Arial"/>
            </a:endParaRPr>
          </a:p>
          <a:p>
            <a:pPr marL="285750" indent="-285750">
              <a:spcBef>
                <a:spcPts val="1200"/>
              </a:spcBef>
              <a:buFont typeface="Arial" panose="020B0604020202020204" pitchFamily="34" charset="0"/>
              <a:buChar char="•"/>
            </a:pPr>
            <a:r>
              <a:rPr lang="en-US" sz="1800" dirty="0">
                <a:effectLst/>
                <a:latin typeface="+mj-lt"/>
                <a:ea typeface="Calibri"/>
                <a:cs typeface="Arial"/>
              </a:rPr>
              <a:t>Expressions of empathy increased with both exhibit stay time and program length</a:t>
            </a:r>
          </a:p>
          <a:p>
            <a:pPr marL="285750" indent="-285750">
              <a:spcBef>
                <a:spcPts val="1200"/>
              </a:spcBef>
              <a:buFont typeface="Arial" panose="020B0604020202020204" pitchFamily="34" charset="0"/>
              <a:buChar char="•"/>
            </a:pPr>
            <a:r>
              <a:rPr lang="en-US" sz="1800" dirty="0">
                <a:latin typeface="+mj-lt"/>
                <a:ea typeface="Calibri"/>
                <a:cs typeface="Arial"/>
              </a:rPr>
              <a:t>Visitors and audiences were more likely to engage in several forms of empathy-related behavior when exhibits and programs invited perspective-taking or included behavioral expectations</a:t>
            </a:r>
            <a:r>
              <a:rPr lang="en-US" sz="1800" dirty="0">
                <a:effectLst/>
                <a:latin typeface="+mj-lt"/>
                <a:ea typeface="Calibri"/>
                <a:cs typeface="Arial"/>
              </a:rPr>
              <a:t> </a:t>
            </a:r>
          </a:p>
          <a:p>
            <a:pPr marL="285750" indent="-285750">
              <a:spcBef>
                <a:spcPts val="1200"/>
              </a:spcBef>
              <a:buFont typeface="Arial" panose="020B0604020202020204" pitchFamily="34" charset="0"/>
              <a:buChar char="•"/>
            </a:pPr>
            <a:r>
              <a:rPr lang="en-US" sz="1800" dirty="0">
                <a:effectLst/>
                <a:latin typeface="+mj-lt"/>
                <a:ea typeface="Calibri"/>
                <a:cs typeface="Arial"/>
              </a:rPr>
              <a:t>Expressions of empathy were not dependent on an</a:t>
            </a:r>
            <a:r>
              <a:rPr lang="en-US" sz="1800" dirty="0">
                <a:latin typeface="+mj-lt"/>
                <a:ea typeface="Calibri"/>
                <a:cs typeface="Arial"/>
              </a:rPr>
              <a:t>imal type or group type, but touch opportunities were important</a:t>
            </a:r>
            <a:endParaRPr lang="en-US" dirty="0"/>
          </a:p>
        </p:txBody>
      </p:sp>
    </p:spTree>
    <p:extLst>
      <p:ext uri="{BB962C8B-B14F-4D97-AF65-F5344CB8AC3E}">
        <p14:creationId xmlns:p14="http://schemas.microsoft.com/office/powerpoint/2010/main" val="98388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BB688-1E9F-38F9-C224-11458488A1AC}"/>
              </a:ext>
            </a:extLst>
          </p:cNvPr>
          <p:cNvSpPr>
            <a:spLocks noGrp="1"/>
          </p:cNvSpPr>
          <p:nvPr>
            <p:ph type="title"/>
          </p:nvPr>
        </p:nvSpPr>
        <p:spPr/>
        <p:txBody>
          <a:bodyPr/>
          <a:lstStyle/>
          <a:p>
            <a:r>
              <a:rPr lang="en-US" dirty="0"/>
              <a:t>Other Findings: </a:t>
            </a:r>
            <a:r>
              <a:rPr lang="en-US" b="0" dirty="0"/>
              <a:t>Exhibit Stay Time</a:t>
            </a:r>
            <a:endParaRPr lang="en-US" dirty="0"/>
          </a:p>
        </p:txBody>
      </p:sp>
      <p:graphicFrame>
        <p:nvGraphicFramePr>
          <p:cNvPr id="4" name="Chart 3">
            <a:extLst>
              <a:ext uri="{FF2B5EF4-FFF2-40B4-BE49-F238E27FC236}">
                <a16:creationId xmlns:a16="http://schemas.microsoft.com/office/drawing/2014/main" id="{BA91A49A-FCA4-443B-B7A2-E1FCD30882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8101997"/>
              </p:ext>
            </p:extLst>
          </p:nvPr>
        </p:nvGraphicFramePr>
        <p:xfrm>
          <a:off x="1529593" y="1185862"/>
          <a:ext cx="9824207" cy="549051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5EF1CA8-4D11-3E9A-A6BE-C25C2F5E6170}"/>
              </a:ext>
              <a:ext uri="{C183D7F6-B498-43B3-948B-1728B52AA6E4}">
                <adec:decorative xmlns:adec="http://schemas.microsoft.com/office/drawing/2017/decorative" val="0"/>
              </a:ext>
            </a:extLst>
          </p:cNvPr>
          <p:cNvSpPr txBox="1"/>
          <p:nvPr/>
        </p:nvSpPr>
        <p:spPr>
          <a:xfrm>
            <a:off x="4055762" y="2502248"/>
            <a:ext cx="5530690" cy="396181"/>
          </a:xfrm>
          <a:prstGeom prst="rect">
            <a:avLst/>
          </a:prstGeom>
          <a:noFill/>
        </p:spPr>
        <p:txBody>
          <a:bodyPr wrap="square" numCol="1" spcCol="274320" rtlCol="0" anchor="ctr">
            <a:noAutofit/>
          </a:bodyPr>
          <a:lstStyle/>
          <a:p>
            <a:r>
              <a:rPr lang="en-US" sz="1600" dirty="0">
                <a:solidFill>
                  <a:schemeClr val="tx1">
                    <a:lumMod val="75000"/>
                    <a:lumOff val="25000"/>
                  </a:schemeClr>
                </a:solidFill>
              </a:rPr>
              <a:t>Median stay time was 2 minutes, 13 seconds.</a:t>
            </a:r>
          </a:p>
        </p:txBody>
      </p:sp>
      <p:cxnSp>
        <p:nvCxnSpPr>
          <p:cNvPr id="6" name="Straight Arrow Connector 5">
            <a:extLst>
              <a:ext uri="{FF2B5EF4-FFF2-40B4-BE49-F238E27FC236}">
                <a16:creationId xmlns:a16="http://schemas.microsoft.com/office/drawing/2014/main" id="{B5F08CDA-8328-D2C3-519F-A5F2714829EB}"/>
              </a:ext>
              <a:ext uri="{C183D7F6-B498-43B3-948B-1728B52AA6E4}">
                <adec:decorative xmlns:adec="http://schemas.microsoft.com/office/drawing/2017/decorative" val="1"/>
              </a:ext>
            </a:extLst>
          </p:cNvPr>
          <p:cNvCxnSpPr>
            <a:cxnSpLocks/>
          </p:cNvCxnSpPr>
          <p:nvPr/>
        </p:nvCxnSpPr>
        <p:spPr>
          <a:xfrm flipH="1">
            <a:off x="3238882" y="2705497"/>
            <a:ext cx="805157" cy="0"/>
          </a:xfrm>
          <a:prstGeom prst="straightConnector1">
            <a:avLst/>
          </a:prstGeom>
          <a:ln w="2222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18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hape, rectangle&#10;&#10;Description automatically generated">
            <a:extLst>
              <a:ext uri="{FF2B5EF4-FFF2-40B4-BE49-F238E27FC236}">
                <a16:creationId xmlns:a16="http://schemas.microsoft.com/office/drawing/2014/main" id="{D58A3A21-2DCC-7BA1-9BC0-B0D5C79A54C6}"/>
              </a:ext>
            </a:extLst>
          </p:cNvPr>
          <p:cNvPicPr>
            <a:picLocks noChangeAspect="1"/>
          </p:cNvPicPr>
          <p:nvPr/>
        </p:nvPicPr>
        <p:blipFill>
          <a:blip r:embed="rId2"/>
          <a:stretch>
            <a:fillRect/>
          </a:stretch>
        </p:blipFill>
        <p:spPr>
          <a:xfrm>
            <a:off x="-7727" y="-75479"/>
            <a:ext cx="12231700" cy="1458531"/>
          </a:xfrm>
          <a:prstGeom prst="rect">
            <a:avLst/>
          </a:prstGeom>
        </p:spPr>
      </p:pic>
      <p:pic>
        <p:nvPicPr>
          <p:cNvPr id="5" name="Picture 4">
            <a:extLst>
              <a:ext uri="{FF2B5EF4-FFF2-40B4-BE49-F238E27FC236}">
                <a16:creationId xmlns:a16="http://schemas.microsoft.com/office/drawing/2014/main" id="{0192F843-D98B-86EA-3AC1-5AF2668338FF}"/>
              </a:ext>
            </a:extLst>
          </p:cNvPr>
          <p:cNvPicPr>
            <a:picLocks noChangeAspect="1"/>
          </p:cNvPicPr>
          <p:nvPr/>
        </p:nvPicPr>
        <p:blipFill>
          <a:blip r:embed="rId3"/>
          <a:stretch>
            <a:fillRect/>
          </a:stretch>
        </p:blipFill>
        <p:spPr>
          <a:xfrm>
            <a:off x="310409" y="81505"/>
            <a:ext cx="1627773" cy="1865538"/>
          </a:xfrm>
          <a:prstGeom prst="rect">
            <a:avLst/>
          </a:prstGeom>
        </p:spPr>
      </p:pic>
      <p:sp>
        <p:nvSpPr>
          <p:cNvPr id="6" name="Title 1">
            <a:extLst>
              <a:ext uri="{FF2B5EF4-FFF2-40B4-BE49-F238E27FC236}">
                <a16:creationId xmlns:a16="http://schemas.microsoft.com/office/drawing/2014/main" id="{66153704-41F4-1E51-C3FE-AA3150C4E787}"/>
              </a:ext>
            </a:extLst>
          </p:cNvPr>
          <p:cNvSpPr>
            <a:spLocks noGrp="1"/>
          </p:cNvSpPr>
          <p:nvPr/>
        </p:nvSpPr>
        <p:spPr>
          <a:xfrm>
            <a:off x="1938182" y="-878122"/>
            <a:ext cx="10190903" cy="23995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b="1" dirty="0">
                <a:latin typeface="Poppins"/>
                <a:cs typeface="Calibri Light"/>
              </a:rPr>
              <a:t>Background</a:t>
            </a:r>
            <a:endParaRPr lang="en-US" sz="3800" dirty="0">
              <a:latin typeface="Poppins"/>
              <a:cs typeface="Calibri Light"/>
            </a:endParaRPr>
          </a:p>
        </p:txBody>
      </p:sp>
      <p:pic>
        <p:nvPicPr>
          <p:cNvPr id="7" name="Picture 6" descr="A group of people posing for a picture&#10;&#10;Description automatically generated">
            <a:extLst>
              <a:ext uri="{FF2B5EF4-FFF2-40B4-BE49-F238E27FC236}">
                <a16:creationId xmlns:a16="http://schemas.microsoft.com/office/drawing/2014/main" id="{099C261D-CA65-4431-FA63-B1056DE3167D}"/>
              </a:ext>
            </a:extLst>
          </p:cNvPr>
          <p:cNvPicPr>
            <a:picLocks noChangeAspect="1"/>
          </p:cNvPicPr>
          <p:nvPr/>
        </p:nvPicPr>
        <p:blipFill rotWithShape="1">
          <a:blip r:embed="rId4">
            <a:extLst>
              <a:ext uri="{28A0092B-C50C-407E-A947-70E740481C1C}">
                <a14:useLocalDpi xmlns:a14="http://schemas.microsoft.com/office/drawing/2010/main" val="0"/>
              </a:ext>
            </a:extLst>
          </a:blip>
          <a:srcRect l="22331" r="16537"/>
          <a:stretch/>
        </p:blipFill>
        <p:spPr>
          <a:xfrm>
            <a:off x="7226914" y="831273"/>
            <a:ext cx="4767161" cy="5848597"/>
          </a:xfrm>
          <a:prstGeom prst="rect">
            <a:avLst/>
          </a:prstGeom>
        </p:spPr>
      </p:pic>
      <p:sp>
        <p:nvSpPr>
          <p:cNvPr id="9" name="TextBox 8">
            <a:extLst>
              <a:ext uri="{FF2B5EF4-FFF2-40B4-BE49-F238E27FC236}">
                <a16:creationId xmlns:a16="http://schemas.microsoft.com/office/drawing/2014/main" id="{8FAF9BAD-7C11-FCEB-5FEF-77C90A36BD8C}"/>
              </a:ext>
            </a:extLst>
          </p:cNvPr>
          <p:cNvSpPr txBox="1"/>
          <p:nvPr/>
        </p:nvSpPr>
        <p:spPr>
          <a:xfrm>
            <a:off x="1009402" y="1947043"/>
            <a:ext cx="5925787" cy="4278094"/>
          </a:xfrm>
          <a:prstGeom prst="rect">
            <a:avLst/>
          </a:prstGeom>
          <a:noFill/>
        </p:spPr>
        <p:txBody>
          <a:bodyPr wrap="square">
            <a:spAutoFit/>
          </a:bodyPr>
          <a:lstStyle/>
          <a:p>
            <a:r>
              <a:rPr lang="en-US" dirty="0">
                <a:latin typeface="+mj-lt"/>
              </a:rPr>
              <a:t>The Advancing Empathy Initiatives (AEI) staff from Woodland Park Zoo visited the 20 original ACE for Wildlife Network Partner Organizations from April 2022-May 2023 in order to: </a:t>
            </a:r>
          </a:p>
          <a:p>
            <a:pPr marL="799465" lvl="1" indent="-342900">
              <a:spcBef>
                <a:spcPts val="600"/>
              </a:spcBef>
              <a:buFont typeface="Arial" panose="020B0604020202020204" pitchFamily="34" charset="0"/>
              <a:buChar char="•"/>
            </a:pPr>
            <a:r>
              <a:rPr lang="en-US" dirty="0">
                <a:latin typeface="+mj-lt"/>
              </a:rPr>
              <a:t>Strengthen connections between AEI staff and Partner Organization staff</a:t>
            </a:r>
          </a:p>
          <a:p>
            <a:pPr marL="799465" lvl="1" indent="-342900">
              <a:spcBef>
                <a:spcPts val="600"/>
              </a:spcBef>
              <a:buFont typeface="Arial" panose="020B0604020202020204" pitchFamily="34" charset="0"/>
              <a:buChar char="•"/>
            </a:pPr>
            <a:r>
              <a:rPr lang="en-US" dirty="0">
                <a:latin typeface="+mj-lt"/>
              </a:rPr>
              <a:t>Meet with staff to provide training/answer questions, understand additional resource needs, and gain insight into existing empathy initiatives </a:t>
            </a:r>
          </a:p>
          <a:p>
            <a:pPr marL="799465" lvl="1" indent="-342900">
              <a:spcBef>
                <a:spcPts val="600"/>
              </a:spcBef>
              <a:buFont typeface="Arial" panose="020B0604020202020204" pitchFamily="34" charset="0"/>
              <a:buChar char="•"/>
            </a:pPr>
            <a:r>
              <a:rPr lang="en-US" dirty="0">
                <a:latin typeface="+mj-lt"/>
              </a:rPr>
              <a:t>Hold Capacity Building Grant check-ins </a:t>
            </a:r>
          </a:p>
          <a:p>
            <a:pPr marL="799465" lvl="1" indent="-342900">
              <a:spcBef>
                <a:spcPts val="600"/>
              </a:spcBef>
              <a:buFont typeface="Arial" panose="020B0604020202020204" pitchFamily="34" charset="0"/>
              <a:buChar char="•"/>
            </a:pPr>
            <a:r>
              <a:rPr lang="en-US" b="1" dirty="0">
                <a:solidFill>
                  <a:schemeClr val="accent4"/>
                </a:solidFill>
                <a:latin typeface="+mj-lt"/>
              </a:rPr>
              <a:t>Conduct observations in support of WPZ’s Advancing Empathy for Wildlife Program Evaluation Plan</a:t>
            </a:r>
          </a:p>
        </p:txBody>
      </p:sp>
    </p:spTree>
    <p:extLst>
      <p:ext uri="{BB962C8B-B14F-4D97-AF65-F5344CB8AC3E}">
        <p14:creationId xmlns:p14="http://schemas.microsoft.com/office/powerpoint/2010/main" val="2477640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E33C5-C88A-BA1A-9D00-D89AC4C2B608}"/>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292CA6C0-70B1-726F-A14C-F60DEDD708C6}"/>
              </a:ext>
            </a:extLst>
          </p:cNvPr>
          <p:cNvSpPr>
            <a:spLocks noGrp="1"/>
          </p:cNvSpPr>
          <p:nvPr>
            <p:ph idx="1"/>
          </p:nvPr>
        </p:nvSpPr>
        <p:spPr/>
        <p:txBody>
          <a:bodyPr>
            <a:normAutofit/>
          </a:bodyPr>
          <a:lstStyle/>
          <a:p>
            <a:pPr marL="628650" lvl="1" indent="-171450">
              <a:lnSpc>
                <a:spcPct val="107000"/>
              </a:lnSpc>
              <a:spcAft>
                <a:spcPts val="800"/>
              </a:spcAft>
              <a:buFont typeface="Arial" panose="020B0604020202020204" pitchFamily="34" charset="0"/>
              <a:buChar char="•"/>
            </a:pPr>
            <a:r>
              <a:rPr lang="en-US" sz="1800" dirty="0">
                <a:ea typeface="Calibri" panose="020F0502020204030204" pitchFamily="34" charset="0"/>
                <a:cs typeface="Arial" panose="020B0604020202020204" pitchFamily="34" charset="0"/>
              </a:rPr>
              <a:t>Observation Framework isn’t tailored to capturing nonverbal expressions of empathy</a:t>
            </a:r>
          </a:p>
          <a:p>
            <a:pPr marL="628650" lvl="1" indent="-171450">
              <a:lnSpc>
                <a:spcPct val="107000"/>
              </a:lnSpc>
              <a:spcAft>
                <a:spcPts val="800"/>
              </a:spcAft>
              <a:buFont typeface="Arial" panose="020B0604020202020204" pitchFamily="34" charset="0"/>
              <a:buChar char="•"/>
            </a:pPr>
            <a:r>
              <a:rPr lang="en-US" sz="1800" dirty="0">
                <a:effectLst/>
                <a:ea typeface="Calibri" panose="020F0502020204030204" pitchFamily="34" charset="0"/>
                <a:cs typeface="Arial" panose="020B0604020202020204" pitchFamily="34" charset="0"/>
              </a:rPr>
              <a:t>Lower numbers of visitors and program offerings at some site</a:t>
            </a:r>
            <a:r>
              <a:rPr lang="en-US" sz="1800" dirty="0">
                <a:ea typeface="Calibri" panose="020F0502020204030204" pitchFamily="34" charset="0"/>
                <a:cs typeface="Arial" panose="020B0604020202020204" pitchFamily="34" charset="0"/>
              </a:rPr>
              <a:t>s due to the timing of visits</a:t>
            </a:r>
          </a:p>
          <a:p>
            <a:pPr marL="628650" lvl="1" indent="-171450">
              <a:lnSpc>
                <a:spcPct val="107000"/>
              </a:lnSpc>
              <a:spcAft>
                <a:spcPts val="800"/>
              </a:spcAft>
              <a:buFont typeface="Arial" panose="020B0604020202020204" pitchFamily="34" charset="0"/>
              <a:buChar char="•"/>
            </a:pPr>
            <a:r>
              <a:rPr lang="en-US" sz="1800" dirty="0">
                <a:ea typeface="Calibri" panose="020F0502020204030204" pitchFamily="34" charset="0"/>
                <a:cs typeface="Arial" panose="020B0604020202020204" pitchFamily="34" charset="0"/>
              </a:rPr>
              <a:t>S</a:t>
            </a:r>
            <a:r>
              <a:rPr lang="en-US" sz="1800" dirty="0">
                <a:effectLst/>
                <a:ea typeface="Calibri" panose="020F0502020204030204" pitchFamily="34" charset="0"/>
                <a:cs typeface="Arial" panose="020B0604020202020204" pitchFamily="34" charset="0"/>
              </a:rPr>
              <a:t>pread of observations over a year-long period</a:t>
            </a:r>
          </a:p>
          <a:p>
            <a:pPr marL="628650" lvl="1" indent="-171450">
              <a:lnSpc>
                <a:spcPct val="107000"/>
              </a:lnSpc>
              <a:spcAft>
                <a:spcPts val="800"/>
              </a:spcAft>
              <a:buFont typeface="Arial" panose="020B0604020202020204" pitchFamily="34" charset="0"/>
              <a:buChar char="•"/>
            </a:pPr>
            <a:r>
              <a:rPr lang="en-US" sz="1800" dirty="0">
                <a:effectLst/>
                <a:ea typeface="Calibri" panose="020F0502020204030204" pitchFamily="34" charset="0"/>
                <a:cs typeface="Arial" panose="020B0604020202020204" pitchFamily="34" charset="0"/>
              </a:rPr>
              <a:t>Differences in which exhibits and programs were available to observe at each site</a:t>
            </a:r>
          </a:p>
          <a:p>
            <a:pPr marL="628650" lvl="1" indent="-171450">
              <a:lnSpc>
                <a:spcPct val="107000"/>
              </a:lnSpc>
              <a:spcAft>
                <a:spcPts val="800"/>
              </a:spcAft>
              <a:buFont typeface="Arial" panose="020B0604020202020204" pitchFamily="34" charset="0"/>
              <a:buChar char="•"/>
            </a:pPr>
            <a:r>
              <a:rPr lang="en-US" sz="1800" dirty="0">
                <a:ea typeface="Calibri" panose="020F0502020204030204" pitchFamily="34" charset="0"/>
                <a:cs typeface="Arial" panose="020B0604020202020204" pitchFamily="34" charset="0"/>
              </a:rPr>
              <a:t>Interrater agreement between observers wasn’t reassessed throughout the evaluation period</a:t>
            </a:r>
            <a:endParaRPr lang="en-US" sz="1800" dirty="0">
              <a:effectLst/>
              <a:ea typeface="Calibri" panose="020F0502020204030204" pitchFamily="34" charset="0"/>
              <a:cs typeface="Arial" panose="020B0604020202020204" pitchFamily="34" charset="0"/>
            </a:endParaRPr>
          </a:p>
          <a:p>
            <a:pPr marL="628650" lvl="1" indent="-171450">
              <a:lnSpc>
                <a:spcPct val="107000"/>
              </a:lnSpc>
              <a:spcAft>
                <a:spcPts val="800"/>
              </a:spcAft>
              <a:buFont typeface="Arial" panose="020B0604020202020204" pitchFamily="34" charset="0"/>
              <a:buChar char="•"/>
            </a:pPr>
            <a:r>
              <a:rPr lang="en-US" sz="1800" dirty="0">
                <a:effectLst/>
                <a:ea typeface="Calibri" panose="020F0502020204030204" pitchFamily="34" charset="0"/>
                <a:cs typeface="Arial" panose="020B0604020202020204" pitchFamily="34" charset="0"/>
              </a:rPr>
              <a:t>Potential human error in data entry</a:t>
            </a:r>
          </a:p>
        </p:txBody>
      </p:sp>
    </p:spTree>
    <p:extLst>
      <p:ext uri="{BB962C8B-B14F-4D97-AF65-F5344CB8AC3E}">
        <p14:creationId xmlns:p14="http://schemas.microsoft.com/office/powerpoint/2010/main" val="275082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hape, rectangle&#10;&#10;Description automatically generated">
            <a:extLst>
              <a:ext uri="{FF2B5EF4-FFF2-40B4-BE49-F238E27FC236}">
                <a16:creationId xmlns:a16="http://schemas.microsoft.com/office/drawing/2014/main" id="{D58A3A21-2DCC-7BA1-9BC0-B0D5C79A54C6}"/>
              </a:ext>
            </a:extLst>
          </p:cNvPr>
          <p:cNvPicPr>
            <a:picLocks noChangeAspect="1"/>
          </p:cNvPicPr>
          <p:nvPr/>
        </p:nvPicPr>
        <p:blipFill>
          <a:blip r:embed="rId3"/>
          <a:stretch>
            <a:fillRect/>
          </a:stretch>
        </p:blipFill>
        <p:spPr>
          <a:xfrm>
            <a:off x="-7727" y="-75479"/>
            <a:ext cx="12231700" cy="1458531"/>
          </a:xfrm>
          <a:prstGeom prst="rect">
            <a:avLst/>
          </a:prstGeom>
        </p:spPr>
      </p:pic>
      <p:pic>
        <p:nvPicPr>
          <p:cNvPr id="5" name="Picture 4">
            <a:extLst>
              <a:ext uri="{FF2B5EF4-FFF2-40B4-BE49-F238E27FC236}">
                <a16:creationId xmlns:a16="http://schemas.microsoft.com/office/drawing/2014/main" id="{0192F843-D98B-86EA-3AC1-5AF2668338FF}"/>
              </a:ext>
            </a:extLst>
          </p:cNvPr>
          <p:cNvPicPr>
            <a:picLocks noChangeAspect="1"/>
          </p:cNvPicPr>
          <p:nvPr/>
        </p:nvPicPr>
        <p:blipFill>
          <a:blip r:embed="rId4"/>
          <a:stretch>
            <a:fillRect/>
          </a:stretch>
        </p:blipFill>
        <p:spPr>
          <a:xfrm>
            <a:off x="310409" y="81505"/>
            <a:ext cx="1627773" cy="1865538"/>
          </a:xfrm>
          <a:prstGeom prst="rect">
            <a:avLst/>
          </a:prstGeom>
        </p:spPr>
      </p:pic>
      <p:sp>
        <p:nvSpPr>
          <p:cNvPr id="6" name="Title 1">
            <a:extLst>
              <a:ext uri="{FF2B5EF4-FFF2-40B4-BE49-F238E27FC236}">
                <a16:creationId xmlns:a16="http://schemas.microsoft.com/office/drawing/2014/main" id="{66153704-41F4-1E51-C3FE-AA3150C4E787}"/>
              </a:ext>
            </a:extLst>
          </p:cNvPr>
          <p:cNvSpPr>
            <a:spLocks noGrp="1"/>
          </p:cNvSpPr>
          <p:nvPr/>
        </p:nvSpPr>
        <p:spPr>
          <a:xfrm>
            <a:off x="1938182" y="-878122"/>
            <a:ext cx="10190903" cy="23995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b="1" dirty="0">
                <a:latin typeface="Poppins"/>
                <a:cs typeface="Calibri Light"/>
              </a:rPr>
              <a:t>Recommendations</a:t>
            </a:r>
            <a:endParaRPr lang="en-US" sz="3800" dirty="0">
              <a:latin typeface="Poppins"/>
              <a:cs typeface="Calibri Light"/>
            </a:endParaRPr>
          </a:p>
        </p:txBody>
      </p:sp>
      <p:sp>
        <p:nvSpPr>
          <p:cNvPr id="3" name="TextBox 2">
            <a:extLst>
              <a:ext uri="{FF2B5EF4-FFF2-40B4-BE49-F238E27FC236}">
                <a16:creationId xmlns:a16="http://schemas.microsoft.com/office/drawing/2014/main" id="{F161AF10-47DD-4CF1-66AB-BD9B3EFD780A}"/>
              </a:ext>
            </a:extLst>
          </p:cNvPr>
          <p:cNvSpPr txBox="1"/>
          <p:nvPr/>
        </p:nvSpPr>
        <p:spPr>
          <a:xfrm>
            <a:off x="1124294" y="1796731"/>
            <a:ext cx="9936187" cy="3160545"/>
          </a:xfrm>
          <a:prstGeom prst="rect">
            <a:avLst/>
          </a:prstGeom>
          <a:noFill/>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dirty="0">
                <a:latin typeface="+mj-lt"/>
                <a:ea typeface="Calibri" panose="020F0502020204030204" pitchFamily="34" charset="0"/>
                <a:cs typeface="Arial" panose="020B0604020202020204" pitchFamily="34" charset="0"/>
              </a:rPr>
              <a:t>I</a:t>
            </a:r>
            <a:r>
              <a:rPr lang="en-US" sz="1800" dirty="0">
                <a:effectLst/>
                <a:latin typeface="+mj-lt"/>
                <a:ea typeface="Calibri" panose="020F0502020204030204" pitchFamily="34" charset="0"/>
                <a:cs typeface="Arial" panose="020B0604020202020204" pitchFamily="34" charset="0"/>
              </a:rPr>
              <a:t>ncorporate additional empathy-related practices into exhibits and programs</a:t>
            </a:r>
            <a:endParaRPr lang="en-US" dirty="0">
              <a:effectLst/>
              <a:latin typeface="+mj-lt"/>
              <a:ea typeface="Calibri" panose="020F0502020204030204" pitchFamily="34" charset="0"/>
              <a:cs typeface="Arial" panose="020B0604020202020204" pitchFamily="34" charset="0"/>
            </a:endParaRPr>
          </a:p>
          <a:p>
            <a:pPr marL="742950" lvl="1" indent="-285750">
              <a:lnSpc>
                <a:spcPct val="107000"/>
              </a:lnSpc>
              <a:spcAft>
                <a:spcPts val="800"/>
              </a:spcAft>
              <a:buFont typeface="Arial" panose="020B0604020202020204" pitchFamily="34" charset="0"/>
              <a:buChar char="•"/>
            </a:pPr>
            <a:r>
              <a:rPr lang="en-US" dirty="0">
                <a:ea typeface="Calibri" panose="020F0502020204030204" pitchFamily="34" charset="0"/>
                <a:cs typeface="Arial" panose="020B0604020202020204" pitchFamily="34" charset="0"/>
              </a:rPr>
              <a:t>Prioritize </a:t>
            </a:r>
            <a:r>
              <a:rPr lang="en-US" dirty="0">
                <a:effectLst/>
                <a:ea typeface="Calibri" panose="020F0502020204030204" pitchFamily="34" charset="0"/>
                <a:cs typeface="Arial" panose="020B0604020202020204" pitchFamily="34" charset="0"/>
              </a:rPr>
              <a:t>reinforcing that animals are individuals by including their names and other unique information and inviting perspective-taking</a:t>
            </a:r>
            <a:endParaRPr lang="en-US" dirty="0">
              <a:ea typeface="Calibri" panose="020F0502020204030204" pitchFamily="34" charset="0"/>
              <a:cs typeface="Arial" panose="020B0604020202020204" pitchFamily="34" charset="0"/>
            </a:endParaRPr>
          </a:p>
          <a:p>
            <a:pPr marL="742950" lvl="1" indent="-285750">
              <a:lnSpc>
                <a:spcPct val="107000"/>
              </a:lnSpc>
              <a:spcAft>
                <a:spcPts val="800"/>
              </a:spcAft>
              <a:buFont typeface="Arial" panose="020B0604020202020204" pitchFamily="34" charset="0"/>
              <a:buChar char="•"/>
            </a:pPr>
            <a:r>
              <a:rPr lang="en-US" sz="1800" dirty="0">
                <a:effectLst/>
                <a:latin typeface="+mj-lt"/>
                <a:ea typeface="Calibri" panose="020F0502020204030204" pitchFamily="34" charset="0"/>
                <a:cs typeface="Arial" panose="020B0604020202020204" pitchFamily="34" charset="0"/>
              </a:rPr>
              <a:t>focus on quality rather than quantity</a:t>
            </a:r>
            <a:r>
              <a:rPr lang="en-US" sz="1800" dirty="0">
                <a:effectLst/>
                <a:ea typeface="Calibri" panose="020F0502020204030204" pitchFamily="34" charset="0"/>
                <a:cs typeface="Arial" panose="020B0604020202020204" pitchFamily="34" charset="0"/>
              </a:rPr>
              <a:t>.</a:t>
            </a:r>
          </a:p>
          <a:p>
            <a:pPr marL="285750" marR="0" indent="-285750">
              <a:lnSpc>
                <a:spcPct val="107000"/>
              </a:lnSpc>
              <a:spcBef>
                <a:spcPts val="0"/>
              </a:spcBef>
              <a:spcAft>
                <a:spcPts val="800"/>
              </a:spcAft>
              <a:buFont typeface="Arial" panose="020B0604020202020204" pitchFamily="34" charset="0"/>
              <a:buChar char="•"/>
            </a:pPr>
            <a:r>
              <a:rPr lang="en-US" dirty="0">
                <a:latin typeface="+mj-lt"/>
                <a:ea typeface="Calibri" panose="020F0502020204030204" pitchFamily="34" charset="0"/>
                <a:cs typeface="Arial" panose="020B0604020202020204" pitchFamily="34" charset="0"/>
              </a:rPr>
              <a:t>F</a:t>
            </a:r>
            <a:r>
              <a:rPr lang="en-US" sz="1800" dirty="0">
                <a:effectLst/>
                <a:latin typeface="+mj-lt"/>
                <a:ea typeface="Calibri" panose="020F0502020204030204" pitchFamily="34" charset="0"/>
                <a:cs typeface="Arial" panose="020B0604020202020204" pitchFamily="34" charset="0"/>
              </a:rPr>
              <a:t>ocus staff and volunteer empathy trainings on practices that are used less frequently</a:t>
            </a:r>
            <a:r>
              <a:rPr lang="en-US" sz="1800" dirty="0">
                <a:effectLst/>
                <a:ea typeface="Calibri" panose="020F0502020204030204" pitchFamily="34" charset="0"/>
                <a:cs typeface="Arial" panose="020B0604020202020204" pitchFamily="34" charset="0"/>
              </a:rPr>
              <a:t>, especially those that may be more strongly linked to audience expressions of empathy such as inviting perspective-taking</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mj-lt"/>
                <a:ea typeface="Calibri" panose="020F0502020204030204" pitchFamily="34" charset="0"/>
                <a:cs typeface="Arial" panose="020B0604020202020204" pitchFamily="34" charset="0"/>
              </a:rPr>
              <a:t>Increase opportunities for visitors to engage with zoo and aquarium staff and interpretive volunteers </a:t>
            </a:r>
            <a:r>
              <a:rPr lang="en-US" sz="1800" dirty="0">
                <a:effectLst/>
                <a:ea typeface="Calibri" panose="020F0502020204030204" pitchFamily="34" charset="0"/>
                <a:cs typeface="Arial" panose="020B0604020202020204" pitchFamily="34" charset="0"/>
              </a:rPr>
              <a:t>through programs or at exhibits themselves</a:t>
            </a:r>
          </a:p>
        </p:txBody>
      </p:sp>
    </p:spTree>
    <p:extLst>
      <p:ext uri="{BB962C8B-B14F-4D97-AF65-F5344CB8AC3E}">
        <p14:creationId xmlns:p14="http://schemas.microsoft.com/office/powerpoint/2010/main" val="284388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hape, rectangle&#10;&#10;Description automatically generated">
            <a:extLst>
              <a:ext uri="{FF2B5EF4-FFF2-40B4-BE49-F238E27FC236}">
                <a16:creationId xmlns:a16="http://schemas.microsoft.com/office/drawing/2014/main" id="{D58A3A21-2DCC-7BA1-9BC0-B0D5C79A54C6}"/>
              </a:ext>
            </a:extLst>
          </p:cNvPr>
          <p:cNvPicPr>
            <a:picLocks noChangeAspect="1"/>
          </p:cNvPicPr>
          <p:nvPr/>
        </p:nvPicPr>
        <p:blipFill>
          <a:blip r:embed="rId3"/>
          <a:stretch>
            <a:fillRect/>
          </a:stretch>
        </p:blipFill>
        <p:spPr>
          <a:xfrm>
            <a:off x="-7727" y="-75479"/>
            <a:ext cx="12231700" cy="1458531"/>
          </a:xfrm>
          <a:prstGeom prst="rect">
            <a:avLst/>
          </a:prstGeom>
        </p:spPr>
      </p:pic>
      <p:pic>
        <p:nvPicPr>
          <p:cNvPr id="5" name="Picture 4">
            <a:extLst>
              <a:ext uri="{FF2B5EF4-FFF2-40B4-BE49-F238E27FC236}">
                <a16:creationId xmlns:a16="http://schemas.microsoft.com/office/drawing/2014/main" id="{0192F843-D98B-86EA-3AC1-5AF2668338FF}"/>
              </a:ext>
            </a:extLst>
          </p:cNvPr>
          <p:cNvPicPr>
            <a:picLocks noChangeAspect="1"/>
          </p:cNvPicPr>
          <p:nvPr/>
        </p:nvPicPr>
        <p:blipFill>
          <a:blip r:embed="rId4"/>
          <a:stretch>
            <a:fillRect/>
          </a:stretch>
        </p:blipFill>
        <p:spPr>
          <a:xfrm>
            <a:off x="310409" y="81505"/>
            <a:ext cx="1627773" cy="1865538"/>
          </a:xfrm>
          <a:prstGeom prst="rect">
            <a:avLst/>
          </a:prstGeom>
        </p:spPr>
      </p:pic>
      <p:sp>
        <p:nvSpPr>
          <p:cNvPr id="6" name="Title 1">
            <a:extLst>
              <a:ext uri="{FF2B5EF4-FFF2-40B4-BE49-F238E27FC236}">
                <a16:creationId xmlns:a16="http://schemas.microsoft.com/office/drawing/2014/main" id="{66153704-41F4-1E51-C3FE-AA3150C4E787}"/>
              </a:ext>
            </a:extLst>
          </p:cNvPr>
          <p:cNvSpPr>
            <a:spLocks noGrp="1"/>
          </p:cNvSpPr>
          <p:nvPr/>
        </p:nvSpPr>
        <p:spPr>
          <a:xfrm>
            <a:off x="1938182" y="-878122"/>
            <a:ext cx="10190903" cy="23995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b="1" dirty="0">
                <a:latin typeface="Poppins"/>
                <a:cs typeface="Calibri Light"/>
              </a:rPr>
              <a:t>Questions for Further Exploration</a:t>
            </a:r>
            <a:endParaRPr lang="en-US" sz="3800" dirty="0">
              <a:latin typeface="Poppins"/>
              <a:cs typeface="Calibri Light"/>
            </a:endParaRPr>
          </a:p>
        </p:txBody>
      </p:sp>
      <p:sp>
        <p:nvSpPr>
          <p:cNvPr id="3" name="TextBox 2">
            <a:extLst>
              <a:ext uri="{FF2B5EF4-FFF2-40B4-BE49-F238E27FC236}">
                <a16:creationId xmlns:a16="http://schemas.microsoft.com/office/drawing/2014/main" id="{B6C9AD2F-2BD4-1A31-28A2-23C4CBA7C74D}"/>
              </a:ext>
            </a:extLst>
          </p:cNvPr>
          <p:cNvSpPr txBox="1"/>
          <p:nvPr/>
        </p:nvSpPr>
        <p:spPr>
          <a:xfrm>
            <a:off x="764088" y="1804666"/>
            <a:ext cx="10947748" cy="4938724"/>
          </a:xfrm>
          <a:prstGeom prst="rect">
            <a:avLst/>
          </a:prstGeom>
          <a:noFill/>
        </p:spPr>
        <p:txBody>
          <a:bodyPr wrap="square">
            <a:spAutoFit/>
          </a:bodyPr>
          <a:lstStyle/>
          <a:p>
            <a:pPr marL="742950" indent="-285750">
              <a:lnSpc>
                <a:spcPct val="107000"/>
              </a:lnSpc>
              <a:spcAft>
                <a:spcPts val="800"/>
              </a:spcAft>
              <a:buFont typeface="Arial" panose="020B0604020202020204" pitchFamily="34" charset="0"/>
              <a:buChar char="•"/>
            </a:pPr>
            <a:r>
              <a:rPr lang="en-US" sz="1800" dirty="0">
                <a:effectLst/>
                <a:latin typeface="+mj-lt"/>
                <a:ea typeface="Calibri" panose="020F0502020204030204" pitchFamily="34" charset="0"/>
                <a:cs typeface="Arial" panose="020B0604020202020204" pitchFamily="34" charset="0"/>
              </a:rPr>
              <a:t>What feelings of empathy beyond those that are verbalized or indicated through behavior, if any, are elicited by exhibits and programs in zoos and aquariums? </a:t>
            </a:r>
            <a:r>
              <a:rPr lang="en-US" sz="1800" dirty="0">
                <a:effectLst/>
                <a:ea typeface="Calibri" panose="020F0502020204030204" pitchFamily="34" charset="0"/>
                <a:cs typeface="Arial" panose="020B0604020202020204" pitchFamily="34" charset="0"/>
              </a:rPr>
              <a:t>To what extent, if at all, are these affected by the intentional use of empathy practices?</a:t>
            </a:r>
          </a:p>
          <a:p>
            <a:pPr marL="742950" indent="-285750">
              <a:lnSpc>
                <a:spcPct val="107000"/>
              </a:lnSpc>
              <a:spcAft>
                <a:spcPts val="800"/>
              </a:spcAft>
              <a:buFont typeface="Arial" panose="020B0604020202020204" pitchFamily="34" charset="0"/>
              <a:buChar char="•"/>
            </a:pPr>
            <a:r>
              <a:rPr lang="en-US" sz="1800" dirty="0">
                <a:effectLst/>
                <a:latin typeface="+mj-lt"/>
                <a:ea typeface="Calibri" panose="020F0502020204030204" pitchFamily="34" charset="0"/>
                <a:cs typeface="Arial" panose="020B0604020202020204" pitchFamily="34" charset="0"/>
              </a:rPr>
              <a:t>To what extent, if at all, does the use of empathy practices affect the efficacy of existing conservation messaging in exhibits and programs?</a:t>
            </a:r>
            <a:r>
              <a:rPr lang="en-US" sz="1800" dirty="0">
                <a:effectLst/>
                <a:ea typeface="Calibri" panose="020F0502020204030204" pitchFamily="34" charset="0"/>
                <a:cs typeface="Arial" panose="020B0604020202020204" pitchFamily="34" charset="0"/>
              </a:rPr>
              <a:t> </a:t>
            </a:r>
          </a:p>
          <a:p>
            <a:pPr marL="742950" indent="-285750">
              <a:lnSpc>
                <a:spcPct val="107000"/>
              </a:lnSpc>
              <a:spcAft>
                <a:spcPts val="800"/>
              </a:spcAft>
              <a:buFont typeface="Arial" panose="020B0604020202020204" pitchFamily="34" charset="0"/>
              <a:buChar char="•"/>
            </a:pPr>
            <a:r>
              <a:rPr lang="en-US" sz="1800" dirty="0">
                <a:effectLst/>
                <a:latin typeface="+mj-lt"/>
                <a:ea typeface="Calibri" panose="020F0502020204030204" pitchFamily="34" charset="0"/>
                <a:cs typeface="Arial" panose="020B0604020202020204" pitchFamily="34" charset="0"/>
              </a:rPr>
              <a:t>Is there a significant difference in how exhibits and programs impact expressions or feelings of empathy for animals when potentially confounding variables are controlled? </a:t>
            </a:r>
            <a:r>
              <a:rPr lang="en-US" sz="1800" dirty="0">
                <a:effectLst/>
                <a:ea typeface="Calibri" panose="020F0502020204030204" pitchFamily="34" charset="0"/>
                <a:cs typeface="Arial" panose="020B0604020202020204" pitchFamily="34" charset="0"/>
              </a:rPr>
              <a:t>Do individuals who both attend programs and observe exhibits express or experience more empathy than those who do only one or the other?</a:t>
            </a:r>
          </a:p>
          <a:p>
            <a:pPr marL="742950" indent="-285750">
              <a:lnSpc>
                <a:spcPct val="107000"/>
              </a:lnSpc>
              <a:spcAft>
                <a:spcPts val="800"/>
              </a:spcAft>
              <a:buFont typeface="Arial" panose="020B0604020202020204" pitchFamily="34" charset="0"/>
              <a:buChar char="•"/>
            </a:pPr>
            <a:r>
              <a:rPr lang="en-US" dirty="0">
                <a:ea typeface="Calibri" panose="020F0502020204030204" pitchFamily="34" charset="0"/>
                <a:cs typeface="Arial" panose="020B0604020202020204" pitchFamily="34" charset="0"/>
              </a:rPr>
              <a:t>To what extent, if at all, does the type of animal featured in an exhibit or program impact visitors’ and audiences’ empathetic responses when all other variables are controlled? </a:t>
            </a:r>
            <a:endParaRPr lang="en-US" sz="1800" dirty="0">
              <a:effectLst/>
              <a:ea typeface="Calibri" panose="020F0502020204030204" pitchFamily="34" charset="0"/>
              <a:cs typeface="Arial" panose="020B0604020202020204" pitchFamily="34" charset="0"/>
            </a:endParaRPr>
          </a:p>
          <a:p>
            <a:pPr marL="742950" indent="-285750">
              <a:lnSpc>
                <a:spcPct val="107000"/>
              </a:lnSpc>
              <a:spcAft>
                <a:spcPts val="800"/>
              </a:spcAft>
              <a:buFont typeface="Arial" panose="020B0604020202020204" pitchFamily="34" charset="0"/>
              <a:buChar char="•"/>
            </a:pPr>
            <a:r>
              <a:rPr lang="en-US" sz="1800" dirty="0">
                <a:effectLst/>
                <a:latin typeface="+mj-lt"/>
                <a:ea typeface="Calibri" panose="020F0502020204030204" pitchFamily="34" charset="0"/>
                <a:cs typeface="Arial" panose="020B0604020202020204" pitchFamily="34" charset="0"/>
              </a:rPr>
              <a:t>What factors influence how zoos and aquariums incorporate empathy practices into exhibits and programs? </a:t>
            </a:r>
            <a:r>
              <a:rPr lang="en-US" sz="1800" dirty="0">
                <a:effectLst/>
                <a:ea typeface="Calibri" panose="020F0502020204030204" pitchFamily="34" charset="0"/>
                <a:cs typeface="Arial" panose="020B0604020202020204" pitchFamily="34" charset="0"/>
              </a:rPr>
              <a:t>Do these factors affect which types of empathy practices are incorporated?</a:t>
            </a:r>
            <a:endParaRPr lang="en-US" sz="18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00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07260-8E40-0944-D930-CB86B50AEA60}"/>
              </a:ext>
            </a:extLst>
          </p:cNvPr>
          <p:cNvSpPr>
            <a:spLocks noGrp="1"/>
          </p:cNvSpPr>
          <p:nvPr>
            <p:ph type="title"/>
          </p:nvPr>
        </p:nvSpPr>
        <p:spPr/>
        <p:txBody>
          <a:bodyPr/>
          <a:lstStyle/>
          <a:p>
            <a:r>
              <a:rPr lang="en-US" dirty="0"/>
              <a:t>Future Evaluation Directions</a:t>
            </a:r>
          </a:p>
        </p:txBody>
      </p:sp>
      <p:sp>
        <p:nvSpPr>
          <p:cNvPr id="3" name="Content Placeholder 2">
            <a:extLst>
              <a:ext uri="{FF2B5EF4-FFF2-40B4-BE49-F238E27FC236}">
                <a16:creationId xmlns:a16="http://schemas.microsoft.com/office/drawing/2014/main" id="{BDBAC36C-0E9A-DD02-520B-6B4CD28BAB42}"/>
              </a:ext>
            </a:extLst>
          </p:cNvPr>
          <p:cNvSpPr>
            <a:spLocks noGrp="1"/>
          </p:cNvSpPr>
          <p:nvPr>
            <p:ph idx="1"/>
          </p:nvPr>
        </p:nvSpPr>
        <p:spPr/>
        <p:txBody>
          <a:bodyPr>
            <a:normAutofit/>
          </a:bodyPr>
          <a:lstStyle/>
          <a:p>
            <a:r>
              <a:rPr lang="en-US" sz="1800" dirty="0"/>
              <a:t>Digital observation tools to minimize data loss, reduce data entry and cleaning time, and create opportunities for collaboration</a:t>
            </a:r>
          </a:p>
          <a:p>
            <a:r>
              <a:rPr lang="en-US" sz="1800" dirty="0"/>
              <a:t>Will be made accessible to all Partner Organizations on tablets distributed by the Network as part of ongoing monitoring related to the new Network Outcome Map</a:t>
            </a:r>
          </a:p>
        </p:txBody>
      </p:sp>
    </p:spTree>
    <p:extLst>
      <p:ext uri="{BB962C8B-B14F-4D97-AF65-F5344CB8AC3E}">
        <p14:creationId xmlns:p14="http://schemas.microsoft.com/office/powerpoint/2010/main" val="944891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4820" y="1930522"/>
            <a:ext cx="10162360" cy="2387600"/>
          </a:xfrm>
        </p:spPr>
        <p:txBody>
          <a:bodyPr anchor="ctr"/>
          <a:lstStyle/>
          <a:p>
            <a:r>
              <a:rPr lang="en-US" b="1" dirty="0">
                <a:solidFill>
                  <a:schemeClr val="bg1"/>
                </a:solidFill>
                <a:latin typeface="Poppins"/>
                <a:cs typeface="Poppins"/>
              </a:rPr>
              <a:t>Questions?</a:t>
            </a:r>
          </a:p>
        </p:txBody>
      </p:sp>
      <p:sp>
        <p:nvSpPr>
          <p:cNvPr id="3" name="Subtitle 2"/>
          <p:cNvSpPr>
            <a:spLocks noGrp="1"/>
          </p:cNvSpPr>
          <p:nvPr>
            <p:ph type="subTitle" idx="1"/>
          </p:nvPr>
        </p:nvSpPr>
        <p:spPr>
          <a:xfrm>
            <a:off x="1524000" y="3826511"/>
            <a:ext cx="9144000" cy="1655762"/>
          </a:xfrm>
        </p:spPr>
        <p:txBody>
          <a:bodyPr vert="horz" lIns="91440" tIns="45720" rIns="91440" bIns="45720" rtlCol="0" anchor="t">
            <a:noAutofit/>
          </a:bodyPr>
          <a:lstStyle/>
          <a:p>
            <a:pPr marL="0" indent="0" algn="ctr">
              <a:buNone/>
            </a:pPr>
            <a:r>
              <a:rPr lang="en-US">
                <a:solidFill>
                  <a:schemeClr val="bg1"/>
                </a:solidFill>
                <a:cs typeface="Calibri"/>
              </a:rPr>
              <a:t>Unmute, </a:t>
            </a:r>
            <a:r>
              <a:rPr lang="en-US" dirty="0">
                <a:solidFill>
                  <a:schemeClr val="bg1"/>
                </a:solidFill>
                <a:cs typeface="Calibri"/>
              </a:rPr>
              <a:t>write them in the chat, or email theo.bamberger@zoo.org</a:t>
            </a:r>
          </a:p>
        </p:txBody>
      </p:sp>
      <p:pic>
        <p:nvPicPr>
          <p:cNvPr id="5" name="Picture 5" descr="Logo&#10;&#10;Description automatically generated">
            <a:extLst>
              <a:ext uri="{FF2B5EF4-FFF2-40B4-BE49-F238E27FC236}">
                <a16:creationId xmlns:a16="http://schemas.microsoft.com/office/drawing/2014/main" id="{6EC17CD3-5BE1-0637-FFAC-D8A44FFC5304}"/>
              </a:ext>
            </a:extLst>
          </p:cNvPr>
          <p:cNvPicPr>
            <a:picLocks noChangeAspect="1"/>
          </p:cNvPicPr>
          <p:nvPr/>
        </p:nvPicPr>
        <p:blipFill rotWithShape="1">
          <a:blip r:embed="rId3"/>
          <a:srcRect r="-233" b="30201"/>
          <a:stretch/>
        </p:blipFill>
        <p:spPr>
          <a:xfrm>
            <a:off x="-1167161" y="-184712"/>
            <a:ext cx="5373037" cy="2606844"/>
          </a:xfrm>
          <a:prstGeom prst="rect">
            <a:avLst/>
          </a:prstGeom>
        </p:spPr>
      </p:pic>
    </p:spTree>
    <p:extLst>
      <p:ext uri="{BB962C8B-B14F-4D97-AF65-F5344CB8AC3E}">
        <p14:creationId xmlns:p14="http://schemas.microsoft.com/office/powerpoint/2010/main" val="1195973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330EA0E-22B8-B662-64EC-D8B416F2077A}"/>
              </a:ext>
            </a:extLst>
          </p:cNvPr>
          <p:cNvGraphicFramePr>
            <a:graphicFrameLocks noGrp="1"/>
          </p:cNvGraphicFramePr>
          <p:nvPr>
            <p:extLst>
              <p:ext uri="{D42A27DB-BD31-4B8C-83A1-F6EECF244321}">
                <p14:modId xmlns:p14="http://schemas.microsoft.com/office/powerpoint/2010/main" val="1040099093"/>
              </p:ext>
            </p:extLst>
          </p:nvPr>
        </p:nvGraphicFramePr>
        <p:xfrm>
          <a:off x="2125095" y="3429000"/>
          <a:ext cx="7827170" cy="3078480"/>
        </p:xfrm>
        <a:graphic>
          <a:graphicData uri="http://schemas.openxmlformats.org/drawingml/2006/table">
            <a:tbl>
              <a:tblPr firstRow="1" firstCol="1" bandRow="1">
                <a:tableStyleId>{00A15C55-8517-42AA-B614-E9B94910E393}</a:tableStyleId>
              </a:tblPr>
              <a:tblGrid>
                <a:gridCol w="1565434">
                  <a:extLst>
                    <a:ext uri="{9D8B030D-6E8A-4147-A177-3AD203B41FA5}">
                      <a16:colId xmlns:a16="http://schemas.microsoft.com/office/drawing/2014/main" val="4094638361"/>
                    </a:ext>
                  </a:extLst>
                </a:gridCol>
                <a:gridCol w="1565434">
                  <a:extLst>
                    <a:ext uri="{9D8B030D-6E8A-4147-A177-3AD203B41FA5}">
                      <a16:colId xmlns:a16="http://schemas.microsoft.com/office/drawing/2014/main" val="3337023877"/>
                    </a:ext>
                  </a:extLst>
                </a:gridCol>
                <a:gridCol w="1565434">
                  <a:extLst>
                    <a:ext uri="{9D8B030D-6E8A-4147-A177-3AD203B41FA5}">
                      <a16:colId xmlns:a16="http://schemas.microsoft.com/office/drawing/2014/main" val="152884662"/>
                    </a:ext>
                  </a:extLst>
                </a:gridCol>
                <a:gridCol w="1565434">
                  <a:extLst>
                    <a:ext uri="{9D8B030D-6E8A-4147-A177-3AD203B41FA5}">
                      <a16:colId xmlns:a16="http://schemas.microsoft.com/office/drawing/2014/main" val="1221720391"/>
                    </a:ext>
                  </a:extLst>
                </a:gridCol>
                <a:gridCol w="1565434">
                  <a:extLst>
                    <a:ext uri="{9D8B030D-6E8A-4147-A177-3AD203B41FA5}">
                      <a16:colId xmlns:a16="http://schemas.microsoft.com/office/drawing/2014/main" val="3105890739"/>
                    </a:ext>
                  </a:extLst>
                </a:gridCol>
              </a:tblGrid>
              <a:tr h="373149">
                <a:tc>
                  <a:txBody>
                    <a:bodyPr/>
                    <a:lstStyle/>
                    <a:p>
                      <a:pPr algn="ctr"/>
                      <a:r>
                        <a:rPr lang="en-US" sz="1400" b="0">
                          <a:latin typeface="+mj-lt"/>
                        </a:rPr>
                        <a:t>Type of Animal</a:t>
                      </a:r>
                    </a:p>
                  </a:txBody>
                  <a:tcPr anchor="ctr"/>
                </a:tc>
                <a:tc>
                  <a:txBody>
                    <a:bodyPr/>
                    <a:lstStyle/>
                    <a:p>
                      <a:pPr algn="ctr"/>
                      <a:r>
                        <a:rPr lang="en-US" sz="1400" b="0" dirty="0">
                          <a:latin typeface="+mj-lt"/>
                        </a:rPr>
                        <a:t>Exhibit </a:t>
                      </a:r>
                    </a:p>
                    <a:p>
                      <a:pPr algn="ctr"/>
                      <a:r>
                        <a:rPr lang="en-US" sz="1400" b="0" dirty="0">
                          <a:latin typeface="+mj-lt"/>
                        </a:rPr>
                        <a:t>Observations</a:t>
                      </a:r>
                    </a:p>
                  </a:txBody>
                  <a:tcPr anchor="ctr"/>
                </a:tc>
                <a:tc>
                  <a:txBody>
                    <a:bodyPr/>
                    <a:lstStyle/>
                    <a:p>
                      <a:pPr algn="ctr"/>
                      <a:r>
                        <a:rPr lang="en-US" sz="1400" b="0" dirty="0">
                          <a:latin typeface="+mj-lt"/>
                        </a:rPr>
                        <a:t>Program Observations</a:t>
                      </a:r>
                    </a:p>
                  </a:txBody>
                  <a:tcPr anchor="ctr"/>
                </a:tc>
                <a:tc>
                  <a:txBody>
                    <a:bodyPr/>
                    <a:lstStyle/>
                    <a:p>
                      <a:pPr algn="ctr"/>
                      <a:r>
                        <a:rPr lang="en-US" sz="1400" b="0" dirty="0">
                          <a:latin typeface="+mj-lt"/>
                        </a:rPr>
                        <a:t>Visitor </a:t>
                      </a:r>
                    </a:p>
                    <a:p>
                      <a:pPr algn="ctr"/>
                      <a:r>
                        <a:rPr lang="en-US" sz="1400" b="0" dirty="0">
                          <a:latin typeface="+mj-lt"/>
                        </a:rPr>
                        <a:t>Observations</a:t>
                      </a:r>
                    </a:p>
                  </a:txBody>
                  <a:tcPr anchor="ctr"/>
                </a:tc>
                <a:tc>
                  <a:txBody>
                    <a:bodyPr/>
                    <a:lstStyle/>
                    <a:p>
                      <a:pPr algn="ctr"/>
                      <a:r>
                        <a:rPr lang="en-US" sz="1400" b="0" dirty="0">
                          <a:latin typeface="+mj-lt"/>
                        </a:rPr>
                        <a:t>Audience Observations</a:t>
                      </a:r>
                    </a:p>
                  </a:txBody>
                  <a:tcPr marT="0" marB="0" anchor="ctr"/>
                </a:tc>
                <a:extLst>
                  <a:ext uri="{0D108BD9-81ED-4DB2-BD59-A6C34878D82A}">
                    <a16:rowId xmlns:a16="http://schemas.microsoft.com/office/drawing/2014/main" val="1503983375"/>
                  </a:ext>
                </a:extLst>
              </a:tr>
              <a:tr h="226555">
                <a:tc>
                  <a:txBody>
                    <a:bodyPr/>
                    <a:lstStyle/>
                    <a:p>
                      <a:pPr algn="ctr"/>
                      <a:r>
                        <a:rPr lang="en-US" sz="1400" b="0">
                          <a:latin typeface="+mj-lt"/>
                        </a:rPr>
                        <a:t>Amphibian</a:t>
                      </a:r>
                    </a:p>
                  </a:txBody>
                  <a:tcPr anchor="ctr"/>
                </a:tc>
                <a:tc>
                  <a:txBody>
                    <a:bodyPr/>
                    <a:lstStyle/>
                    <a:p>
                      <a:pPr algn="ctr"/>
                      <a:r>
                        <a:rPr lang="en-US" sz="1400" b="0" dirty="0">
                          <a:latin typeface="+mj-lt"/>
                        </a:rPr>
                        <a:t>3</a:t>
                      </a:r>
                    </a:p>
                  </a:txBody>
                  <a:tcPr anchor="ctr"/>
                </a:tc>
                <a:tc>
                  <a:txBody>
                    <a:bodyPr/>
                    <a:lstStyle/>
                    <a:p>
                      <a:pPr algn="ctr"/>
                      <a:r>
                        <a:rPr lang="en-US" sz="1400" b="0">
                          <a:latin typeface="+mj-lt"/>
                        </a:rPr>
                        <a:t>1</a:t>
                      </a:r>
                    </a:p>
                  </a:txBody>
                  <a:tcPr anchor="ctr"/>
                </a:tc>
                <a:tc>
                  <a:txBody>
                    <a:bodyPr/>
                    <a:lstStyle/>
                    <a:p>
                      <a:pPr algn="ctr"/>
                      <a:r>
                        <a:rPr lang="en-US" sz="1400" b="0">
                          <a:latin typeface="+mj-lt"/>
                        </a:rPr>
                        <a:t>0</a:t>
                      </a:r>
                    </a:p>
                  </a:txBody>
                  <a:tcPr anchor="ctr"/>
                </a:tc>
                <a:tc>
                  <a:txBody>
                    <a:bodyPr/>
                    <a:lstStyle/>
                    <a:p>
                      <a:pPr algn="ctr"/>
                      <a:r>
                        <a:rPr lang="en-US" sz="1400" b="0" dirty="0">
                          <a:latin typeface="+mj-lt"/>
                        </a:rPr>
                        <a:t>0</a:t>
                      </a:r>
                    </a:p>
                  </a:txBody>
                  <a:tcPr anchor="ctr"/>
                </a:tc>
                <a:extLst>
                  <a:ext uri="{0D108BD9-81ED-4DB2-BD59-A6C34878D82A}">
                    <a16:rowId xmlns:a16="http://schemas.microsoft.com/office/drawing/2014/main" val="3555914339"/>
                  </a:ext>
                </a:extLst>
              </a:tr>
              <a:tr h="226555">
                <a:tc>
                  <a:txBody>
                    <a:bodyPr/>
                    <a:lstStyle/>
                    <a:p>
                      <a:pPr algn="ctr"/>
                      <a:r>
                        <a:rPr lang="en-US" sz="1400" b="0">
                          <a:latin typeface="+mj-lt"/>
                        </a:rPr>
                        <a:t>Bird</a:t>
                      </a:r>
                    </a:p>
                  </a:txBody>
                  <a:tcPr anchor="ctr"/>
                </a:tc>
                <a:tc>
                  <a:txBody>
                    <a:bodyPr/>
                    <a:lstStyle/>
                    <a:p>
                      <a:pPr algn="ctr"/>
                      <a:r>
                        <a:rPr lang="en-US" sz="1400" b="0">
                          <a:latin typeface="+mj-lt"/>
                        </a:rPr>
                        <a:t>36</a:t>
                      </a:r>
                    </a:p>
                  </a:txBody>
                  <a:tcPr anchor="ctr"/>
                </a:tc>
                <a:tc>
                  <a:txBody>
                    <a:bodyPr/>
                    <a:lstStyle/>
                    <a:p>
                      <a:pPr algn="ctr"/>
                      <a:r>
                        <a:rPr lang="en-US" sz="1400" b="0" dirty="0">
                          <a:latin typeface="+mj-lt"/>
                        </a:rPr>
                        <a:t>13</a:t>
                      </a:r>
                    </a:p>
                  </a:txBody>
                  <a:tcPr anchor="ctr"/>
                </a:tc>
                <a:tc>
                  <a:txBody>
                    <a:bodyPr/>
                    <a:lstStyle/>
                    <a:p>
                      <a:pPr algn="ctr"/>
                      <a:r>
                        <a:rPr lang="en-US" sz="1400" b="0">
                          <a:latin typeface="+mj-lt"/>
                        </a:rPr>
                        <a:t>74</a:t>
                      </a:r>
                    </a:p>
                  </a:txBody>
                  <a:tcPr anchor="ctr"/>
                </a:tc>
                <a:tc>
                  <a:txBody>
                    <a:bodyPr/>
                    <a:lstStyle/>
                    <a:p>
                      <a:pPr algn="ctr"/>
                      <a:r>
                        <a:rPr lang="en-US" sz="1400" b="0">
                          <a:latin typeface="+mj-lt"/>
                        </a:rPr>
                        <a:t>5</a:t>
                      </a:r>
                    </a:p>
                  </a:txBody>
                  <a:tcPr anchor="ctr"/>
                </a:tc>
                <a:extLst>
                  <a:ext uri="{0D108BD9-81ED-4DB2-BD59-A6C34878D82A}">
                    <a16:rowId xmlns:a16="http://schemas.microsoft.com/office/drawing/2014/main" val="1430335945"/>
                  </a:ext>
                </a:extLst>
              </a:tr>
              <a:tr h="226555">
                <a:tc>
                  <a:txBody>
                    <a:bodyPr/>
                    <a:lstStyle/>
                    <a:p>
                      <a:pPr algn="ctr"/>
                      <a:r>
                        <a:rPr lang="en-US" sz="1400" b="0">
                          <a:latin typeface="+mj-lt"/>
                        </a:rPr>
                        <a:t>Fish</a:t>
                      </a:r>
                    </a:p>
                  </a:txBody>
                  <a:tcPr anchor="ctr"/>
                </a:tc>
                <a:tc>
                  <a:txBody>
                    <a:bodyPr/>
                    <a:lstStyle/>
                    <a:p>
                      <a:pPr algn="ctr"/>
                      <a:r>
                        <a:rPr lang="en-US" sz="1400" b="0">
                          <a:latin typeface="+mj-lt"/>
                        </a:rPr>
                        <a:t>8</a:t>
                      </a:r>
                    </a:p>
                  </a:txBody>
                  <a:tcPr anchor="ctr"/>
                </a:tc>
                <a:tc>
                  <a:txBody>
                    <a:bodyPr/>
                    <a:lstStyle/>
                    <a:p>
                      <a:pPr algn="ctr"/>
                      <a:r>
                        <a:rPr lang="en-US" sz="1400" b="0">
                          <a:latin typeface="+mj-lt"/>
                        </a:rPr>
                        <a:t>2</a:t>
                      </a:r>
                    </a:p>
                  </a:txBody>
                  <a:tcPr anchor="ctr"/>
                </a:tc>
                <a:tc>
                  <a:txBody>
                    <a:bodyPr/>
                    <a:lstStyle/>
                    <a:p>
                      <a:pPr algn="ctr"/>
                      <a:r>
                        <a:rPr lang="en-US" sz="1400" b="0">
                          <a:latin typeface="+mj-lt"/>
                        </a:rPr>
                        <a:t>18</a:t>
                      </a:r>
                    </a:p>
                  </a:txBody>
                  <a:tcPr anchor="ctr"/>
                </a:tc>
                <a:tc>
                  <a:txBody>
                    <a:bodyPr/>
                    <a:lstStyle/>
                    <a:p>
                      <a:pPr algn="ctr"/>
                      <a:r>
                        <a:rPr lang="en-US" sz="1400" b="0">
                          <a:latin typeface="+mj-lt"/>
                        </a:rPr>
                        <a:t>1</a:t>
                      </a:r>
                    </a:p>
                  </a:txBody>
                  <a:tcPr anchor="ctr"/>
                </a:tc>
                <a:extLst>
                  <a:ext uri="{0D108BD9-81ED-4DB2-BD59-A6C34878D82A}">
                    <a16:rowId xmlns:a16="http://schemas.microsoft.com/office/drawing/2014/main" val="101868443"/>
                  </a:ext>
                </a:extLst>
              </a:tr>
              <a:tr h="226555">
                <a:tc>
                  <a:txBody>
                    <a:bodyPr/>
                    <a:lstStyle/>
                    <a:p>
                      <a:pPr algn="ctr"/>
                      <a:r>
                        <a:rPr lang="en-US" sz="1400" b="0">
                          <a:latin typeface="+mj-lt"/>
                        </a:rPr>
                        <a:t>Mammal</a:t>
                      </a:r>
                    </a:p>
                  </a:txBody>
                  <a:tcPr anchor="ctr"/>
                </a:tc>
                <a:tc>
                  <a:txBody>
                    <a:bodyPr/>
                    <a:lstStyle/>
                    <a:p>
                      <a:pPr algn="ctr"/>
                      <a:r>
                        <a:rPr lang="en-US" sz="1400" b="0">
                          <a:latin typeface="+mj-lt"/>
                        </a:rPr>
                        <a:t>114</a:t>
                      </a:r>
                    </a:p>
                  </a:txBody>
                  <a:tcPr anchor="ctr"/>
                </a:tc>
                <a:tc>
                  <a:txBody>
                    <a:bodyPr/>
                    <a:lstStyle/>
                    <a:p>
                      <a:pPr algn="ctr"/>
                      <a:r>
                        <a:rPr lang="en-US" sz="1400" b="0">
                          <a:latin typeface="+mj-lt"/>
                        </a:rPr>
                        <a:t>26</a:t>
                      </a:r>
                    </a:p>
                  </a:txBody>
                  <a:tcPr anchor="ctr"/>
                </a:tc>
                <a:tc>
                  <a:txBody>
                    <a:bodyPr/>
                    <a:lstStyle/>
                    <a:p>
                      <a:pPr algn="ctr"/>
                      <a:r>
                        <a:rPr lang="en-US" sz="1400" b="0">
                          <a:latin typeface="+mj-lt"/>
                        </a:rPr>
                        <a:t>424</a:t>
                      </a:r>
                    </a:p>
                  </a:txBody>
                  <a:tcPr anchor="ctr"/>
                </a:tc>
                <a:tc>
                  <a:txBody>
                    <a:bodyPr/>
                    <a:lstStyle/>
                    <a:p>
                      <a:pPr algn="ctr"/>
                      <a:r>
                        <a:rPr lang="en-US" sz="1400" b="0">
                          <a:latin typeface="+mj-lt"/>
                        </a:rPr>
                        <a:t>10</a:t>
                      </a:r>
                    </a:p>
                  </a:txBody>
                  <a:tcPr anchor="ctr"/>
                </a:tc>
                <a:extLst>
                  <a:ext uri="{0D108BD9-81ED-4DB2-BD59-A6C34878D82A}">
                    <a16:rowId xmlns:a16="http://schemas.microsoft.com/office/drawing/2014/main" val="3261840444"/>
                  </a:ext>
                </a:extLst>
              </a:tr>
              <a:tr h="226555">
                <a:tc>
                  <a:txBody>
                    <a:bodyPr/>
                    <a:lstStyle/>
                    <a:p>
                      <a:pPr algn="ctr"/>
                      <a:r>
                        <a:rPr lang="en-US" sz="1400" b="0">
                          <a:latin typeface="+mj-lt"/>
                        </a:rPr>
                        <a:t>Marine Invertebrate</a:t>
                      </a:r>
                    </a:p>
                  </a:txBody>
                  <a:tcPr anchor="ctr"/>
                </a:tc>
                <a:tc>
                  <a:txBody>
                    <a:bodyPr/>
                    <a:lstStyle/>
                    <a:p>
                      <a:pPr algn="ctr"/>
                      <a:r>
                        <a:rPr lang="en-US" sz="1400" b="0">
                          <a:latin typeface="+mj-lt"/>
                        </a:rPr>
                        <a:t>8</a:t>
                      </a:r>
                    </a:p>
                  </a:txBody>
                  <a:tcPr anchor="ctr"/>
                </a:tc>
                <a:tc>
                  <a:txBody>
                    <a:bodyPr/>
                    <a:lstStyle/>
                    <a:p>
                      <a:pPr algn="ctr"/>
                      <a:r>
                        <a:rPr lang="en-US" sz="1400" b="0">
                          <a:latin typeface="+mj-lt"/>
                        </a:rPr>
                        <a:t>0</a:t>
                      </a:r>
                    </a:p>
                  </a:txBody>
                  <a:tcPr anchor="ctr"/>
                </a:tc>
                <a:tc>
                  <a:txBody>
                    <a:bodyPr/>
                    <a:lstStyle/>
                    <a:p>
                      <a:pPr algn="ctr"/>
                      <a:r>
                        <a:rPr lang="en-US" sz="1400" b="0">
                          <a:latin typeface="+mj-lt"/>
                        </a:rPr>
                        <a:t>23</a:t>
                      </a:r>
                    </a:p>
                  </a:txBody>
                  <a:tcPr anchor="ctr"/>
                </a:tc>
                <a:tc>
                  <a:txBody>
                    <a:bodyPr/>
                    <a:lstStyle/>
                    <a:p>
                      <a:pPr algn="ctr"/>
                      <a:r>
                        <a:rPr lang="en-US" sz="1400" b="0">
                          <a:latin typeface="+mj-lt"/>
                        </a:rPr>
                        <a:t>0</a:t>
                      </a:r>
                    </a:p>
                  </a:txBody>
                  <a:tcPr anchor="ctr"/>
                </a:tc>
                <a:extLst>
                  <a:ext uri="{0D108BD9-81ED-4DB2-BD59-A6C34878D82A}">
                    <a16:rowId xmlns:a16="http://schemas.microsoft.com/office/drawing/2014/main" val="250382019"/>
                  </a:ext>
                </a:extLst>
              </a:tr>
              <a:tr h="226555">
                <a:tc>
                  <a:txBody>
                    <a:bodyPr/>
                    <a:lstStyle/>
                    <a:p>
                      <a:pPr algn="ctr"/>
                      <a:r>
                        <a:rPr lang="en-US" sz="1400" b="0">
                          <a:latin typeface="+mj-lt"/>
                        </a:rPr>
                        <a:t>Reptile</a:t>
                      </a:r>
                    </a:p>
                  </a:txBody>
                  <a:tcPr anchor="ctr"/>
                </a:tc>
                <a:tc>
                  <a:txBody>
                    <a:bodyPr/>
                    <a:lstStyle/>
                    <a:p>
                      <a:pPr algn="ctr"/>
                      <a:r>
                        <a:rPr lang="en-US" sz="1400" b="0">
                          <a:latin typeface="+mj-lt"/>
                        </a:rPr>
                        <a:t>13</a:t>
                      </a:r>
                    </a:p>
                  </a:txBody>
                  <a:tcPr anchor="ctr"/>
                </a:tc>
                <a:tc>
                  <a:txBody>
                    <a:bodyPr/>
                    <a:lstStyle/>
                    <a:p>
                      <a:pPr algn="ctr"/>
                      <a:r>
                        <a:rPr lang="en-US" sz="1400" b="0">
                          <a:latin typeface="+mj-lt"/>
                        </a:rPr>
                        <a:t>9</a:t>
                      </a:r>
                    </a:p>
                  </a:txBody>
                  <a:tcPr anchor="ctr"/>
                </a:tc>
                <a:tc>
                  <a:txBody>
                    <a:bodyPr/>
                    <a:lstStyle/>
                    <a:p>
                      <a:pPr algn="ctr"/>
                      <a:r>
                        <a:rPr lang="en-US" sz="1400" b="0">
                          <a:latin typeface="+mj-lt"/>
                        </a:rPr>
                        <a:t>45</a:t>
                      </a:r>
                    </a:p>
                  </a:txBody>
                  <a:tcPr anchor="ctr"/>
                </a:tc>
                <a:tc>
                  <a:txBody>
                    <a:bodyPr/>
                    <a:lstStyle/>
                    <a:p>
                      <a:pPr algn="ctr"/>
                      <a:r>
                        <a:rPr lang="en-US" sz="1400" b="0">
                          <a:latin typeface="+mj-lt"/>
                        </a:rPr>
                        <a:t>5</a:t>
                      </a:r>
                    </a:p>
                  </a:txBody>
                  <a:tcPr anchor="ctr"/>
                </a:tc>
                <a:extLst>
                  <a:ext uri="{0D108BD9-81ED-4DB2-BD59-A6C34878D82A}">
                    <a16:rowId xmlns:a16="http://schemas.microsoft.com/office/drawing/2014/main" val="2705371761"/>
                  </a:ext>
                </a:extLst>
              </a:tr>
              <a:tr h="373149">
                <a:tc>
                  <a:txBody>
                    <a:bodyPr/>
                    <a:lstStyle/>
                    <a:p>
                      <a:pPr algn="ctr"/>
                      <a:r>
                        <a:rPr lang="en-US" sz="1400" b="0">
                          <a:latin typeface="+mj-lt"/>
                        </a:rPr>
                        <a:t>Terrestrial Invertebrate</a:t>
                      </a:r>
                    </a:p>
                  </a:txBody>
                  <a:tcPr anchor="ctr"/>
                </a:tc>
                <a:tc>
                  <a:txBody>
                    <a:bodyPr/>
                    <a:lstStyle/>
                    <a:p>
                      <a:pPr algn="ctr"/>
                      <a:r>
                        <a:rPr lang="en-US" sz="1400" b="0">
                          <a:latin typeface="+mj-lt"/>
                        </a:rPr>
                        <a:t>5</a:t>
                      </a:r>
                    </a:p>
                  </a:txBody>
                  <a:tcPr anchor="ctr"/>
                </a:tc>
                <a:tc>
                  <a:txBody>
                    <a:bodyPr/>
                    <a:lstStyle/>
                    <a:p>
                      <a:pPr algn="ctr"/>
                      <a:r>
                        <a:rPr lang="en-US" sz="1400" b="0">
                          <a:latin typeface="+mj-lt"/>
                        </a:rPr>
                        <a:t>5</a:t>
                      </a:r>
                    </a:p>
                  </a:txBody>
                  <a:tcPr anchor="ctr"/>
                </a:tc>
                <a:tc>
                  <a:txBody>
                    <a:bodyPr/>
                    <a:lstStyle/>
                    <a:p>
                      <a:pPr algn="ctr"/>
                      <a:r>
                        <a:rPr lang="en-US" sz="1400" b="0">
                          <a:latin typeface="+mj-lt"/>
                        </a:rPr>
                        <a:t>11</a:t>
                      </a:r>
                    </a:p>
                  </a:txBody>
                  <a:tcPr anchor="ctr"/>
                </a:tc>
                <a:tc>
                  <a:txBody>
                    <a:bodyPr/>
                    <a:lstStyle/>
                    <a:p>
                      <a:pPr algn="ctr"/>
                      <a:r>
                        <a:rPr lang="en-US" sz="1400" b="0" dirty="0">
                          <a:latin typeface="+mj-lt"/>
                        </a:rPr>
                        <a:t>3</a:t>
                      </a:r>
                    </a:p>
                  </a:txBody>
                  <a:tcPr anchor="ctr"/>
                </a:tc>
                <a:extLst>
                  <a:ext uri="{0D108BD9-81ED-4DB2-BD59-A6C34878D82A}">
                    <a16:rowId xmlns:a16="http://schemas.microsoft.com/office/drawing/2014/main" val="2443204939"/>
                  </a:ext>
                </a:extLst>
              </a:tr>
            </a:tbl>
          </a:graphicData>
        </a:graphic>
      </p:graphicFrame>
      <p:sp>
        <p:nvSpPr>
          <p:cNvPr id="5" name="TextBox 4">
            <a:extLst>
              <a:ext uri="{FF2B5EF4-FFF2-40B4-BE49-F238E27FC236}">
                <a16:creationId xmlns:a16="http://schemas.microsoft.com/office/drawing/2014/main" id="{AE59FA0E-E6AC-7D39-3759-B08051BE2E0F}"/>
              </a:ext>
            </a:extLst>
          </p:cNvPr>
          <p:cNvSpPr txBox="1"/>
          <p:nvPr/>
        </p:nvSpPr>
        <p:spPr>
          <a:xfrm>
            <a:off x="660400" y="610794"/>
            <a:ext cx="5625258" cy="523220"/>
          </a:xfrm>
          <a:prstGeom prst="rect">
            <a:avLst/>
          </a:prstGeom>
          <a:noFill/>
        </p:spPr>
        <p:txBody>
          <a:bodyPr wrap="none" rtlCol="0">
            <a:spAutoFit/>
          </a:bodyPr>
          <a:lstStyle/>
          <a:p>
            <a:r>
              <a:rPr lang="en-US" sz="2800" b="1" dirty="0"/>
              <a:t>Observation Data Breakdown</a:t>
            </a:r>
          </a:p>
        </p:txBody>
      </p:sp>
      <p:graphicFrame>
        <p:nvGraphicFramePr>
          <p:cNvPr id="6" name="Table 5">
            <a:extLst>
              <a:ext uri="{FF2B5EF4-FFF2-40B4-BE49-F238E27FC236}">
                <a16:creationId xmlns:a16="http://schemas.microsoft.com/office/drawing/2014/main" id="{A16B27D3-A79C-E3DF-B057-BB7C0E598C89}"/>
              </a:ext>
            </a:extLst>
          </p:cNvPr>
          <p:cNvGraphicFramePr>
            <a:graphicFrameLocks noGrp="1"/>
          </p:cNvGraphicFramePr>
          <p:nvPr>
            <p:extLst>
              <p:ext uri="{D42A27DB-BD31-4B8C-83A1-F6EECF244321}">
                <p14:modId xmlns:p14="http://schemas.microsoft.com/office/powerpoint/2010/main" val="3091980531"/>
              </p:ext>
            </p:extLst>
          </p:nvPr>
        </p:nvGraphicFramePr>
        <p:xfrm>
          <a:off x="340892" y="1212818"/>
          <a:ext cx="6500779" cy="2042160"/>
        </p:xfrm>
        <a:graphic>
          <a:graphicData uri="http://schemas.openxmlformats.org/drawingml/2006/table">
            <a:tbl>
              <a:tblPr firstRow="1" firstCol="1" bandRow="1">
                <a:tableStyleId>{00A15C55-8517-42AA-B614-E9B94910E393}</a:tableStyleId>
              </a:tblPr>
              <a:tblGrid>
                <a:gridCol w="2612338">
                  <a:extLst>
                    <a:ext uri="{9D8B030D-6E8A-4147-A177-3AD203B41FA5}">
                      <a16:colId xmlns:a16="http://schemas.microsoft.com/office/drawing/2014/main" val="198338295"/>
                    </a:ext>
                  </a:extLst>
                </a:gridCol>
                <a:gridCol w="1947602">
                  <a:extLst>
                    <a:ext uri="{9D8B030D-6E8A-4147-A177-3AD203B41FA5}">
                      <a16:colId xmlns:a16="http://schemas.microsoft.com/office/drawing/2014/main" val="3157587746"/>
                    </a:ext>
                  </a:extLst>
                </a:gridCol>
                <a:gridCol w="1940839">
                  <a:extLst>
                    <a:ext uri="{9D8B030D-6E8A-4147-A177-3AD203B41FA5}">
                      <a16:colId xmlns:a16="http://schemas.microsoft.com/office/drawing/2014/main" val="41790365"/>
                    </a:ext>
                  </a:extLst>
                </a:gridCol>
              </a:tblGrid>
              <a:tr h="324660">
                <a:tc>
                  <a:txBody>
                    <a:bodyPr/>
                    <a:lstStyle/>
                    <a:p>
                      <a:pPr algn="ctr"/>
                      <a:r>
                        <a:rPr lang="en-US" sz="1400" b="0" dirty="0">
                          <a:latin typeface="+mj-lt"/>
                        </a:rPr>
                        <a:t>Type of Program Audience</a:t>
                      </a:r>
                    </a:p>
                  </a:txBody>
                  <a:tcPr anchor="ctr"/>
                </a:tc>
                <a:tc>
                  <a:txBody>
                    <a:bodyPr/>
                    <a:lstStyle/>
                    <a:p>
                      <a:pPr algn="ctr"/>
                      <a:r>
                        <a:rPr lang="en-US" sz="1400" b="0" dirty="0">
                          <a:latin typeface="+mj-lt"/>
                        </a:rPr>
                        <a:t>Program Presenter Observations</a:t>
                      </a:r>
                    </a:p>
                  </a:txBody>
                  <a:tcPr anchor="ctr"/>
                </a:tc>
                <a:tc>
                  <a:txBody>
                    <a:bodyPr/>
                    <a:lstStyle/>
                    <a:p>
                      <a:pPr algn="ctr"/>
                      <a:r>
                        <a:rPr lang="en-US" sz="1400" b="0" dirty="0">
                          <a:latin typeface="+mj-lt"/>
                        </a:rPr>
                        <a:t>Program Audience Observations</a:t>
                      </a:r>
                    </a:p>
                  </a:txBody>
                  <a:tcPr anchor="ctr"/>
                </a:tc>
                <a:extLst>
                  <a:ext uri="{0D108BD9-81ED-4DB2-BD59-A6C34878D82A}">
                    <a16:rowId xmlns:a16="http://schemas.microsoft.com/office/drawing/2014/main" val="1282761842"/>
                  </a:ext>
                </a:extLst>
              </a:tr>
              <a:tr h="240145">
                <a:tc>
                  <a:txBody>
                    <a:bodyPr/>
                    <a:lstStyle/>
                    <a:p>
                      <a:pPr algn="ctr"/>
                      <a:r>
                        <a:rPr lang="en-US" sz="1400" b="0" dirty="0"/>
                        <a:t>General zoo visitors</a:t>
                      </a:r>
                      <a:endParaRPr lang="en-US" sz="1400" b="0" dirty="0">
                        <a:latin typeface="+mn-lt"/>
                      </a:endParaRPr>
                    </a:p>
                  </a:txBody>
                  <a:tcPr marL="45720" marR="45720" anchor="ctr"/>
                </a:tc>
                <a:tc>
                  <a:txBody>
                    <a:bodyPr/>
                    <a:lstStyle/>
                    <a:p>
                      <a:pPr algn="ctr"/>
                      <a:r>
                        <a:rPr lang="en-US" sz="1400" b="0" dirty="0">
                          <a:latin typeface="+mn-lt"/>
                        </a:rPr>
                        <a:t>37</a:t>
                      </a:r>
                    </a:p>
                  </a:txBody>
                  <a:tcPr marL="45720" marR="45720" anchor="ctr"/>
                </a:tc>
                <a:tc>
                  <a:txBody>
                    <a:bodyPr/>
                    <a:lstStyle/>
                    <a:p>
                      <a:pPr algn="ctr"/>
                      <a:r>
                        <a:rPr lang="en-US" sz="1400" b="0" dirty="0">
                          <a:latin typeface="+mn-lt"/>
                        </a:rPr>
                        <a:t>12</a:t>
                      </a:r>
                    </a:p>
                  </a:txBody>
                  <a:tcPr marL="45720" marR="45720" anchor="ctr"/>
                </a:tc>
                <a:extLst>
                  <a:ext uri="{0D108BD9-81ED-4DB2-BD59-A6C34878D82A}">
                    <a16:rowId xmlns:a16="http://schemas.microsoft.com/office/drawing/2014/main" val="1539005327"/>
                  </a:ext>
                </a:extLst>
              </a:tr>
              <a:tr h="240145">
                <a:tc>
                  <a:txBody>
                    <a:bodyPr/>
                    <a:lstStyle/>
                    <a:p>
                      <a:pPr algn="ctr"/>
                      <a:r>
                        <a:rPr lang="en-US" sz="1400" b="0"/>
                        <a:t>Grade school groups</a:t>
                      </a:r>
                      <a:endParaRPr lang="en-US" sz="1400" b="0">
                        <a:latin typeface="+mn-lt"/>
                      </a:endParaRPr>
                    </a:p>
                  </a:txBody>
                  <a:tcPr marL="45720" marR="45720" anchor="ctr"/>
                </a:tc>
                <a:tc>
                  <a:txBody>
                    <a:bodyPr/>
                    <a:lstStyle/>
                    <a:p>
                      <a:pPr algn="ctr"/>
                      <a:r>
                        <a:rPr lang="en-US" sz="1400" b="0" dirty="0">
                          <a:latin typeface="+mn-lt"/>
                        </a:rPr>
                        <a:t>10</a:t>
                      </a:r>
                    </a:p>
                  </a:txBody>
                  <a:tcPr marL="45720" marR="45720" anchor="ctr"/>
                </a:tc>
                <a:tc>
                  <a:txBody>
                    <a:bodyPr/>
                    <a:lstStyle/>
                    <a:p>
                      <a:pPr algn="ctr"/>
                      <a:r>
                        <a:rPr lang="en-US" sz="1400" b="0" dirty="0">
                          <a:latin typeface="+mn-lt"/>
                        </a:rPr>
                        <a:t>7</a:t>
                      </a:r>
                    </a:p>
                  </a:txBody>
                  <a:tcPr marL="45720" marR="45720" anchor="ctr"/>
                </a:tc>
                <a:extLst>
                  <a:ext uri="{0D108BD9-81ED-4DB2-BD59-A6C34878D82A}">
                    <a16:rowId xmlns:a16="http://schemas.microsoft.com/office/drawing/2014/main" val="4236722489"/>
                  </a:ext>
                </a:extLst>
              </a:tr>
              <a:tr h="240145">
                <a:tc>
                  <a:txBody>
                    <a:bodyPr/>
                    <a:lstStyle/>
                    <a:p>
                      <a:pPr algn="ctr"/>
                      <a:r>
                        <a:rPr lang="en-US" sz="1400" b="0" dirty="0"/>
                        <a:t>Pre-K</a:t>
                      </a:r>
                      <a:endParaRPr lang="en-US" sz="1400" b="0" dirty="0">
                        <a:latin typeface="+mn-lt"/>
                      </a:endParaRPr>
                    </a:p>
                  </a:txBody>
                  <a:tcPr marL="45720" marR="45720" anchor="ctr"/>
                </a:tc>
                <a:tc>
                  <a:txBody>
                    <a:bodyPr/>
                    <a:lstStyle/>
                    <a:p>
                      <a:pPr algn="ctr"/>
                      <a:r>
                        <a:rPr lang="en-US" sz="1400" b="0" dirty="0">
                          <a:latin typeface="+mn-lt"/>
                        </a:rPr>
                        <a:t>7</a:t>
                      </a:r>
                    </a:p>
                  </a:txBody>
                  <a:tcPr marL="45720" marR="45720" anchor="ctr"/>
                </a:tc>
                <a:tc>
                  <a:txBody>
                    <a:bodyPr/>
                    <a:lstStyle/>
                    <a:p>
                      <a:pPr algn="ctr"/>
                      <a:r>
                        <a:rPr lang="en-US" sz="1400" b="0" dirty="0">
                          <a:latin typeface="+mn-lt"/>
                        </a:rPr>
                        <a:t>5</a:t>
                      </a:r>
                    </a:p>
                  </a:txBody>
                  <a:tcPr marL="45720" marR="45720" anchor="ctr"/>
                </a:tc>
                <a:extLst>
                  <a:ext uri="{0D108BD9-81ED-4DB2-BD59-A6C34878D82A}">
                    <a16:rowId xmlns:a16="http://schemas.microsoft.com/office/drawing/2014/main" val="1534487616"/>
                  </a:ext>
                </a:extLst>
              </a:tr>
              <a:tr h="240145">
                <a:tc>
                  <a:txBody>
                    <a:bodyPr/>
                    <a:lstStyle/>
                    <a:p>
                      <a:pPr algn="ctr"/>
                      <a:r>
                        <a:rPr lang="en-US" sz="1400" b="0" dirty="0"/>
                        <a:t>Private adult groups</a:t>
                      </a:r>
                      <a:endParaRPr lang="en-US" sz="1400" b="0" dirty="0">
                        <a:latin typeface="+mn-lt"/>
                      </a:endParaRPr>
                    </a:p>
                  </a:txBody>
                  <a:tcPr marL="45720" marR="45720" anchor="ctr"/>
                </a:tc>
                <a:tc>
                  <a:txBody>
                    <a:bodyPr/>
                    <a:lstStyle/>
                    <a:p>
                      <a:pPr algn="ctr"/>
                      <a:r>
                        <a:rPr lang="en-US" sz="1400" b="0" dirty="0">
                          <a:latin typeface="+mn-lt"/>
                        </a:rPr>
                        <a:t>4</a:t>
                      </a:r>
                    </a:p>
                  </a:txBody>
                  <a:tcPr marL="45720" marR="45720" anchor="ctr"/>
                </a:tc>
                <a:tc>
                  <a:txBody>
                    <a:bodyPr/>
                    <a:lstStyle/>
                    <a:p>
                      <a:pPr algn="ctr"/>
                      <a:r>
                        <a:rPr lang="en-US" sz="1400" b="0" dirty="0">
                          <a:latin typeface="+mn-lt"/>
                        </a:rPr>
                        <a:t>1</a:t>
                      </a:r>
                    </a:p>
                  </a:txBody>
                  <a:tcPr marL="45720" marR="45720" anchor="ctr"/>
                </a:tc>
                <a:extLst>
                  <a:ext uri="{0D108BD9-81ED-4DB2-BD59-A6C34878D82A}">
                    <a16:rowId xmlns:a16="http://schemas.microsoft.com/office/drawing/2014/main" val="1506128322"/>
                  </a:ext>
                </a:extLst>
              </a:tr>
              <a:tr h="240145">
                <a:tc>
                  <a:txBody>
                    <a:bodyPr/>
                    <a:lstStyle/>
                    <a:p>
                      <a:pPr algn="ctr"/>
                      <a:r>
                        <a:rPr lang="en-US" sz="1400" b="0" dirty="0">
                          <a:latin typeface="+mn-lt"/>
                        </a:rPr>
                        <a:t>Virtual</a:t>
                      </a:r>
                    </a:p>
                  </a:txBody>
                  <a:tcPr marL="45720" marR="45720" anchor="ctr"/>
                </a:tc>
                <a:tc>
                  <a:txBody>
                    <a:bodyPr/>
                    <a:lstStyle/>
                    <a:p>
                      <a:pPr algn="ctr"/>
                      <a:r>
                        <a:rPr lang="en-US" sz="1400" b="0" dirty="0">
                          <a:latin typeface="+mn-lt"/>
                        </a:rPr>
                        <a:t>1</a:t>
                      </a:r>
                    </a:p>
                  </a:txBody>
                  <a:tcPr marL="45720" marR="45720" anchor="ctr"/>
                </a:tc>
                <a:tc>
                  <a:txBody>
                    <a:bodyPr/>
                    <a:lstStyle/>
                    <a:p>
                      <a:pPr algn="ctr"/>
                      <a:r>
                        <a:rPr lang="en-US" sz="1400" b="0" dirty="0">
                          <a:latin typeface="+mn-lt"/>
                        </a:rPr>
                        <a:t>0</a:t>
                      </a:r>
                    </a:p>
                  </a:txBody>
                  <a:tcPr marL="45720" marR="45720" anchor="ctr"/>
                </a:tc>
                <a:extLst>
                  <a:ext uri="{0D108BD9-81ED-4DB2-BD59-A6C34878D82A}">
                    <a16:rowId xmlns:a16="http://schemas.microsoft.com/office/drawing/2014/main" val="177070355"/>
                  </a:ext>
                </a:extLst>
              </a:tr>
            </a:tbl>
          </a:graphicData>
        </a:graphic>
      </p:graphicFrame>
      <p:graphicFrame>
        <p:nvGraphicFramePr>
          <p:cNvPr id="7" name="Table 6">
            <a:extLst>
              <a:ext uri="{FF2B5EF4-FFF2-40B4-BE49-F238E27FC236}">
                <a16:creationId xmlns:a16="http://schemas.microsoft.com/office/drawing/2014/main" id="{3D948CD8-F942-4B67-008D-453B790A5FF6}"/>
              </a:ext>
            </a:extLst>
          </p:cNvPr>
          <p:cNvGraphicFramePr>
            <a:graphicFrameLocks noGrp="1"/>
          </p:cNvGraphicFramePr>
          <p:nvPr>
            <p:extLst>
              <p:ext uri="{D42A27DB-BD31-4B8C-83A1-F6EECF244321}">
                <p14:modId xmlns:p14="http://schemas.microsoft.com/office/powerpoint/2010/main" val="3754668865"/>
              </p:ext>
            </p:extLst>
          </p:nvPr>
        </p:nvGraphicFramePr>
        <p:xfrm>
          <a:off x="7560129" y="1327118"/>
          <a:ext cx="3118758" cy="1432560"/>
        </p:xfrm>
        <a:graphic>
          <a:graphicData uri="http://schemas.openxmlformats.org/drawingml/2006/table">
            <a:tbl>
              <a:tblPr firstRow="1" firstCol="1" bandRow="1">
                <a:tableStyleId>{00A15C55-8517-42AA-B614-E9B94910E393}</a:tableStyleId>
              </a:tblPr>
              <a:tblGrid>
                <a:gridCol w="1559379">
                  <a:extLst>
                    <a:ext uri="{9D8B030D-6E8A-4147-A177-3AD203B41FA5}">
                      <a16:colId xmlns:a16="http://schemas.microsoft.com/office/drawing/2014/main" val="198338295"/>
                    </a:ext>
                  </a:extLst>
                </a:gridCol>
                <a:gridCol w="1559379">
                  <a:extLst>
                    <a:ext uri="{9D8B030D-6E8A-4147-A177-3AD203B41FA5}">
                      <a16:colId xmlns:a16="http://schemas.microsoft.com/office/drawing/2014/main" val="3157587746"/>
                    </a:ext>
                  </a:extLst>
                </a:gridCol>
              </a:tblGrid>
              <a:tr h="261274">
                <a:tc>
                  <a:txBody>
                    <a:bodyPr/>
                    <a:lstStyle/>
                    <a:p>
                      <a:pPr algn="ctr"/>
                      <a:r>
                        <a:rPr lang="en-US" sz="1400" b="0">
                          <a:latin typeface="+mj-lt"/>
                        </a:rPr>
                        <a:t>Type of Group</a:t>
                      </a:r>
                    </a:p>
                  </a:txBody>
                  <a:tcPr anchor="ctr"/>
                </a:tc>
                <a:tc>
                  <a:txBody>
                    <a:bodyPr/>
                    <a:lstStyle/>
                    <a:p>
                      <a:pPr algn="ctr"/>
                      <a:r>
                        <a:rPr lang="en-US" sz="1400" b="0" dirty="0">
                          <a:latin typeface="+mj-lt"/>
                        </a:rPr>
                        <a:t>Exhibit Visitor Observations</a:t>
                      </a:r>
                    </a:p>
                  </a:txBody>
                  <a:tcPr anchor="ctr"/>
                </a:tc>
                <a:extLst>
                  <a:ext uri="{0D108BD9-81ED-4DB2-BD59-A6C34878D82A}">
                    <a16:rowId xmlns:a16="http://schemas.microsoft.com/office/drawing/2014/main" val="1282761842"/>
                  </a:ext>
                </a:extLst>
              </a:tr>
              <a:tr h="261274">
                <a:tc>
                  <a:txBody>
                    <a:bodyPr/>
                    <a:lstStyle/>
                    <a:p>
                      <a:pPr algn="ctr"/>
                      <a:r>
                        <a:rPr lang="en-US" sz="1400" b="0"/>
                        <a:t>Adults</a:t>
                      </a:r>
                      <a:endParaRPr lang="en-US" sz="1400" b="0">
                        <a:latin typeface="+mn-lt"/>
                      </a:endParaRPr>
                    </a:p>
                  </a:txBody>
                  <a:tcPr marL="45720" marR="45720"/>
                </a:tc>
                <a:tc>
                  <a:txBody>
                    <a:bodyPr/>
                    <a:lstStyle/>
                    <a:p>
                      <a:pPr algn="ctr"/>
                      <a:r>
                        <a:rPr lang="en-US" sz="1400" b="0" dirty="0">
                          <a:latin typeface="+mn-lt"/>
                        </a:rPr>
                        <a:t>156</a:t>
                      </a:r>
                    </a:p>
                  </a:txBody>
                  <a:tcPr marL="45720" marR="45720"/>
                </a:tc>
                <a:extLst>
                  <a:ext uri="{0D108BD9-81ED-4DB2-BD59-A6C34878D82A}">
                    <a16:rowId xmlns:a16="http://schemas.microsoft.com/office/drawing/2014/main" val="1539005327"/>
                  </a:ext>
                </a:extLst>
              </a:tr>
              <a:tr h="261274">
                <a:tc>
                  <a:txBody>
                    <a:bodyPr/>
                    <a:lstStyle/>
                    <a:p>
                      <a:pPr algn="ctr"/>
                      <a:r>
                        <a:rPr lang="en-US" sz="1400" b="0" dirty="0"/>
                        <a:t>Mixed-Age</a:t>
                      </a:r>
                      <a:endParaRPr lang="en-US" sz="1400" b="0" dirty="0">
                        <a:latin typeface="+mn-lt"/>
                      </a:endParaRPr>
                    </a:p>
                  </a:txBody>
                  <a:tcPr marL="45720" marR="45720"/>
                </a:tc>
                <a:tc>
                  <a:txBody>
                    <a:bodyPr/>
                    <a:lstStyle/>
                    <a:p>
                      <a:pPr algn="ctr"/>
                      <a:r>
                        <a:rPr lang="en-US" sz="1400" b="0" dirty="0">
                          <a:latin typeface="+mn-lt"/>
                        </a:rPr>
                        <a:t>368</a:t>
                      </a:r>
                    </a:p>
                  </a:txBody>
                  <a:tcPr marL="45720" marR="45720"/>
                </a:tc>
                <a:extLst>
                  <a:ext uri="{0D108BD9-81ED-4DB2-BD59-A6C34878D82A}">
                    <a16:rowId xmlns:a16="http://schemas.microsoft.com/office/drawing/2014/main" val="4236722489"/>
                  </a:ext>
                </a:extLst>
              </a:tr>
              <a:tr h="261274">
                <a:tc>
                  <a:txBody>
                    <a:bodyPr/>
                    <a:lstStyle/>
                    <a:p>
                      <a:pPr algn="ctr"/>
                      <a:r>
                        <a:rPr lang="en-US" sz="1400" b="0" dirty="0"/>
                        <a:t>Solo Visitor</a:t>
                      </a:r>
                      <a:endParaRPr lang="en-US" sz="1400" b="0" dirty="0">
                        <a:latin typeface="+mn-lt"/>
                      </a:endParaRPr>
                    </a:p>
                  </a:txBody>
                  <a:tcPr marL="45720" marR="45720"/>
                </a:tc>
                <a:tc>
                  <a:txBody>
                    <a:bodyPr/>
                    <a:lstStyle/>
                    <a:p>
                      <a:pPr algn="ctr"/>
                      <a:r>
                        <a:rPr lang="en-US" sz="1400" b="0" dirty="0">
                          <a:latin typeface="+mn-lt"/>
                        </a:rPr>
                        <a:t>28</a:t>
                      </a:r>
                    </a:p>
                  </a:txBody>
                  <a:tcPr marL="45720" marR="45720"/>
                </a:tc>
                <a:extLst>
                  <a:ext uri="{0D108BD9-81ED-4DB2-BD59-A6C34878D82A}">
                    <a16:rowId xmlns:a16="http://schemas.microsoft.com/office/drawing/2014/main" val="1534487616"/>
                  </a:ext>
                </a:extLst>
              </a:tr>
            </a:tbl>
          </a:graphicData>
        </a:graphic>
      </p:graphicFrame>
    </p:spTree>
    <p:extLst>
      <p:ext uri="{BB962C8B-B14F-4D97-AF65-F5344CB8AC3E}">
        <p14:creationId xmlns:p14="http://schemas.microsoft.com/office/powerpoint/2010/main" val="3263435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797A6DC-12FF-9288-0171-DB4319A73EE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2390248"/>
              </p:ext>
            </p:extLst>
          </p:nvPr>
        </p:nvGraphicFramePr>
        <p:xfrm>
          <a:off x="535259" y="188668"/>
          <a:ext cx="10995101" cy="24118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E0A07C8B-1AA8-F72E-BE6F-5348E875BAA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009541"/>
              </p:ext>
            </p:extLst>
          </p:nvPr>
        </p:nvGraphicFramePr>
        <p:xfrm>
          <a:off x="535259" y="2447622"/>
          <a:ext cx="10995101" cy="22192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901CF92E-3EEF-2ADB-3C3A-1722C083B46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1647879"/>
              </p:ext>
            </p:extLst>
          </p:nvPr>
        </p:nvGraphicFramePr>
        <p:xfrm>
          <a:off x="535259" y="4680936"/>
          <a:ext cx="10995101" cy="198284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979A1B71-5885-6DA0-6B95-6119A4B3BE75}"/>
              </a:ext>
            </a:extLst>
          </p:cNvPr>
          <p:cNvSpPr txBox="1"/>
          <p:nvPr/>
        </p:nvSpPr>
        <p:spPr>
          <a:xfrm>
            <a:off x="1326113" y="404637"/>
            <a:ext cx="9539792" cy="400110"/>
          </a:xfrm>
          <a:prstGeom prst="rect">
            <a:avLst/>
          </a:prstGeom>
          <a:noFill/>
        </p:spPr>
        <p:txBody>
          <a:bodyPr wrap="none" rtlCol="0">
            <a:spAutoFit/>
          </a:bodyPr>
          <a:lstStyle/>
          <a:p>
            <a:pPr algn="ctr"/>
            <a:r>
              <a:rPr lang="en-US" sz="2000" b="1" dirty="0"/>
              <a:t>Frequency of each empathy-related behavior category by animal type</a:t>
            </a:r>
          </a:p>
        </p:txBody>
      </p:sp>
    </p:spTree>
    <p:extLst>
      <p:ext uri="{BB962C8B-B14F-4D97-AF65-F5344CB8AC3E}">
        <p14:creationId xmlns:p14="http://schemas.microsoft.com/office/powerpoint/2010/main" val="562979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hape, rectangle&#10;&#10;Description automatically generated">
            <a:extLst>
              <a:ext uri="{FF2B5EF4-FFF2-40B4-BE49-F238E27FC236}">
                <a16:creationId xmlns:a16="http://schemas.microsoft.com/office/drawing/2014/main" id="{D58A3A21-2DCC-7BA1-9BC0-B0D5C79A54C6}"/>
              </a:ext>
            </a:extLst>
          </p:cNvPr>
          <p:cNvPicPr>
            <a:picLocks noChangeAspect="1"/>
          </p:cNvPicPr>
          <p:nvPr/>
        </p:nvPicPr>
        <p:blipFill>
          <a:blip r:embed="rId2"/>
          <a:stretch>
            <a:fillRect/>
          </a:stretch>
        </p:blipFill>
        <p:spPr>
          <a:xfrm>
            <a:off x="-7727" y="-75479"/>
            <a:ext cx="12231700" cy="1458531"/>
          </a:xfrm>
          <a:prstGeom prst="rect">
            <a:avLst/>
          </a:prstGeom>
        </p:spPr>
      </p:pic>
      <p:pic>
        <p:nvPicPr>
          <p:cNvPr id="5" name="Picture 4">
            <a:extLst>
              <a:ext uri="{FF2B5EF4-FFF2-40B4-BE49-F238E27FC236}">
                <a16:creationId xmlns:a16="http://schemas.microsoft.com/office/drawing/2014/main" id="{0192F843-D98B-86EA-3AC1-5AF2668338FF}"/>
              </a:ext>
            </a:extLst>
          </p:cNvPr>
          <p:cNvPicPr>
            <a:picLocks noChangeAspect="1"/>
          </p:cNvPicPr>
          <p:nvPr/>
        </p:nvPicPr>
        <p:blipFill>
          <a:blip r:embed="rId3"/>
          <a:stretch>
            <a:fillRect/>
          </a:stretch>
        </p:blipFill>
        <p:spPr>
          <a:xfrm>
            <a:off x="310409" y="81505"/>
            <a:ext cx="1627773" cy="1865538"/>
          </a:xfrm>
          <a:prstGeom prst="rect">
            <a:avLst/>
          </a:prstGeom>
        </p:spPr>
      </p:pic>
      <p:sp>
        <p:nvSpPr>
          <p:cNvPr id="6" name="Title 1">
            <a:extLst>
              <a:ext uri="{FF2B5EF4-FFF2-40B4-BE49-F238E27FC236}">
                <a16:creationId xmlns:a16="http://schemas.microsoft.com/office/drawing/2014/main" id="{66153704-41F4-1E51-C3FE-AA3150C4E787}"/>
              </a:ext>
            </a:extLst>
          </p:cNvPr>
          <p:cNvSpPr>
            <a:spLocks noGrp="1"/>
          </p:cNvSpPr>
          <p:nvPr/>
        </p:nvSpPr>
        <p:spPr>
          <a:xfrm>
            <a:off x="1938182" y="-878122"/>
            <a:ext cx="10190903" cy="23995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b="1" dirty="0">
                <a:latin typeface="Poppins"/>
                <a:cs typeface="Calibri Light"/>
              </a:rPr>
              <a:t>Questions for Further Exploration</a:t>
            </a:r>
            <a:endParaRPr lang="en-US" sz="3800" dirty="0">
              <a:latin typeface="Poppins"/>
              <a:cs typeface="Calibri Light"/>
            </a:endParaRPr>
          </a:p>
        </p:txBody>
      </p:sp>
      <p:sp>
        <p:nvSpPr>
          <p:cNvPr id="3" name="TextBox 2">
            <a:extLst>
              <a:ext uri="{FF2B5EF4-FFF2-40B4-BE49-F238E27FC236}">
                <a16:creationId xmlns:a16="http://schemas.microsoft.com/office/drawing/2014/main" id="{B6C9AD2F-2BD4-1A31-28A2-23C4CBA7C74D}"/>
              </a:ext>
            </a:extLst>
          </p:cNvPr>
          <p:cNvSpPr txBox="1"/>
          <p:nvPr/>
        </p:nvSpPr>
        <p:spPr>
          <a:xfrm>
            <a:off x="764088" y="1804666"/>
            <a:ext cx="10947748" cy="1370953"/>
          </a:xfrm>
          <a:prstGeom prst="rect">
            <a:avLst/>
          </a:prstGeom>
          <a:noFill/>
        </p:spPr>
        <p:txBody>
          <a:bodyPr wrap="square">
            <a:spAutoFit/>
          </a:bodyPr>
          <a:lstStyle/>
          <a:p>
            <a:pPr marL="742950" indent="-285750">
              <a:lnSpc>
                <a:spcPct val="107000"/>
              </a:lnSpc>
              <a:spcAft>
                <a:spcPts val="800"/>
              </a:spcAft>
              <a:buFont typeface="Arial" panose="020B0604020202020204" pitchFamily="34" charset="0"/>
              <a:buChar char="•"/>
            </a:pPr>
            <a:r>
              <a:rPr lang="en-US" sz="1800" dirty="0">
                <a:effectLst/>
                <a:latin typeface="+mj-lt"/>
                <a:ea typeface="Calibri" panose="020F0502020204030204" pitchFamily="34" charset="0"/>
                <a:cs typeface="Arial" panose="020B0604020202020204" pitchFamily="34" charset="0"/>
              </a:rPr>
              <a:t>Do the target audience age and program type influence programs’ efficacy at eliciting feelings and expressions of empathy?</a:t>
            </a:r>
          </a:p>
          <a:p>
            <a:pPr marL="742950" indent="-285750">
              <a:lnSpc>
                <a:spcPct val="107000"/>
              </a:lnSpc>
              <a:spcAft>
                <a:spcPts val="800"/>
              </a:spcAft>
              <a:buFont typeface="Arial" panose="020B0604020202020204" pitchFamily="34" charset="0"/>
              <a:buChar char="•"/>
            </a:pPr>
            <a:r>
              <a:rPr lang="en-US" sz="1800" dirty="0">
                <a:effectLst/>
                <a:latin typeface="+mj-lt"/>
                <a:ea typeface="Calibri" panose="020F0502020204030204" pitchFamily="34" charset="0"/>
                <a:cs typeface="Arial" panose="020B0604020202020204" pitchFamily="34" charset="0"/>
              </a:rPr>
              <a:t>What impacts, if any, does inviting perspective-taking have on empathy-related behaviors and/or feelings of empathy for animals?</a:t>
            </a:r>
          </a:p>
        </p:txBody>
      </p:sp>
    </p:spTree>
    <p:extLst>
      <p:ext uri="{BB962C8B-B14F-4D97-AF65-F5344CB8AC3E}">
        <p14:creationId xmlns:p14="http://schemas.microsoft.com/office/powerpoint/2010/main" val="133784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hape, rectangle&#10;&#10;Description automatically generated">
            <a:extLst>
              <a:ext uri="{FF2B5EF4-FFF2-40B4-BE49-F238E27FC236}">
                <a16:creationId xmlns:a16="http://schemas.microsoft.com/office/drawing/2014/main" id="{D58A3A21-2DCC-7BA1-9BC0-B0D5C79A54C6}"/>
              </a:ext>
            </a:extLst>
          </p:cNvPr>
          <p:cNvPicPr>
            <a:picLocks noChangeAspect="1"/>
          </p:cNvPicPr>
          <p:nvPr/>
        </p:nvPicPr>
        <p:blipFill>
          <a:blip r:embed="rId2"/>
          <a:stretch>
            <a:fillRect/>
          </a:stretch>
        </p:blipFill>
        <p:spPr>
          <a:xfrm>
            <a:off x="-7727" y="-75479"/>
            <a:ext cx="12231700" cy="1458531"/>
          </a:xfrm>
          <a:prstGeom prst="rect">
            <a:avLst/>
          </a:prstGeom>
        </p:spPr>
      </p:pic>
      <p:pic>
        <p:nvPicPr>
          <p:cNvPr id="5" name="Picture 4">
            <a:extLst>
              <a:ext uri="{FF2B5EF4-FFF2-40B4-BE49-F238E27FC236}">
                <a16:creationId xmlns:a16="http://schemas.microsoft.com/office/drawing/2014/main" id="{0192F843-D98B-86EA-3AC1-5AF2668338FF}"/>
              </a:ext>
            </a:extLst>
          </p:cNvPr>
          <p:cNvPicPr>
            <a:picLocks noChangeAspect="1"/>
          </p:cNvPicPr>
          <p:nvPr/>
        </p:nvPicPr>
        <p:blipFill>
          <a:blip r:embed="rId3"/>
          <a:stretch>
            <a:fillRect/>
          </a:stretch>
        </p:blipFill>
        <p:spPr>
          <a:xfrm>
            <a:off x="310409" y="81505"/>
            <a:ext cx="1627773" cy="1865538"/>
          </a:xfrm>
          <a:prstGeom prst="rect">
            <a:avLst/>
          </a:prstGeom>
        </p:spPr>
      </p:pic>
      <p:sp>
        <p:nvSpPr>
          <p:cNvPr id="6" name="Title 1">
            <a:extLst>
              <a:ext uri="{FF2B5EF4-FFF2-40B4-BE49-F238E27FC236}">
                <a16:creationId xmlns:a16="http://schemas.microsoft.com/office/drawing/2014/main" id="{66153704-41F4-1E51-C3FE-AA3150C4E787}"/>
              </a:ext>
            </a:extLst>
          </p:cNvPr>
          <p:cNvSpPr>
            <a:spLocks noGrp="1"/>
          </p:cNvSpPr>
          <p:nvPr/>
        </p:nvSpPr>
        <p:spPr>
          <a:xfrm>
            <a:off x="1938182" y="-878122"/>
            <a:ext cx="10190903" cy="23995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b="1" dirty="0">
                <a:latin typeface="Poppins"/>
                <a:cs typeface="Calibri Light"/>
              </a:rPr>
              <a:t>Evaluation Purpose</a:t>
            </a:r>
          </a:p>
        </p:txBody>
      </p:sp>
      <p:sp>
        <p:nvSpPr>
          <p:cNvPr id="11" name="TextBox 10">
            <a:extLst>
              <a:ext uri="{FF2B5EF4-FFF2-40B4-BE49-F238E27FC236}">
                <a16:creationId xmlns:a16="http://schemas.microsoft.com/office/drawing/2014/main" id="{22EE7B83-95FC-19A5-E202-885AE4102954}"/>
              </a:ext>
            </a:extLst>
          </p:cNvPr>
          <p:cNvSpPr txBox="1"/>
          <p:nvPr/>
        </p:nvSpPr>
        <p:spPr>
          <a:xfrm>
            <a:off x="938151" y="2451058"/>
            <a:ext cx="4702628" cy="2185214"/>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latin typeface="+mj-lt"/>
              </a:rPr>
              <a:t>Establish a baseline understanding of the prevalence of “effective empathy practices” at Network Partner Organizations</a:t>
            </a:r>
          </a:p>
          <a:p>
            <a:pPr marL="285750" indent="-285750">
              <a:spcBef>
                <a:spcPts val="1200"/>
              </a:spcBef>
              <a:buFont typeface="Arial" panose="020B0604020202020204" pitchFamily="34" charset="0"/>
              <a:buChar char="•"/>
            </a:pPr>
            <a:r>
              <a:rPr lang="en-US" dirty="0">
                <a:latin typeface="+mj-lt"/>
              </a:rPr>
              <a:t>Expand our knowledge of how visitors demonstrate empathy for animals</a:t>
            </a:r>
          </a:p>
        </p:txBody>
      </p:sp>
      <p:sp>
        <p:nvSpPr>
          <p:cNvPr id="12" name="TextBox 11">
            <a:extLst>
              <a:ext uri="{FF2B5EF4-FFF2-40B4-BE49-F238E27FC236}">
                <a16:creationId xmlns:a16="http://schemas.microsoft.com/office/drawing/2014/main" id="{03CCFEBB-30ED-144B-00AB-A2719E29D7D2}"/>
              </a:ext>
            </a:extLst>
          </p:cNvPr>
          <p:cNvSpPr txBox="1"/>
          <p:nvPr/>
        </p:nvSpPr>
        <p:spPr>
          <a:xfrm>
            <a:off x="6943106" y="2297170"/>
            <a:ext cx="4702628" cy="2339102"/>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latin typeface="+mj-lt"/>
              </a:rPr>
              <a:t>Identify strengths and opportunities for growth in how empathy practices are used </a:t>
            </a:r>
          </a:p>
          <a:p>
            <a:pPr marL="285750" indent="-285750">
              <a:spcBef>
                <a:spcPts val="1200"/>
              </a:spcBef>
              <a:buFont typeface="Arial" panose="020B0604020202020204" pitchFamily="34" charset="0"/>
              <a:buChar char="•"/>
            </a:pPr>
            <a:r>
              <a:rPr lang="en-US" dirty="0">
                <a:latin typeface="+mj-lt"/>
              </a:rPr>
              <a:t>Guide AEI team in providing resources and support</a:t>
            </a:r>
          </a:p>
          <a:p>
            <a:pPr marL="285750" indent="-285750">
              <a:spcBef>
                <a:spcPts val="1200"/>
              </a:spcBef>
              <a:buFont typeface="Arial" panose="020B0604020202020204" pitchFamily="34" charset="0"/>
              <a:buChar char="•"/>
            </a:pPr>
            <a:r>
              <a:rPr lang="en-US" dirty="0">
                <a:latin typeface="+mj-lt"/>
              </a:rPr>
              <a:t>Monitor changes in the use of empathy practices over time</a:t>
            </a:r>
          </a:p>
        </p:txBody>
      </p:sp>
      <p:sp>
        <p:nvSpPr>
          <p:cNvPr id="13" name="Arrow: Right 12">
            <a:extLst>
              <a:ext uri="{FF2B5EF4-FFF2-40B4-BE49-F238E27FC236}">
                <a16:creationId xmlns:a16="http://schemas.microsoft.com/office/drawing/2014/main" id="{2D7F621A-0D05-C72C-01DA-C5242BC6A00D}"/>
              </a:ext>
            </a:extLst>
          </p:cNvPr>
          <p:cNvSpPr/>
          <p:nvPr/>
        </p:nvSpPr>
        <p:spPr>
          <a:xfrm>
            <a:off x="5640779" y="2928752"/>
            <a:ext cx="1106384" cy="1000496"/>
          </a:xfrm>
          <a:prstGeom prst="rightArrow">
            <a:avLst>
              <a:gd name="adj1" fmla="val 52374"/>
              <a:gd name="adj2" fmla="val 66617"/>
            </a:avLst>
          </a:prstGeom>
          <a:solidFill>
            <a:schemeClr val="accent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373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hape, rectangle&#10;&#10;Description automatically generated">
            <a:extLst>
              <a:ext uri="{FF2B5EF4-FFF2-40B4-BE49-F238E27FC236}">
                <a16:creationId xmlns:a16="http://schemas.microsoft.com/office/drawing/2014/main" id="{D58A3A21-2DCC-7BA1-9BC0-B0D5C79A54C6}"/>
              </a:ext>
            </a:extLst>
          </p:cNvPr>
          <p:cNvPicPr>
            <a:picLocks noChangeAspect="1"/>
          </p:cNvPicPr>
          <p:nvPr/>
        </p:nvPicPr>
        <p:blipFill>
          <a:blip r:embed="rId2"/>
          <a:stretch>
            <a:fillRect/>
          </a:stretch>
        </p:blipFill>
        <p:spPr>
          <a:xfrm>
            <a:off x="-7727" y="-75479"/>
            <a:ext cx="12231700" cy="1458531"/>
          </a:xfrm>
          <a:prstGeom prst="rect">
            <a:avLst/>
          </a:prstGeom>
        </p:spPr>
      </p:pic>
      <p:pic>
        <p:nvPicPr>
          <p:cNvPr id="5" name="Picture 4">
            <a:extLst>
              <a:ext uri="{FF2B5EF4-FFF2-40B4-BE49-F238E27FC236}">
                <a16:creationId xmlns:a16="http://schemas.microsoft.com/office/drawing/2014/main" id="{0192F843-D98B-86EA-3AC1-5AF2668338FF}"/>
              </a:ext>
            </a:extLst>
          </p:cNvPr>
          <p:cNvPicPr>
            <a:picLocks noChangeAspect="1"/>
          </p:cNvPicPr>
          <p:nvPr/>
        </p:nvPicPr>
        <p:blipFill>
          <a:blip r:embed="rId3"/>
          <a:stretch>
            <a:fillRect/>
          </a:stretch>
        </p:blipFill>
        <p:spPr>
          <a:xfrm>
            <a:off x="310409" y="81505"/>
            <a:ext cx="1627773" cy="1865538"/>
          </a:xfrm>
          <a:prstGeom prst="rect">
            <a:avLst/>
          </a:prstGeom>
        </p:spPr>
      </p:pic>
      <p:sp>
        <p:nvSpPr>
          <p:cNvPr id="6" name="Title 1">
            <a:extLst>
              <a:ext uri="{FF2B5EF4-FFF2-40B4-BE49-F238E27FC236}">
                <a16:creationId xmlns:a16="http://schemas.microsoft.com/office/drawing/2014/main" id="{66153704-41F4-1E51-C3FE-AA3150C4E787}"/>
              </a:ext>
            </a:extLst>
          </p:cNvPr>
          <p:cNvSpPr>
            <a:spLocks noGrp="1"/>
          </p:cNvSpPr>
          <p:nvPr/>
        </p:nvSpPr>
        <p:spPr>
          <a:xfrm>
            <a:off x="1938182" y="-878122"/>
            <a:ext cx="10190903" cy="23995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b="1" dirty="0">
                <a:latin typeface="Poppins"/>
                <a:cs typeface="Calibri Light"/>
              </a:rPr>
              <a:t>Methods</a:t>
            </a:r>
            <a:endParaRPr lang="en-US" sz="3800" dirty="0">
              <a:latin typeface="Poppins"/>
              <a:cs typeface="Calibri Light"/>
            </a:endParaRPr>
          </a:p>
        </p:txBody>
      </p:sp>
      <p:sp>
        <p:nvSpPr>
          <p:cNvPr id="2" name="TextBox 1">
            <a:extLst>
              <a:ext uri="{FF2B5EF4-FFF2-40B4-BE49-F238E27FC236}">
                <a16:creationId xmlns:a16="http://schemas.microsoft.com/office/drawing/2014/main" id="{170A3AA1-AE60-9DD8-643F-3446B1C32C50}"/>
              </a:ext>
            </a:extLst>
          </p:cNvPr>
          <p:cNvSpPr txBox="1"/>
          <p:nvPr/>
        </p:nvSpPr>
        <p:spPr>
          <a:xfrm>
            <a:off x="3273898" y="2427630"/>
            <a:ext cx="5383205" cy="369332"/>
          </a:xfrm>
          <a:prstGeom prst="rect">
            <a:avLst/>
          </a:prstGeom>
          <a:noFill/>
        </p:spPr>
        <p:txBody>
          <a:bodyPr wrap="none" lIns="91440" tIns="45720" rIns="91440" bIns="45720" rtlCol="0" anchor="t">
            <a:spAutoFit/>
          </a:bodyPr>
          <a:lstStyle>
            <a:defPPr>
              <a:defRPr lang="en-US"/>
            </a:defPPr>
            <a:lvl1pPr marL="0" algn="l" defTabSz="457199" rtl="0" eaLnBrk="1" latinLnBrk="0" hangingPunct="1">
              <a:defRPr sz="1801" kern="1200">
                <a:solidFill>
                  <a:schemeClr val="tx1"/>
                </a:solidFill>
                <a:latin typeface="+mn-lt"/>
                <a:ea typeface="+mn-ea"/>
                <a:cs typeface="+mn-cs"/>
              </a:defRPr>
            </a:lvl1pPr>
            <a:lvl2pPr marL="457199" algn="l" defTabSz="457199" rtl="0" eaLnBrk="1" latinLnBrk="0" hangingPunct="1">
              <a:defRPr sz="1801" kern="1200">
                <a:solidFill>
                  <a:schemeClr val="tx1"/>
                </a:solidFill>
                <a:latin typeface="+mn-lt"/>
                <a:ea typeface="+mn-ea"/>
                <a:cs typeface="+mn-cs"/>
              </a:defRPr>
            </a:lvl2pPr>
            <a:lvl3pPr marL="914399" algn="l" defTabSz="457199" rtl="0" eaLnBrk="1" latinLnBrk="0" hangingPunct="1">
              <a:defRPr sz="1801" kern="1200">
                <a:solidFill>
                  <a:schemeClr val="tx1"/>
                </a:solidFill>
                <a:latin typeface="+mn-lt"/>
                <a:ea typeface="+mn-ea"/>
                <a:cs typeface="+mn-cs"/>
              </a:defRPr>
            </a:lvl3pPr>
            <a:lvl4pPr marL="1371598" algn="l" defTabSz="457199" rtl="0" eaLnBrk="1" latinLnBrk="0" hangingPunct="1">
              <a:defRPr sz="1801" kern="1200">
                <a:solidFill>
                  <a:schemeClr val="tx1"/>
                </a:solidFill>
                <a:latin typeface="+mn-lt"/>
                <a:ea typeface="+mn-ea"/>
                <a:cs typeface="+mn-cs"/>
              </a:defRPr>
            </a:lvl4pPr>
            <a:lvl5pPr marL="1828799" algn="l" defTabSz="457199" rtl="0" eaLnBrk="1" latinLnBrk="0" hangingPunct="1">
              <a:defRPr sz="1801" kern="1200">
                <a:solidFill>
                  <a:schemeClr val="tx1"/>
                </a:solidFill>
                <a:latin typeface="+mn-lt"/>
                <a:ea typeface="+mn-ea"/>
                <a:cs typeface="+mn-cs"/>
              </a:defRPr>
            </a:lvl5pPr>
            <a:lvl6pPr marL="2285998" algn="l" defTabSz="457199" rtl="0" eaLnBrk="1" latinLnBrk="0" hangingPunct="1">
              <a:defRPr sz="1801" kern="1200">
                <a:solidFill>
                  <a:schemeClr val="tx1"/>
                </a:solidFill>
                <a:latin typeface="+mn-lt"/>
                <a:ea typeface="+mn-ea"/>
                <a:cs typeface="+mn-cs"/>
              </a:defRPr>
            </a:lvl6pPr>
            <a:lvl7pPr marL="2743197" algn="l" defTabSz="457199" rtl="0" eaLnBrk="1" latinLnBrk="0" hangingPunct="1">
              <a:defRPr sz="1801" kern="1200">
                <a:solidFill>
                  <a:schemeClr val="tx1"/>
                </a:solidFill>
                <a:latin typeface="+mn-lt"/>
                <a:ea typeface="+mn-ea"/>
                <a:cs typeface="+mn-cs"/>
              </a:defRPr>
            </a:lvl7pPr>
            <a:lvl8pPr marL="3200397" algn="l" defTabSz="457199" rtl="0" eaLnBrk="1" latinLnBrk="0" hangingPunct="1">
              <a:defRPr sz="1801" kern="1200">
                <a:solidFill>
                  <a:schemeClr val="tx1"/>
                </a:solidFill>
                <a:latin typeface="+mn-lt"/>
                <a:ea typeface="+mn-ea"/>
                <a:cs typeface="+mn-cs"/>
              </a:defRPr>
            </a:lvl8pPr>
            <a:lvl9pPr marL="3657596" algn="l" defTabSz="457199" rtl="0" eaLnBrk="1" latinLnBrk="0" hangingPunct="1">
              <a:defRPr sz="1801" kern="1200">
                <a:solidFill>
                  <a:schemeClr val="tx1"/>
                </a:solidFill>
                <a:latin typeface="+mn-lt"/>
                <a:ea typeface="+mn-ea"/>
                <a:cs typeface="+mn-cs"/>
              </a:defRPr>
            </a:lvl9pPr>
          </a:lstStyle>
          <a:p>
            <a:r>
              <a:rPr lang="en-US" sz="1800" dirty="0">
                <a:latin typeface="+mj-lt"/>
              </a:rPr>
              <a:t>Use of empathy practices in exhibit* signage;</a:t>
            </a:r>
          </a:p>
        </p:txBody>
      </p:sp>
      <p:sp>
        <p:nvSpPr>
          <p:cNvPr id="3" name="TextBox 2">
            <a:extLst>
              <a:ext uri="{FF2B5EF4-FFF2-40B4-BE49-F238E27FC236}">
                <a16:creationId xmlns:a16="http://schemas.microsoft.com/office/drawing/2014/main" id="{D3D8346C-81EA-6E95-9440-4249F1248C80}"/>
              </a:ext>
            </a:extLst>
          </p:cNvPr>
          <p:cNvSpPr txBox="1"/>
          <p:nvPr/>
        </p:nvSpPr>
        <p:spPr>
          <a:xfrm>
            <a:off x="3273898" y="2964000"/>
            <a:ext cx="7946315" cy="369332"/>
          </a:xfrm>
          <a:prstGeom prst="rect">
            <a:avLst/>
          </a:prstGeom>
          <a:noFill/>
        </p:spPr>
        <p:txBody>
          <a:bodyPr wrap="square" lIns="91440" tIns="45720" rIns="91440" bIns="45720" rtlCol="0" anchor="t">
            <a:spAutoFit/>
          </a:bodyPr>
          <a:lstStyle>
            <a:defPPr>
              <a:defRPr lang="en-US"/>
            </a:defPPr>
            <a:lvl1pPr marL="0" algn="l" defTabSz="457199" rtl="0" eaLnBrk="1" latinLnBrk="0" hangingPunct="1">
              <a:defRPr sz="1801" kern="1200">
                <a:solidFill>
                  <a:schemeClr val="tx1"/>
                </a:solidFill>
                <a:latin typeface="+mn-lt"/>
                <a:ea typeface="+mn-ea"/>
                <a:cs typeface="+mn-cs"/>
              </a:defRPr>
            </a:lvl1pPr>
            <a:lvl2pPr marL="457199" algn="l" defTabSz="457199" rtl="0" eaLnBrk="1" latinLnBrk="0" hangingPunct="1">
              <a:defRPr sz="1801" kern="1200">
                <a:solidFill>
                  <a:schemeClr val="tx1"/>
                </a:solidFill>
                <a:latin typeface="+mn-lt"/>
                <a:ea typeface="+mn-ea"/>
                <a:cs typeface="+mn-cs"/>
              </a:defRPr>
            </a:lvl2pPr>
            <a:lvl3pPr marL="914399" algn="l" defTabSz="457199" rtl="0" eaLnBrk="1" latinLnBrk="0" hangingPunct="1">
              <a:defRPr sz="1801" kern="1200">
                <a:solidFill>
                  <a:schemeClr val="tx1"/>
                </a:solidFill>
                <a:latin typeface="+mn-lt"/>
                <a:ea typeface="+mn-ea"/>
                <a:cs typeface="+mn-cs"/>
              </a:defRPr>
            </a:lvl3pPr>
            <a:lvl4pPr marL="1371598" algn="l" defTabSz="457199" rtl="0" eaLnBrk="1" latinLnBrk="0" hangingPunct="1">
              <a:defRPr sz="1801" kern="1200">
                <a:solidFill>
                  <a:schemeClr val="tx1"/>
                </a:solidFill>
                <a:latin typeface="+mn-lt"/>
                <a:ea typeface="+mn-ea"/>
                <a:cs typeface="+mn-cs"/>
              </a:defRPr>
            </a:lvl4pPr>
            <a:lvl5pPr marL="1828799" algn="l" defTabSz="457199" rtl="0" eaLnBrk="1" latinLnBrk="0" hangingPunct="1">
              <a:defRPr sz="1801" kern="1200">
                <a:solidFill>
                  <a:schemeClr val="tx1"/>
                </a:solidFill>
                <a:latin typeface="+mn-lt"/>
                <a:ea typeface="+mn-ea"/>
                <a:cs typeface="+mn-cs"/>
              </a:defRPr>
            </a:lvl5pPr>
            <a:lvl6pPr marL="2285998" algn="l" defTabSz="457199" rtl="0" eaLnBrk="1" latinLnBrk="0" hangingPunct="1">
              <a:defRPr sz="1801" kern="1200">
                <a:solidFill>
                  <a:schemeClr val="tx1"/>
                </a:solidFill>
                <a:latin typeface="+mn-lt"/>
                <a:ea typeface="+mn-ea"/>
                <a:cs typeface="+mn-cs"/>
              </a:defRPr>
            </a:lvl6pPr>
            <a:lvl7pPr marL="2743197" algn="l" defTabSz="457199" rtl="0" eaLnBrk="1" latinLnBrk="0" hangingPunct="1">
              <a:defRPr sz="1801" kern="1200">
                <a:solidFill>
                  <a:schemeClr val="tx1"/>
                </a:solidFill>
                <a:latin typeface="+mn-lt"/>
                <a:ea typeface="+mn-ea"/>
                <a:cs typeface="+mn-cs"/>
              </a:defRPr>
            </a:lvl7pPr>
            <a:lvl8pPr marL="3200397" algn="l" defTabSz="457199" rtl="0" eaLnBrk="1" latinLnBrk="0" hangingPunct="1">
              <a:defRPr sz="1801" kern="1200">
                <a:solidFill>
                  <a:schemeClr val="tx1"/>
                </a:solidFill>
                <a:latin typeface="+mn-lt"/>
                <a:ea typeface="+mn-ea"/>
                <a:cs typeface="+mn-cs"/>
              </a:defRPr>
            </a:lvl8pPr>
            <a:lvl9pPr marL="3657596" algn="l" defTabSz="457199" rtl="0" eaLnBrk="1" latinLnBrk="0" hangingPunct="1">
              <a:defRPr sz="1801" kern="1200">
                <a:solidFill>
                  <a:schemeClr val="tx1"/>
                </a:solidFill>
                <a:latin typeface="+mn-lt"/>
                <a:ea typeface="+mn-ea"/>
                <a:cs typeface="+mn-cs"/>
              </a:defRPr>
            </a:lvl9pPr>
          </a:lstStyle>
          <a:p>
            <a:r>
              <a:rPr lang="en-US" sz="1800" dirty="0">
                <a:latin typeface="+mj-lt"/>
              </a:rPr>
              <a:t>Use of empathy practices by program presenters; </a:t>
            </a:r>
          </a:p>
        </p:txBody>
      </p:sp>
      <p:sp>
        <p:nvSpPr>
          <p:cNvPr id="7" name="TextBox 4">
            <a:extLst>
              <a:ext uri="{FF2B5EF4-FFF2-40B4-BE49-F238E27FC236}">
                <a16:creationId xmlns:a16="http://schemas.microsoft.com/office/drawing/2014/main" id="{FA06BE5C-BF3F-F150-5402-CDB50CEA257E}"/>
              </a:ext>
            </a:extLst>
          </p:cNvPr>
          <p:cNvSpPr txBox="1"/>
          <p:nvPr/>
        </p:nvSpPr>
        <p:spPr>
          <a:xfrm>
            <a:off x="3273898" y="3593056"/>
            <a:ext cx="5714562" cy="369332"/>
          </a:xfrm>
          <a:prstGeom prst="rect">
            <a:avLst/>
          </a:prstGeom>
          <a:noFill/>
        </p:spPr>
        <p:txBody>
          <a:bodyPr wrap="square" lIns="91440" tIns="45720" rIns="91440" bIns="45720" rtlCol="0" anchor="t">
            <a:spAutoFit/>
          </a:bodyPr>
          <a:lstStyle>
            <a:defPPr>
              <a:defRPr lang="en-US"/>
            </a:defPPr>
            <a:lvl1pPr marL="0" algn="l" defTabSz="457199" rtl="0" eaLnBrk="1" latinLnBrk="0" hangingPunct="1">
              <a:defRPr sz="1801" kern="1200">
                <a:solidFill>
                  <a:schemeClr val="tx1"/>
                </a:solidFill>
                <a:latin typeface="+mn-lt"/>
                <a:ea typeface="+mn-ea"/>
                <a:cs typeface="+mn-cs"/>
              </a:defRPr>
            </a:lvl1pPr>
            <a:lvl2pPr marL="457199" algn="l" defTabSz="457199" rtl="0" eaLnBrk="1" latinLnBrk="0" hangingPunct="1">
              <a:defRPr sz="1801" kern="1200">
                <a:solidFill>
                  <a:schemeClr val="tx1"/>
                </a:solidFill>
                <a:latin typeface="+mn-lt"/>
                <a:ea typeface="+mn-ea"/>
                <a:cs typeface="+mn-cs"/>
              </a:defRPr>
            </a:lvl2pPr>
            <a:lvl3pPr marL="914399" algn="l" defTabSz="457199" rtl="0" eaLnBrk="1" latinLnBrk="0" hangingPunct="1">
              <a:defRPr sz="1801" kern="1200">
                <a:solidFill>
                  <a:schemeClr val="tx1"/>
                </a:solidFill>
                <a:latin typeface="+mn-lt"/>
                <a:ea typeface="+mn-ea"/>
                <a:cs typeface="+mn-cs"/>
              </a:defRPr>
            </a:lvl3pPr>
            <a:lvl4pPr marL="1371598" algn="l" defTabSz="457199" rtl="0" eaLnBrk="1" latinLnBrk="0" hangingPunct="1">
              <a:defRPr sz="1801" kern="1200">
                <a:solidFill>
                  <a:schemeClr val="tx1"/>
                </a:solidFill>
                <a:latin typeface="+mn-lt"/>
                <a:ea typeface="+mn-ea"/>
                <a:cs typeface="+mn-cs"/>
              </a:defRPr>
            </a:lvl4pPr>
            <a:lvl5pPr marL="1828799" algn="l" defTabSz="457199" rtl="0" eaLnBrk="1" latinLnBrk="0" hangingPunct="1">
              <a:defRPr sz="1801" kern="1200">
                <a:solidFill>
                  <a:schemeClr val="tx1"/>
                </a:solidFill>
                <a:latin typeface="+mn-lt"/>
                <a:ea typeface="+mn-ea"/>
                <a:cs typeface="+mn-cs"/>
              </a:defRPr>
            </a:lvl5pPr>
            <a:lvl6pPr marL="2285998" algn="l" defTabSz="457199" rtl="0" eaLnBrk="1" latinLnBrk="0" hangingPunct="1">
              <a:defRPr sz="1801" kern="1200">
                <a:solidFill>
                  <a:schemeClr val="tx1"/>
                </a:solidFill>
                <a:latin typeface="+mn-lt"/>
                <a:ea typeface="+mn-ea"/>
                <a:cs typeface="+mn-cs"/>
              </a:defRPr>
            </a:lvl6pPr>
            <a:lvl7pPr marL="2743197" algn="l" defTabSz="457199" rtl="0" eaLnBrk="1" latinLnBrk="0" hangingPunct="1">
              <a:defRPr sz="1801" kern="1200">
                <a:solidFill>
                  <a:schemeClr val="tx1"/>
                </a:solidFill>
                <a:latin typeface="+mn-lt"/>
                <a:ea typeface="+mn-ea"/>
                <a:cs typeface="+mn-cs"/>
              </a:defRPr>
            </a:lvl7pPr>
            <a:lvl8pPr marL="3200397" algn="l" defTabSz="457199" rtl="0" eaLnBrk="1" latinLnBrk="0" hangingPunct="1">
              <a:defRPr sz="1801" kern="1200">
                <a:solidFill>
                  <a:schemeClr val="tx1"/>
                </a:solidFill>
                <a:latin typeface="+mn-lt"/>
                <a:ea typeface="+mn-ea"/>
                <a:cs typeface="+mn-cs"/>
              </a:defRPr>
            </a:lvl8pPr>
            <a:lvl9pPr marL="3657596" algn="l" defTabSz="457199" rtl="0" eaLnBrk="1" latinLnBrk="0" hangingPunct="1">
              <a:defRPr sz="1801" kern="1200">
                <a:solidFill>
                  <a:schemeClr val="tx1"/>
                </a:solidFill>
                <a:latin typeface="+mn-lt"/>
                <a:ea typeface="+mn-ea"/>
                <a:cs typeface="+mn-cs"/>
              </a:defRPr>
            </a:lvl9pPr>
          </a:lstStyle>
          <a:p>
            <a:r>
              <a:rPr lang="en-US" sz="1800" dirty="0">
                <a:latin typeface="+mj-lt"/>
              </a:rPr>
              <a:t>Expressions of empathy by exhibit visitors; and</a:t>
            </a:r>
          </a:p>
        </p:txBody>
      </p:sp>
      <p:sp>
        <p:nvSpPr>
          <p:cNvPr id="8" name="TextBox 3">
            <a:extLst>
              <a:ext uri="{FF2B5EF4-FFF2-40B4-BE49-F238E27FC236}">
                <a16:creationId xmlns:a16="http://schemas.microsoft.com/office/drawing/2014/main" id="{6EF38C87-EE98-7175-D16E-C47712F2BD0F}"/>
              </a:ext>
            </a:extLst>
          </p:cNvPr>
          <p:cNvSpPr txBox="1"/>
          <p:nvPr/>
        </p:nvSpPr>
        <p:spPr>
          <a:xfrm>
            <a:off x="3273898" y="4129617"/>
            <a:ext cx="6938506" cy="369332"/>
          </a:xfrm>
          <a:prstGeom prst="rect">
            <a:avLst/>
          </a:prstGeom>
          <a:noFill/>
        </p:spPr>
        <p:txBody>
          <a:bodyPr wrap="square" lIns="91440" tIns="45720" rIns="91440" bIns="45720" rtlCol="0" anchor="t">
            <a:spAutoFit/>
          </a:bodyPr>
          <a:lstStyle>
            <a:defPPr>
              <a:defRPr lang="en-US"/>
            </a:defPPr>
            <a:lvl1pPr marL="0" algn="l" defTabSz="457199" rtl="0" eaLnBrk="1" latinLnBrk="0" hangingPunct="1">
              <a:defRPr sz="1801" kern="1200">
                <a:solidFill>
                  <a:schemeClr val="tx1"/>
                </a:solidFill>
                <a:latin typeface="+mn-lt"/>
                <a:ea typeface="+mn-ea"/>
                <a:cs typeface="+mn-cs"/>
              </a:defRPr>
            </a:lvl1pPr>
            <a:lvl2pPr marL="457199" algn="l" defTabSz="457199" rtl="0" eaLnBrk="1" latinLnBrk="0" hangingPunct="1">
              <a:defRPr sz="1801" kern="1200">
                <a:solidFill>
                  <a:schemeClr val="tx1"/>
                </a:solidFill>
                <a:latin typeface="+mn-lt"/>
                <a:ea typeface="+mn-ea"/>
                <a:cs typeface="+mn-cs"/>
              </a:defRPr>
            </a:lvl2pPr>
            <a:lvl3pPr marL="914399" algn="l" defTabSz="457199" rtl="0" eaLnBrk="1" latinLnBrk="0" hangingPunct="1">
              <a:defRPr sz="1801" kern="1200">
                <a:solidFill>
                  <a:schemeClr val="tx1"/>
                </a:solidFill>
                <a:latin typeface="+mn-lt"/>
                <a:ea typeface="+mn-ea"/>
                <a:cs typeface="+mn-cs"/>
              </a:defRPr>
            </a:lvl3pPr>
            <a:lvl4pPr marL="1371598" algn="l" defTabSz="457199" rtl="0" eaLnBrk="1" latinLnBrk="0" hangingPunct="1">
              <a:defRPr sz="1801" kern="1200">
                <a:solidFill>
                  <a:schemeClr val="tx1"/>
                </a:solidFill>
                <a:latin typeface="+mn-lt"/>
                <a:ea typeface="+mn-ea"/>
                <a:cs typeface="+mn-cs"/>
              </a:defRPr>
            </a:lvl4pPr>
            <a:lvl5pPr marL="1828799" algn="l" defTabSz="457199" rtl="0" eaLnBrk="1" latinLnBrk="0" hangingPunct="1">
              <a:defRPr sz="1801" kern="1200">
                <a:solidFill>
                  <a:schemeClr val="tx1"/>
                </a:solidFill>
                <a:latin typeface="+mn-lt"/>
                <a:ea typeface="+mn-ea"/>
                <a:cs typeface="+mn-cs"/>
              </a:defRPr>
            </a:lvl5pPr>
            <a:lvl6pPr marL="2285998" algn="l" defTabSz="457199" rtl="0" eaLnBrk="1" latinLnBrk="0" hangingPunct="1">
              <a:defRPr sz="1801" kern="1200">
                <a:solidFill>
                  <a:schemeClr val="tx1"/>
                </a:solidFill>
                <a:latin typeface="+mn-lt"/>
                <a:ea typeface="+mn-ea"/>
                <a:cs typeface="+mn-cs"/>
              </a:defRPr>
            </a:lvl6pPr>
            <a:lvl7pPr marL="2743197" algn="l" defTabSz="457199" rtl="0" eaLnBrk="1" latinLnBrk="0" hangingPunct="1">
              <a:defRPr sz="1801" kern="1200">
                <a:solidFill>
                  <a:schemeClr val="tx1"/>
                </a:solidFill>
                <a:latin typeface="+mn-lt"/>
                <a:ea typeface="+mn-ea"/>
                <a:cs typeface="+mn-cs"/>
              </a:defRPr>
            </a:lvl7pPr>
            <a:lvl8pPr marL="3200397" algn="l" defTabSz="457199" rtl="0" eaLnBrk="1" latinLnBrk="0" hangingPunct="1">
              <a:defRPr sz="1801" kern="1200">
                <a:solidFill>
                  <a:schemeClr val="tx1"/>
                </a:solidFill>
                <a:latin typeface="+mn-lt"/>
                <a:ea typeface="+mn-ea"/>
                <a:cs typeface="+mn-cs"/>
              </a:defRPr>
            </a:lvl8pPr>
            <a:lvl9pPr marL="3657596" algn="l" defTabSz="457199" rtl="0" eaLnBrk="1" latinLnBrk="0" hangingPunct="1">
              <a:defRPr sz="1801" kern="1200">
                <a:solidFill>
                  <a:schemeClr val="tx1"/>
                </a:solidFill>
                <a:latin typeface="+mn-lt"/>
                <a:ea typeface="+mn-ea"/>
                <a:cs typeface="+mn-cs"/>
              </a:defRPr>
            </a:lvl9pPr>
          </a:lstStyle>
          <a:p>
            <a:r>
              <a:rPr lang="en-US" sz="1800" dirty="0">
                <a:latin typeface="+mj-lt"/>
              </a:rPr>
              <a:t>Expressions of empathy by program audiences </a:t>
            </a:r>
          </a:p>
        </p:txBody>
      </p:sp>
      <p:pic>
        <p:nvPicPr>
          <p:cNvPr id="9" name="Graphic 8">
            <a:extLst>
              <a:ext uri="{FF2B5EF4-FFF2-40B4-BE49-F238E27FC236}">
                <a16:creationId xmlns:a16="http://schemas.microsoft.com/office/drawing/2014/main" id="{0D32A488-7201-2172-FAE8-6B61B945CB5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16388" y="4063598"/>
            <a:ext cx="510982" cy="518247"/>
          </a:xfrm>
          <a:prstGeom prst="rect">
            <a:avLst/>
          </a:prstGeom>
        </p:spPr>
      </p:pic>
      <p:pic>
        <p:nvPicPr>
          <p:cNvPr id="10" name="Graphic 9">
            <a:extLst>
              <a:ext uri="{FF2B5EF4-FFF2-40B4-BE49-F238E27FC236}">
                <a16:creationId xmlns:a16="http://schemas.microsoft.com/office/drawing/2014/main" id="{1D60C58E-31A4-CBB9-9235-A9F5228F34F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82329" y="2274896"/>
            <a:ext cx="579100" cy="579100"/>
          </a:xfrm>
          <a:prstGeom prst="rect">
            <a:avLst/>
          </a:prstGeom>
        </p:spPr>
      </p:pic>
      <p:pic>
        <p:nvPicPr>
          <p:cNvPr id="11" name="Graphic 10">
            <a:extLst>
              <a:ext uri="{FF2B5EF4-FFF2-40B4-BE49-F238E27FC236}">
                <a16:creationId xmlns:a16="http://schemas.microsoft.com/office/drawing/2014/main" id="{D55AE2FD-4641-3E8F-D3A2-AAE5C95CBD1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13438" y="3429000"/>
            <a:ext cx="547991" cy="547991"/>
          </a:xfrm>
          <a:prstGeom prst="rect">
            <a:avLst/>
          </a:prstGeom>
        </p:spPr>
      </p:pic>
      <p:pic>
        <p:nvPicPr>
          <p:cNvPr id="12" name="Graphic 11">
            <a:extLst>
              <a:ext uri="{FF2B5EF4-FFF2-40B4-BE49-F238E27FC236}">
                <a16:creationId xmlns:a16="http://schemas.microsoft.com/office/drawing/2014/main" id="{A84681CA-E2F4-0B47-B04A-ECE642AD1BDF}"/>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31695" y="2859484"/>
            <a:ext cx="629734" cy="589287"/>
          </a:xfrm>
          <a:prstGeom prst="rect">
            <a:avLst/>
          </a:prstGeom>
        </p:spPr>
      </p:pic>
      <p:sp>
        <p:nvSpPr>
          <p:cNvPr id="13" name="TextBox 12">
            <a:extLst>
              <a:ext uri="{FF2B5EF4-FFF2-40B4-BE49-F238E27FC236}">
                <a16:creationId xmlns:a16="http://schemas.microsoft.com/office/drawing/2014/main" id="{AD488BF9-5199-CB08-17D9-D7252314C7AC}"/>
              </a:ext>
            </a:extLst>
          </p:cNvPr>
          <p:cNvSpPr txBox="1"/>
          <p:nvPr/>
        </p:nvSpPr>
        <p:spPr>
          <a:xfrm>
            <a:off x="1938182" y="1789325"/>
            <a:ext cx="6542176" cy="369332"/>
          </a:xfrm>
          <a:prstGeom prst="rect">
            <a:avLst/>
          </a:prstGeom>
          <a:noFill/>
        </p:spPr>
        <p:txBody>
          <a:bodyPr wrap="none" rtlCol="0">
            <a:spAutoFit/>
          </a:bodyPr>
          <a:lstStyle/>
          <a:p>
            <a:r>
              <a:rPr lang="en-US" dirty="0"/>
              <a:t>In-person observations at all 20 zoos and aquariums of:</a:t>
            </a:r>
          </a:p>
        </p:txBody>
      </p:sp>
      <p:sp>
        <p:nvSpPr>
          <p:cNvPr id="14" name="TextBox 13">
            <a:extLst>
              <a:ext uri="{FF2B5EF4-FFF2-40B4-BE49-F238E27FC236}">
                <a16:creationId xmlns:a16="http://schemas.microsoft.com/office/drawing/2014/main" id="{9866AB3D-5FE2-3F3B-75CE-0F6D5A9FD09D}"/>
              </a:ext>
            </a:extLst>
          </p:cNvPr>
          <p:cNvSpPr txBox="1"/>
          <p:nvPr/>
        </p:nvSpPr>
        <p:spPr>
          <a:xfrm>
            <a:off x="310409" y="6499496"/>
            <a:ext cx="6490879" cy="276999"/>
          </a:xfrm>
          <a:prstGeom prst="rect">
            <a:avLst/>
          </a:prstGeom>
          <a:noFill/>
        </p:spPr>
        <p:txBody>
          <a:bodyPr wrap="none" lIns="91440" tIns="45720" rIns="91440" bIns="45720" rtlCol="0" anchor="t">
            <a:spAutoFit/>
          </a:bodyPr>
          <a:lstStyle>
            <a:defPPr>
              <a:defRPr lang="en-US"/>
            </a:defPPr>
            <a:lvl1pPr marL="0" algn="l" defTabSz="457199" rtl="0" eaLnBrk="1" latinLnBrk="0" hangingPunct="1">
              <a:defRPr sz="1801" kern="1200">
                <a:solidFill>
                  <a:schemeClr val="tx1"/>
                </a:solidFill>
                <a:latin typeface="+mn-lt"/>
                <a:ea typeface="+mn-ea"/>
                <a:cs typeface="+mn-cs"/>
              </a:defRPr>
            </a:lvl1pPr>
            <a:lvl2pPr marL="457199" algn="l" defTabSz="457199" rtl="0" eaLnBrk="1" latinLnBrk="0" hangingPunct="1">
              <a:defRPr sz="1801" kern="1200">
                <a:solidFill>
                  <a:schemeClr val="tx1"/>
                </a:solidFill>
                <a:latin typeface="+mn-lt"/>
                <a:ea typeface="+mn-ea"/>
                <a:cs typeface="+mn-cs"/>
              </a:defRPr>
            </a:lvl2pPr>
            <a:lvl3pPr marL="914399" algn="l" defTabSz="457199" rtl="0" eaLnBrk="1" latinLnBrk="0" hangingPunct="1">
              <a:defRPr sz="1801" kern="1200">
                <a:solidFill>
                  <a:schemeClr val="tx1"/>
                </a:solidFill>
                <a:latin typeface="+mn-lt"/>
                <a:ea typeface="+mn-ea"/>
                <a:cs typeface="+mn-cs"/>
              </a:defRPr>
            </a:lvl3pPr>
            <a:lvl4pPr marL="1371598" algn="l" defTabSz="457199" rtl="0" eaLnBrk="1" latinLnBrk="0" hangingPunct="1">
              <a:defRPr sz="1801" kern="1200">
                <a:solidFill>
                  <a:schemeClr val="tx1"/>
                </a:solidFill>
                <a:latin typeface="+mn-lt"/>
                <a:ea typeface="+mn-ea"/>
                <a:cs typeface="+mn-cs"/>
              </a:defRPr>
            </a:lvl4pPr>
            <a:lvl5pPr marL="1828799" algn="l" defTabSz="457199" rtl="0" eaLnBrk="1" latinLnBrk="0" hangingPunct="1">
              <a:defRPr sz="1801" kern="1200">
                <a:solidFill>
                  <a:schemeClr val="tx1"/>
                </a:solidFill>
                <a:latin typeface="+mn-lt"/>
                <a:ea typeface="+mn-ea"/>
                <a:cs typeface="+mn-cs"/>
              </a:defRPr>
            </a:lvl5pPr>
            <a:lvl6pPr marL="2285998" algn="l" defTabSz="457199" rtl="0" eaLnBrk="1" latinLnBrk="0" hangingPunct="1">
              <a:defRPr sz="1801" kern="1200">
                <a:solidFill>
                  <a:schemeClr val="tx1"/>
                </a:solidFill>
                <a:latin typeface="+mn-lt"/>
                <a:ea typeface="+mn-ea"/>
                <a:cs typeface="+mn-cs"/>
              </a:defRPr>
            </a:lvl6pPr>
            <a:lvl7pPr marL="2743197" algn="l" defTabSz="457199" rtl="0" eaLnBrk="1" latinLnBrk="0" hangingPunct="1">
              <a:defRPr sz="1801" kern="1200">
                <a:solidFill>
                  <a:schemeClr val="tx1"/>
                </a:solidFill>
                <a:latin typeface="+mn-lt"/>
                <a:ea typeface="+mn-ea"/>
                <a:cs typeface="+mn-cs"/>
              </a:defRPr>
            </a:lvl7pPr>
            <a:lvl8pPr marL="3200397" algn="l" defTabSz="457199" rtl="0" eaLnBrk="1" latinLnBrk="0" hangingPunct="1">
              <a:defRPr sz="1801" kern="1200">
                <a:solidFill>
                  <a:schemeClr val="tx1"/>
                </a:solidFill>
                <a:latin typeface="+mn-lt"/>
                <a:ea typeface="+mn-ea"/>
                <a:cs typeface="+mn-cs"/>
              </a:defRPr>
            </a:lvl8pPr>
            <a:lvl9pPr marL="3657596" algn="l" defTabSz="457199" rtl="0" eaLnBrk="1" latinLnBrk="0" hangingPunct="1">
              <a:defRPr sz="1801" kern="1200">
                <a:solidFill>
                  <a:schemeClr val="tx1"/>
                </a:solidFill>
                <a:latin typeface="+mn-lt"/>
                <a:ea typeface="+mn-ea"/>
                <a:cs typeface="+mn-cs"/>
              </a:defRPr>
            </a:lvl9pPr>
          </a:lstStyle>
          <a:p>
            <a:r>
              <a:rPr lang="en-US" sz="1200" dirty="0">
                <a:latin typeface="+mj-lt"/>
              </a:rPr>
              <a:t>*exhibits refers specifically to the interpretive elements around an animal’s habitat</a:t>
            </a:r>
          </a:p>
        </p:txBody>
      </p:sp>
      <p:sp>
        <p:nvSpPr>
          <p:cNvPr id="16" name="TextBox 15">
            <a:extLst>
              <a:ext uri="{FF2B5EF4-FFF2-40B4-BE49-F238E27FC236}">
                <a16:creationId xmlns:a16="http://schemas.microsoft.com/office/drawing/2014/main" id="{C916F66A-F915-C280-DC82-D54F8CD37675}"/>
              </a:ext>
            </a:extLst>
          </p:cNvPr>
          <p:cNvSpPr txBox="1"/>
          <p:nvPr/>
        </p:nvSpPr>
        <p:spPr>
          <a:xfrm>
            <a:off x="1938182" y="4706721"/>
            <a:ext cx="6405921" cy="369332"/>
          </a:xfrm>
          <a:prstGeom prst="rect">
            <a:avLst/>
          </a:prstGeom>
          <a:noFill/>
        </p:spPr>
        <p:txBody>
          <a:bodyPr wrap="none" rtlCol="0">
            <a:spAutoFit/>
          </a:bodyPr>
          <a:lstStyle/>
          <a:p>
            <a:r>
              <a:rPr lang="en-US" dirty="0"/>
              <a:t>using the MECAP Observation Framework (link in chat)</a:t>
            </a:r>
          </a:p>
        </p:txBody>
      </p:sp>
    </p:spTree>
    <p:extLst>
      <p:ext uri="{BB962C8B-B14F-4D97-AF65-F5344CB8AC3E}">
        <p14:creationId xmlns:p14="http://schemas.microsoft.com/office/powerpoint/2010/main" val="98929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FF978-DCC5-9333-D168-C7BBE49A1EF8}"/>
              </a:ext>
            </a:extLst>
          </p:cNvPr>
          <p:cNvSpPr txBox="1"/>
          <p:nvPr/>
        </p:nvSpPr>
        <p:spPr>
          <a:xfrm>
            <a:off x="1764011" y="485220"/>
            <a:ext cx="3750099" cy="646331"/>
          </a:xfrm>
          <a:prstGeom prst="rect">
            <a:avLst/>
          </a:prstGeom>
          <a:noFill/>
        </p:spPr>
        <p:txBody>
          <a:bodyPr wrap="square" rtlCol="0">
            <a:spAutoFit/>
          </a:bodyPr>
          <a:lstStyle/>
          <a:p>
            <a:pPr algn="ctr"/>
            <a:r>
              <a:rPr lang="en-US" b="1" dirty="0">
                <a:latin typeface="+mj-lt"/>
              </a:rPr>
              <a:t>Categories of </a:t>
            </a:r>
          </a:p>
          <a:p>
            <a:pPr algn="ctr"/>
            <a:r>
              <a:rPr lang="en-US" b="1" dirty="0">
                <a:latin typeface="+mj-lt"/>
              </a:rPr>
              <a:t>Empathy-Related Practices</a:t>
            </a:r>
          </a:p>
        </p:txBody>
      </p:sp>
      <p:sp>
        <p:nvSpPr>
          <p:cNvPr id="3" name="TextBox 2">
            <a:extLst>
              <a:ext uri="{FF2B5EF4-FFF2-40B4-BE49-F238E27FC236}">
                <a16:creationId xmlns:a16="http://schemas.microsoft.com/office/drawing/2014/main" id="{3D4EFFB9-3191-4F7A-2084-A78FEBE9C350}"/>
              </a:ext>
            </a:extLst>
          </p:cNvPr>
          <p:cNvSpPr txBox="1"/>
          <p:nvPr/>
        </p:nvSpPr>
        <p:spPr>
          <a:xfrm>
            <a:off x="6415411" y="485220"/>
            <a:ext cx="5016117" cy="646331"/>
          </a:xfrm>
          <a:prstGeom prst="rect">
            <a:avLst/>
          </a:prstGeom>
          <a:noFill/>
        </p:spPr>
        <p:txBody>
          <a:bodyPr wrap="square" rtlCol="0">
            <a:spAutoFit/>
          </a:bodyPr>
          <a:lstStyle/>
          <a:p>
            <a:pPr algn="ctr"/>
            <a:r>
              <a:rPr lang="en-US" b="1" dirty="0">
                <a:latin typeface="+mj-lt"/>
              </a:rPr>
              <a:t>Categories of </a:t>
            </a:r>
          </a:p>
          <a:p>
            <a:pPr algn="ctr"/>
            <a:r>
              <a:rPr lang="en-US" b="1" dirty="0">
                <a:latin typeface="+mj-lt"/>
              </a:rPr>
              <a:t>Empathy-Related Behaviors</a:t>
            </a:r>
          </a:p>
        </p:txBody>
      </p:sp>
      <p:sp>
        <p:nvSpPr>
          <p:cNvPr id="7" name="TextBox 6">
            <a:extLst>
              <a:ext uri="{FF2B5EF4-FFF2-40B4-BE49-F238E27FC236}">
                <a16:creationId xmlns:a16="http://schemas.microsoft.com/office/drawing/2014/main" id="{E24E333D-FBD4-4A86-1AEE-AA5664B9104E}"/>
              </a:ext>
            </a:extLst>
          </p:cNvPr>
          <p:cNvSpPr txBox="1"/>
          <p:nvPr/>
        </p:nvSpPr>
        <p:spPr>
          <a:xfrm>
            <a:off x="838419" y="1343441"/>
            <a:ext cx="5016117" cy="3970318"/>
          </a:xfrm>
          <a:prstGeom prst="rect">
            <a:avLst/>
          </a:prstGeom>
          <a:noFill/>
        </p:spPr>
        <p:txBody>
          <a:bodyPr wrap="square" rtlCol="0">
            <a:spAutoFit/>
          </a:bodyPr>
          <a:lstStyle/>
          <a:p>
            <a:pPr marL="285750" indent="-285750">
              <a:buFont typeface="Arial" panose="020B0604020202020204" pitchFamily="34" charset="0"/>
              <a:buChar char="•"/>
            </a:pPr>
            <a:r>
              <a:rPr lang="en-US" dirty="0"/>
              <a:t>Encourage focused observation of animal</a:t>
            </a:r>
          </a:p>
          <a:p>
            <a:pPr marL="285750" indent="-285750">
              <a:buFont typeface="Arial" panose="020B0604020202020204" pitchFamily="34" charset="0"/>
              <a:buChar char="•"/>
            </a:pPr>
            <a:r>
              <a:rPr lang="en-US" dirty="0"/>
              <a:t>Include appropriate conservation or caring action</a:t>
            </a:r>
          </a:p>
          <a:p>
            <a:pPr marL="285750" indent="-285750">
              <a:buFont typeface="Arial" panose="020B0604020202020204" pitchFamily="34" charset="0"/>
              <a:buChar char="•"/>
            </a:pPr>
            <a:r>
              <a:rPr lang="en-US" dirty="0"/>
              <a:t>Include expectations for audience behavior around animals</a:t>
            </a:r>
          </a:p>
          <a:p>
            <a:pPr marL="285750" indent="-285750">
              <a:buFont typeface="Arial" panose="020B0604020202020204" pitchFamily="34" charset="0"/>
              <a:buChar char="•"/>
            </a:pPr>
            <a:r>
              <a:rPr lang="en-US" dirty="0"/>
              <a:t>Inform about animals’ needs</a:t>
            </a:r>
          </a:p>
          <a:p>
            <a:pPr marL="285750" indent="-285750">
              <a:buFont typeface="Arial" panose="020B0604020202020204" pitchFamily="34" charset="0"/>
              <a:buChar char="•"/>
            </a:pPr>
            <a:r>
              <a:rPr lang="en-US" dirty="0"/>
              <a:t>Invite perspective-taking</a:t>
            </a:r>
          </a:p>
          <a:p>
            <a:pPr marL="285750" indent="-285750">
              <a:buFont typeface="Arial" panose="020B0604020202020204" pitchFamily="34" charset="0"/>
              <a:buChar char="•"/>
            </a:pPr>
            <a:r>
              <a:rPr lang="en-US" dirty="0"/>
              <a:t>Highlight similarities and differences between animals and people</a:t>
            </a:r>
          </a:p>
          <a:p>
            <a:pPr marL="285750" indent="-285750">
              <a:buFont typeface="Arial" panose="020B0604020202020204" pitchFamily="34" charset="0"/>
              <a:buChar char="•"/>
            </a:pPr>
            <a:r>
              <a:rPr lang="en-US" dirty="0"/>
              <a:t>Reinforce that animals are individuals</a:t>
            </a:r>
          </a:p>
          <a:p>
            <a:pPr marL="285750" indent="-285750">
              <a:buFont typeface="Arial" panose="020B0604020202020204" pitchFamily="34" charset="0"/>
              <a:buChar char="•"/>
            </a:pPr>
            <a:r>
              <a:rPr lang="en-US" dirty="0"/>
              <a:t>Reinforce that animals have relationships</a:t>
            </a:r>
          </a:p>
          <a:p>
            <a:pPr marL="285750" indent="-285750">
              <a:buFont typeface="Arial" panose="020B0604020202020204" pitchFamily="34" charset="0"/>
              <a:buChar char="•"/>
            </a:pPr>
            <a:r>
              <a:rPr lang="en-US" dirty="0"/>
              <a:t>Reinforce that animals have agency</a:t>
            </a:r>
          </a:p>
        </p:txBody>
      </p:sp>
      <p:sp>
        <p:nvSpPr>
          <p:cNvPr id="8" name="TextBox 7">
            <a:extLst>
              <a:ext uri="{FF2B5EF4-FFF2-40B4-BE49-F238E27FC236}">
                <a16:creationId xmlns:a16="http://schemas.microsoft.com/office/drawing/2014/main" id="{6F0DDFED-848C-F2EE-D507-CEA75C68BFA0}"/>
              </a:ext>
            </a:extLst>
          </p:cNvPr>
          <p:cNvSpPr txBox="1"/>
          <p:nvPr/>
        </p:nvSpPr>
        <p:spPr>
          <a:xfrm>
            <a:off x="6593114" y="1343441"/>
            <a:ext cx="5016117" cy="4524315"/>
          </a:xfrm>
          <a:prstGeom prst="rect">
            <a:avLst/>
          </a:prstGeom>
          <a:noFill/>
        </p:spPr>
        <p:txBody>
          <a:bodyPr wrap="square" rtlCol="0">
            <a:spAutoFit/>
          </a:bodyPr>
          <a:lstStyle/>
          <a:p>
            <a:pPr marL="285750" indent="-285750" fontAlgn="b">
              <a:buFont typeface="Arial" panose="020B0604020202020204" pitchFamily="34" charset="0"/>
              <a:buChar char="•"/>
            </a:pPr>
            <a:r>
              <a:rPr lang="en-US" sz="1800" b="0" u="none" strike="noStrike" dirty="0">
                <a:solidFill>
                  <a:srgbClr val="000000"/>
                </a:solidFill>
                <a:effectLst/>
              </a:rPr>
              <a:t>Able to take perspective of animals</a:t>
            </a:r>
          </a:p>
          <a:p>
            <a:pPr marL="285750" indent="-285750" algn="l" fontAlgn="b">
              <a:buFont typeface="Arial" panose="020B0604020202020204" pitchFamily="34" charset="0"/>
              <a:buChar char="•"/>
            </a:pPr>
            <a:r>
              <a:rPr lang="en-US" sz="1800" b="0" u="none" strike="noStrike" dirty="0">
                <a:solidFill>
                  <a:srgbClr val="000000"/>
                </a:solidFill>
                <a:effectLst/>
              </a:rPr>
              <a:t>Caregivers support positive behavior and attitudes</a:t>
            </a:r>
          </a:p>
          <a:p>
            <a:pPr marL="285750" indent="-285750" fontAlgn="b">
              <a:buFont typeface="Arial" panose="020B0604020202020204" pitchFamily="34" charset="0"/>
              <a:buChar char="•"/>
            </a:pPr>
            <a:r>
              <a:rPr lang="en-US" sz="1800" b="0" u="none" strike="noStrike" dirty="0">
                <a:solidFill>
                  <a:srgbClr val="000000"/>
                </a:solidFill>
                <a:effectLst/>
              </a:rPr>
              <a:t>Connection between the animals and own lived experiences</a:t>
            </a:r>
          </a:p>
          <a:p>
            <a:pPr marL="285750" indent="-285750" fontAlgn="b">
              <a:buFont typeface="Arial" panose="020B0604020202020204" pitchFamily="34" charset="0"/>
              <a:buChar char="•"/>
            </a:pPr>
            <a:r>
              <a:rPr lang="en-US" sz="1800" b="0" u="none" strike="noStrike" dirty="0">
                <a:solidFill>
                  <a:srgbClr val="000000"/>
                </a:solidFill>
                <a:effectLst/>
              </a:rPr>
              <a:t>Engages in direct action to help animal</a:t>
            </a:r>
          </a:p>
          <a:p>
            <a:pPr marL="285750" indent="-285750" fontAlgn="b">
              <a:buFont typeface="Arial" panose="020B0604020202020204" pitchFamily="34" charset="0"/>
              <a:buChar char="•"/>
            </a:pPr>
            <a:r>
              <a:rPr lang="en-US" sz="1800" b="0" u="none" strike="noStrike" dirty="0">
                <a:solidFill>
                  <a:srgbClr val="000000"/>
                </a:solidFill>
                <a:effectLst/>
              </a:rPr>
              <a:t>Has appreciation/respect for animal</a:t>
            </a:r>
          </a:p>
          <a:p>
            <a:pPr marL="285750" indent="-285750" fontAlgn="b">
              <a:buFont typeface="Arial" panose="020B0604020202020204" pitchFamily="34" charset="0"/>
              <a:buChar char="•"/>
            </a:pPr>
            <a:r>
              <a:rPr lang="en-US" sz="1800" b="0" u="none" strike="noStrike" dirty="0">
                <a:solidFill>
                  <a:srgbClr val="000000"/>
                </a:solidFill>
                <a:effectLst/>
              </a:rPr>
              <a:t>Has compassionate concern for animals</a:t>
            </a:r>
          </a:p>
          <a:p>
            <a:pPr marL="285750" indent="-285750" fontAlgn="b">
              <a:buFont typeface="Arial" panose="020B0604020202020204" pitchFamily="34" charset="0"/>
              <a:buChar char="•"/>
            </a:pPr>
            <a:r>
              <a:rPr lang="en-US" sz="1800" b="0" u="none" strike="noStrike" dirty="0">
                <a:solidFill>
                  <a:srgbClr val="000000"/>
                </a:solidFill>
                <a:effectLst/>
              </a:rPr>
              <a:t>Has interest or curiosity toward animal</a:t>
            </a:r>
          </a:p>
          <a:p>
            <a:pPr marL="285750" indent="-285750" fontAlgn="b">
              <a:buFont typeface="Arial" panose="020B0604020202020204" pitchFamily="34" charset="0"/>
              <a:buChar char="•"/>
            </a:pPr>
            <a:r>
              <a:rPr lang="en-US" sz="1800" b="0" u="none" strike="noStrike" dirty="0">
                <a:solidFill>
                  <a:srgbClr val="000000"/>
                </a:solidFill>
                <a:effectLst/>
              </a:rPr>
              <a:t>Recognizes animal as individual with own agency</a:t>
            </a:r>
          </a:p>
          <a:p>
            <a:pPr marL="285750" indent="-285750" fontAlgn="b">
              <a:buFont typeface="Arial" panose="020B0604020202020204" pitchFamily="34" charset="0"/>
              <a:buChar char="•"/>
            </a:pPr>
            <a:r>
              <a:rPr lang="en-US" sz="1800" b="0" u="none" strike="noStrike" dirty="0">
                <a:solidFill>
                  <a:srgbClr val="000000"/>
                </a:solidFill>
                <a:effectLst/>
              </a:rPr>
              <a:t>Shows positive behavior toward animals</a:t>
            </a:r>
          </a:p>
          <a:p>
            <a:pPr marL="285750" indent="-285750" fontAlgn="b">
              <a:buFont typeface="Arial" panose="020B0604020202020204" pitchFamily="34" charset="0"/>
              <a:buChar char="•"/>
            </a:pPr>
            <a:r>
              <a:rPr lang="en-US" sz="1800" b="0" u="none" strike="noStrike" dirty="0">
                <a:solidFill>
                  <a:srgbClr val="000000"/>
                </a:solidFill>
                <a:effectLst/>
              </a:rPr>
              <a:t>Understands needs of an animal</a:t>
            </a:r>
          </a:p>
          <a:p>
            <a:pPr marL="285750" indent="-285750" fontAlgn="b">
              <a:buFont typeface="Arial" panose="020B0604020202020204" pitchFamily="34" charset="0"/>
              <a:buChar char="•"/>
            </a:pPr>
            <a:r>
              <a:rPr lang="en-US" sz="1800" b="0" u="none" strike="noStrike" dirty="0">
                <a:solidFill>
                  <a:srgbClr val="000000"/>
                </a:solidFill>
                <a:effectLst/>
              </a:rPr>
              <a:t>Wants to help animals</a:t>
            </a:r>
            <a:endParaRPr lang="en-US" sz="1800" b="0" i="0" u="none" strike="noStrike" dirty="0">
              <a:solidFill>
                <a:srgbClr val="000000"/>
              </a:solidFill>
              <a:effectLst/>
              <a:latin typeface="+mn-lt"/>
            </a:endParaRPr>
          </a:p>
        </p:txBody>
      </p:sp>
    </p:spTree>
    <p:extLst>
      <p:ext uri="{BB962C8B-B14F-4D97-AF65-F5344CB8AC3E}">
        <p14:creationId xmlns:p14="http://schemas.microsoft.com/office/powerpoint/2010/main" val="1382390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hape, rectangle&#10;&#10;Description automatically generated">
            <a:extLst>
              <a:ext uri="{FF2B5EF4-FFF2-40B4-BE49-F238E27FC236}">
                <a16:creationId xmlns:a16="http://schemas.microsoft.com/office/drawing/2014/main" id="{D58A3A21-2DCC-7BA1-9BC0-B0D5C79A54C6}"/>
              </a:ext>
            </a:extLst>
          </p:cNvPr>
          <p:cNvPicPr>
            <a:picLocks noChangeAspect="1"/>
          </p:cNvPicPr>
          <p:nvPr/>
        </p:nvPicPr>
        <p:blipFill>
          <a:blip r:embed="rId2"/>
          <a:stretch>
            <a:fillRect/>
          </a:stretch>
        </p:blipFill>
        <p:spPr>
          <a:xfrm>
            <a:off x="-7727" y="-75479"/>
            <a:ext cx="12231700" cy="1458531"/>
          </a:xfrm>
          <a:prstGeom prst="rect">
            <a:avLst/>
          </a:prstGeom>
        </p:spPr>
      </p:pic>
      <p:pic>
        <p:nvPicPr>
          <p:cNvPr id="5" name="Picture 4">
            <a:extLst>
              <a:ext uri="{FF2B5EF4-FFF2-40B4-BE49-F238E27FC236}">
                <a16:creationId xmlns:a16="http://schemas.microsoft.com/office/drawing/2014/main" id="{0192F843-D98B-86EA-3AC1-5AF2668338FF}"/>
              </a:ext>
            </a:extLst>
          </p:cNvPr>
          <p:cNvPicPr>
            <a:picLocks noChangeAspect="1"/>
          </p:cNvPicPr>
          <p:nvPr/>
        </p:nvPicPr>
        <p:blipFill>
          <a:blip r:embed="rId3"/>
          <a:stretch>
            <a:fillRect/>
          </a:stretch>
        </p:blipFill>
        <p:spPr>
          <a:xfrm>
            <a:off x="310409" y="81505"/>
            <a:ext cx="1627773" cy="1865538"/>
          </a:xfrm>
          <a:prstGeom prst="rect">
            <a:avLst/>
          </a:prstGeom>
        </p:spPr>
      </p:pic>
      <p:sp>
        <p:nvSpPr>
          <p:cNvPr id="6" name="Title 1">
            <a:extLst>
              <a:ext uri="{FF2B5EF4-FFF2-40B4-BE49-F238E27FC236}">
                <a16:creationId xmlns:a16="http://schemas.microsoft.com/office/drawing/2014/main" id="{66153704-41F4-1E51-C3FE-AA3150C4E787}"/>
              </a:ext>
            </a:extLst>
          </p:cNvPr>
          <p:cNvSpPr>
            <a:spLocks noGrp="1"/>
          </p:cNvSpPr>
          <p:nvPr/>
        </p:nvSpPr>
        <p:spPr>
          <a:xfrm>
            <a:off x="1938182" y="-878122"/>
            <a:ext cx="10190903" cy="23995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b="1" dirty="0">
                <a:latin typeface="Poppins"/>
                <a:cs typeface="Calibri Light"/>
              </a:rPr>
              <a:t>Methods</a:t>
            </a:r>
            <a:endParaRPr lang="en-US" sz="3800" dirty="0">
              <a:latin typeface="Poppins"/>
              <a:cs typeface="Calibri Light"/>
            </a:endParaRPr>
          </a:p>
        </p:txBody>
      </p:sp>
      <p:sp>
        <p:nvSpPr>
          <p:cNvPr id="13" name="TextBox 12">
            <a:extLst>
              <a:ext uri="{FF2B5EF4-FFF2-40B4-BE49-F238E27FC236}">
                <a16:creationId xmlns:a16="http://schemas.microsoft.com/office/drawing/2014/main" id="{AD488BF9-5199-CB08-17D9-D7252314C7AC}"/>
              </a:ext>
            </a:extLst>
          </p:cNvPr>
          <p:cNvSpPr txBox="1"/>
          <p:nvPr/>
        </p:nvSpPr>
        <p:spPr>
          <a:xfrm>
            <a:off x="1297146" y="1858785"/>
            <a:ext cx="9608277" cy="2585323"/>
          </a:xfrm>
          <a:prstGeom prst="rect">
            <a:avLst/>
          </a:prstGeom>
          <a:noFill/>
        </p:spPr>
        <p:txBody>
          <a:bodyPr wrap="square" rtlCol="0">
            <a:spAutoFit/>
          </a:bodyPr>
          <a:lstStyle/>
          <a:p>
            <a:pPr marL="285750" indent="-285750">
              <a:buFont typeface="Arial" panose="020B0604020202020204" pitchFamily="34" charset="0"/>
              <a:buChar char="•"/>
            </a:pPr>
            <a:r>
              <a:rPr lang="en-US" dirty="0"/>
              <a:t>Observed at exhibits featuring all types of animals</a:t>
            </a:r>
          </a:p>
          <a:p>
            <a:pPr marL="285750" indent="-285750">
              <a:buFont typeface="Arial" panose="020B0604020202020204" pitchFamily="34" charset="0"/>
              <a:buChar char="•"/>
            </a:pPr>
            <a:r>
              <a:rPr lang="en-US" dirty="0"/>
              <a:t>Intentionally observed at exhibits with animals that are present at many sites (e.g., bears, big cats) for direct comparison</a:t>
            </a:r>
          </a:p>
          <a:p>
            <a:pPr marL="285750" indent="-285750">
              <a:buFont typeface="Arial" panose="020B0604020202020204" pitchFamily="34" charset="0"/>
              <a:buChar char="•"/>
            </a:pPr>
            <a:r>
              <a:rPr lang="en-US" dirty="0"/>
              <a:t>Observed a variety of program audience and visitor types</a:t>
            </a:r>
          </a:p>
          <a:p>
            <a:pPr marL="285750" indent="-285750">
              <a:buFont typeface="Arial" panose="020B0604020202020204" pitchFamily="34" charset="0"/>
              <a:buChar char="•"/>
            </a:pPr>
            <a:r>
              <a:rPr lang="en-US" dirty="0"/>
              <a:t>At each site, we observed (as available):</a:t>
            </a:r>
          </a:p>
          <a:p>
            <a:pPr marL="742950" lvl="1" indent="-285750">
              <a:buFont typeface="Arial" panose="020B0604020202020204" pitchFamily="34" charset="0"/>
              <a:buChar char="•"/>
            </a:pPr>
            <a:r>
              <a:rPr lang="en-US" dirty="0"/>
              <a:t>Signage at 8 exhibits</a:t>
            </a:r>
          </a:p>
          <a:p>
            <a:pPr marL="742950" lvl="1" indent="-285750">
              <a:buFont typeface="Arial" panose="020B0604020202020204" pitchFamily="34" charset="0"/>
              <a:buChar char="•"/>
            </a:pPr>
            <a:r>
              <a:rPr lang="en-US" dirty="0"/>
              <a:t>Visitors at 4 exhibits</a:t>
            </a:r>
          </a:p>
          <a:p>
            <a:pPr marL="742950" lvl="1" indent="-285750">
              <a:buFont typeface="Arial" panose="020B0604020202020204" pitchFamily="34" charset="0"/>
              <a:buChar char="•"/>
            </a:pPr>
            <a:r>
              <a:rPr lang="en-US" dirty="0"/>
              <a:t>At least one program presenter and audience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92785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hape, rectangle&#10;&#10;Description automatically generated">
            <a:extLst>
              <a:ext uri="{FF2B5EF4-FFF2-40B4-BE49-F238E27FC236}">
                <a16:creationId xmlns:a16="http://schemas.microsoft.com/office/drawing/2014/main" id="{D58A3A21-2DCC-7BA1-9BC0-B0D5C79A54C6}"/>
              </a:ext>
            </a:extLst>
          </p:cNvPr>
          <p:cNvPicPr>
            <a:picLocks noChangeAspect="1"/>
          </p:cNvPicPr>
          <p:nvPr/>
        </p:nvPicPr>
        <p:blipFill>
          <a:blip r:embed="rId2"/>
          <a:stretch>
            <a:fillRect/>
          </a:stretch>
        </p:blipFill>
        <p:spPr>
          <a:xfrm>
            <a:off x="-7727" y="-75479"/>
            <a:ext cx="12231700" cy="1458531"/>
          </a:xfrm>
          <a:prstGeom prst="rect">
            <a:avLst/>
          </a:prstGeom>
        </p:spPr>
      </p:pic>
      <p:pic>
        <p:nvPicPr>
          <p:cNvPr id="5" name="Picture 4">
            <a:extLst>
              <a:ext uri="{FF2B5EF4-FFF2-40B4-BE49-F238E27FC236}">
                <a16:creationId xmlns:a16="http://schemas.microsoft.com/office/drawing/2014/main" id="{0192F843-D98B-86EA-3AC1-5AF2668338FF}"/>
              </a:ext>
            </a:extLst>
          </p:cNvPr>
          <p:cNvPicPr>
            <a:picLocks noChangeAspect="1"/>
          </p:cNvPicPr>
          <p:nvPr/>
        </p:nvPicPr>
        <p:blipFill>
          <a:blip r:embed="rId3"/>
          <a:stretch>
            <a:fillRect/>
          </a:stretch>
        </p:blipFill>
        <p:spPr>
          <a:xfrm>
            <a:off x="310409" y="81505"/>
            <a:ext cx="1627773" cy="1865538"/>
          </a:xfrm>
          <a:prstGeom prst="rect">
            <a:avLst/>
          </a:prstGeom>
        </p:spPr>
      </p:pic>
      <p:sp>
        <p:nvSpPr>
          <p:cNvPr id="6" name="Title 1">
            <a:extLst>
              <a:ext uri="{FF2B5EF4-FFF2-40B4-BE49-F238E27FC236}">
                <a16:creationId xmlns:a16="http://schemas.microsoft.com/office/drawing/2014/main" id="{66153704-41F4-1E51-C3FE-AA3150C4E787}"/>
              </a:ext>
            </a:extLst>
          </p:cNvPr>
          <p:cNvSpPr>
            <a:spLocks noGrp="1"/>
          </p:cNvSpPr>
          <p:nvPr/>
        </p:nvSpPr>
        <p:spPr>
          <a:xfrm>
            <a:off x="1938182" y="-878122"/>
            <a:ext cx="10190903" cy="23995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b="1" dirty="0">
                <a:latin typeface="Poppins"/>
                <a:cs typeface="Calibri Light"/>
              </a:rPr>
              <a:t>Data Summary</a:t>
            </a:r>
            <a:endParaRPr lang="en-US" sz="3800" dirty="0">
              <a:latin typeface="Poppins"/>
              <a:cs typeface="Calibri Light"/>
            </a:endParaRPr>
          </a:p>
        </p:txBody>
      </p:sp>
      <p:sp>
        <p:nvSpPr>
          <p:cNvPr id="2" name="TextBox 1">
            <a:extLst>
              <a:ext uri="{FF2B5EF4-FFF2-40B4-BE49-F238E27FC236}">
                <a16:creationId xmlns:a16="http://schemas.microsoft.com/office/drawing/2014/main" id="{CA8C8FAA-E35D-A762-51DA-FF1A8C21BBE0}"/>
              </a:ext>
            </a:extLst>
          </p:cNvPr>
          <p:cNvSpPr txBox="1"/>
          <p:nvPr/>
        </p:nvSpPr>
        <p:spPr>
          <a:xfrm>
            <a:off x="1938182" y="1947043"/>
            <a:ext cx="3123212" cy="1600438"/>
          </a:xfrm>
          <a:prstGeom prst="rect">
            <a:avLst/>
          </a:prstGeom>
          <a:noFill/>
        </p:spPr>
        <p:txBody>
          <a:bodyPr wrap="square" rtlCol="0">
            <a:spAutoFit/>
          </a:bodyPr>
          <a:lstStyle/>
          <a:p>
            <a:pPr algn="ctr"/>
            <a:r>
              <a:rPr lang="en-US" sz="8000" b="1" dirty="0">
                <a:solidFill>
                  <a:schemeClr val="accent4"/>
                </a:solidFill>
                <a:latin typeface="+mj-lt"/>
              </a:rPr>
              <a:t>25</a:t>
            </a:r>
          </a:p>
          <a:p>
            <a:pPr algn="ctr"/>
            <a:r>
              <a:rPr lang="en-US" dirty="0">
                <a:latin typeface="+mj-lt"/>
              </a:rPr>
              <a:t>Program Audiences</a:t>
            </a:r>
          </a:p>
        </p:txBody>
      </p:sp>
      <p:sp>
        <p:nvSpPr>
          <p:cNvPr id="3" name="TextBox 2">
            <a:extLst>
              <a:ext uri="{FF2B5EF4-FFF2-40B4-BE49-F238E27FC236}">
                <a16:creationId xmlns:a16="http://schemas.microsoft.com/office/drawing/2014/main" id="{03FF24CC-22F2-B833-2BC5-34A4B4853665}"/>
              </a:ext>
            </a:extLst>
          </p:cNvPr>
          <p:cNvSpPr txBox="1"/>
          <p:nvPr/>
        </p:nvSpPr>
        <p:spPr>
          <a:xfrm>
            <a:off x="2035155" y="3973140"/>
            <a:ext cx="3123212" cy="1600438"/>
          </a:xfrm>
          <a:prstGeom prst="rect">
            <a:avLst/>
          </a:prstGeom>
          <a:noFill/>
        </p:spPr>
        <p:txBody>
          <a:bodyPr wrap="square" rtlCol="0">
            <a:spAutoFit/>
          </a:bodyPr>
          <a:lstStyle/>
          <a:p>
            <a:pPr algn="ctr"/>
            <a:r>
              <a:rPr lang="en-US" sz="8000" b="1" dirty="0">
                <a:solidFill>
                  <a:schemeClr val="accent4"/>
                </a:solidFill>
                <a:latin typeface="+mj-lt"/>
              </a:rPr>
              <a:t>59</a:t>
            </a:r>
          </a:p>
          <a:p>
            <a:pPr algn="ctr"/>
            <a:r>
              <a:rPr lang="en-US" dirty="0">
                <a:latin typeface="+mj-lt"/>
              </a:rPr>
              <a:t>Program Presenters</a:t>
            </a:r>
          </a:p>
        </p:txBody>
      </p:sp>
      <p:sp>
        <p:nvSpPr>
          <p:cNvPr id="7" name="TextBox 6">
            <a:extLst>
              <a:ext uri="{FF2B5EF4-FFF2-40B4-BE49-F238E27FC236}">
                <a16:creationId xmlns:a16="http://schemas.microsoft.com/office/drawing/2014/main" id="{D00A6D02-65D3-FFF2-6066-78124CCC97FF}"/>
              </a:ext>
            </a:extLst>
          </p:cNvPr>
          <p:cNvSpPr txBox="1"/>
          <p:nvPr/>
        </p:nvSpPr>
        <p:spPr>
          <a:xfrm>
            <a:off x="7033633" y="1947043"/>
            <a:ext cx="3123212" cy="1600438"/>
          </a:xfrm>
          <a:prstGeom prst="rect">
            <a:avLst/>
          </a:prstGeom>
          <a:noFill/>
        </p:spPr>
        <p:txBody>
          <a:bodyPr wrap="square" rtlCol="0">
            <a:spAutoFit/>
          </a:bodyPr>
          <a:lstStyle/>
          <a:p>
            <a:pPr algn="ctr"/>
            <a:r>
              <a:rPr lang="en-US" sz="8000" b="1" dirty="0">
                <a:solidFill>
                  <a:schemeClr val="accent4"/>
                </a:solidFill>
                <a:latin typeface="+mj-lt"/>
              </a:rPr>
              <a:t>552</a:t>
            </a:r>
          </a:p>
          <a:p>
            <a:pPr algn="ctr"/>
            <a:r>
              <a:rPr lang="en-US" dirty="0">
                <a:latin typeface="+mj-lt"/>
              </a:rPr>
              <a:t>Exhibit Visitors</a:t>
            </a:r>
          </a:p>
        </p:txBody>
      </p:sp>
      <p:sp>
        <p:nvSpPr>
          <p:cNvPr id="8" name="TextBox 7">
            <a:extLst>
              <a:ext uri="{FF2B5EF4-FFF2-40B4-BE49-F238E27FC236}">
                <a16:creationId xmlns:a16="http://schemas.microsoft.com/office/drawing/2014/main" id="{AFA247A3-43EE-97CD-6BA4-2AC0BDA570E0}"/>
              </a:ext>
            </a:extLst>
          </p:cNvPr>
          <p:cNvSpPr txBox="1"/>
          <p:nvPr/>
        </p:nvSpPr>
        <p:spPr>
          <a:xfrm>
            <a:off x="7033633" y="3973140"/>
            <a:ext cx="3123212" cy="1600438"/>
          </a:xfrm>
          <a:prstGeom prst="rect">
            <a:avLst/>
          </a:prstGeom>
          <a:noFill/>
        </p:spPr>
        <p:txBody>
          <a:bodyPr wrap="square" rtlCol="0">
            <a:spAutoFit/>
          </a:bodyPr>
          <a:lstStyle/>
          <a:p>
            <a:pPr algn="ctr"/>
            <a:r>
              <a:rPr lang="en-US" sz="8000" b="1" dirty="0">
                <a:solidFill>
                  <a:schemeClr val="accent4"/>
                </a:solidFill>
                <a:latin typeface="+mj-lt"/>
              </a:rPr>
              <a:t>166</a:t>
            </a:r>
          </a:p>
          <a:p>
            <a:pPr algn="ctr"/>
            <a:r>
              <a:rPr lang="en-US" dirty="0">
                <a:latin typeface="+mj-lt"/>
              </a:rPr>
              <a:t>Exhibits</a:t>
            </a:r>
          </a:p>
        </p:txBody>
      </p:sp>
    </p:spTree>
    <p:extLst>
      <p:ext uri="{BB962C8B-B14F-4D97-AF65-F5344CB8AC3E}">
        <p14:creationId xmlns:p14="http://schemas.microsoft.com/office/powerpoint/2010/main" val="166091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4820" y="1930522"/>
            <a:ext cx="10162360" cy="2387600"/>
          </a:xfrm>
        </p:spPr>
        <p:txBody>
          <a:bodyPr anchor="ctr"/>
          <a:lstStyle/>
          <a:p>
            <a:r>
              <a:rPr lang="en-US" b="1" dirty="0">
                <a:solidFill>
                  <a:schemeClr val="bg1"/>
                </a:solidFill>
                <a:latin typeface="Poppins"/>
                <a:cs typeface="Poppins"/>
              </a:rPr>
              <a:t>What did we learn?</a:t>
            </a:r>
          </a:p>
        </p:txBody>
      </p:sp>
    </p:spTree>
    <p:extLst>
      <p:ext uri="{BB962C8B-B14F-4D97-AF65-F5344CB8AC3E}">
        <p14:creationId xmlns:p14="http://schemas.microsoft.com/office/powerpoint/2010/main" val="4258926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hape, rectangle&#10;&#10;Description automatically generated">
            <a:extLst>
              <a:ext uri="{FF2B5EF4-FFF2-40B4-BE49-F238E27FC236}">
                <a16:creationId xmlns:a16="http://schemas.microsoft.com/office/drawing/2014/main" id="{D58A3A21-2DCC-7BA1-9BC0-B0D5C79A54C6}"/>
              </a:ext>
            </a:extLst>
          </p:cNvPr>
          <p:cNvPicPr>
            <a:picLocks noChangeAspect="1"/>
          </p:cNvPicPr>
          <p:nvPr/>
        </p:nvPicPr>
        <p:blipFill>
          <a:blip r:embed="rId2"/>
          <a:stretch>
            <a:fillRect/>
          </a:stretch>
        </p:blipFill>
        <p:spPr>
          <a:xfrm>
            <a:off x="-7727" y="-75479"/>
            <a:ext cx="12231700" cy="1458531"/>
          </a:xfrm>
          <a:prstGeom prst="rect">
            <a:avLst/>
          </a:prstGeom>
        </p:spPr>
      </p:pic>
      <p:pic>
        <p:nvPicPr>
          <p:cNvPr id="5" name="Picture 4">
            <a:extLst>
              <a:ext uri="{FF2B5EF4-FFF2-40B4-BE49-F238E27FC236}">
                <a16:creationId xmlns:a16="http://schemas.microsoft.com/office/drawing/2014/main" id="{0192F843-D98B-86EA-3AC1-5AF2668338FF}"/>
              </a:ext>
            </a:extLst>
          </p:cNvPr>
          <p:cNvPicPr>
            <a:picLocks noChangeAspect="1"/>
          </p:cNvPicPr>
          <p:nvPr/>
        </p:nvPicPr>
        <p:blipFill>
          <a:blip r:embed="rId3"/>
          <a:stretch>
            <a:fillRect/>
          </a:stretch>
        </p:blipFill>
        <p:spPr>
          <a:xfrm>
            <a:off x="310409" y="81505"/>
            <a:ext cx="1627773" cy="1865538"/>
          </a:xfrm>
          <a:prstGeom prst="rect">
            <a:avLst/>
          </a:prstGeom>
        </p:spPr>
      </p:pic>
      <p:sp>
        <p:nvSpPr>
          <p:cNvPr id="6" name="Title 1">
            <a:extLst>
              <a:ext uri="{FF2B5EF4-FFF2-40B4-BE49-F238E27FC236}">
                <a16:creationId xmlns:a16="http://schemas.microsoft.com/office/drawing/2014/main" id="{66153704-41F4-1E51-C3FE-AA3150C4E787}"/>
              </a:ext>
            </a:extLst>
          </p:cNvPr>
          <p:cNvSpPr>
            <a:spLocks noGrp="1"/>
          </p:cNvSpPr>
          <p:nvPr/>
        </p:nvSpPr>
        <p:spPr>
          <a:xfrm>
            <a:off x="1938182" y="-878122"/>
            <a:ext cx="10190903" cy="23995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b="1" dirty="0">
                <a:latin typeface="Poppins"/>
                <a:cs typeface="Calibri Light"/>
              </a:rPr>
              <a:t>Key Findings: </a:t>
            </a:r>
            <a:r>
              <a:rPr lang="en-US" sz="3800" dirty="0">
                <a:latin typeface="Poppins"/>
                <a:cs typeface="Calibri Light"/>
              </a:rPr>
              <a:t>Use of Empathy Practices</a:t>
            </a:r>
          </a:p>
        </p:txBody>
      </p:sp>
      <p:sp>
        <p:nvSpPr>
          <p:cNvPr id="17" name="TextBox 16">
            <a:extLst>
              <a:ext uri="{FF2B5EF4-FFF2-40B4-BE49-F238E27FC236}">
                <a16:creationId xmlns:a16="http://schemas.microsoft.com/office/drawing/2014/main" id="{44883E68-2809-7083-DC76-61466B3639C6}"/>
              </a:ext>
            </a:extLst>
          </p:cNvPr>
          <p:cNvSpPr txBox="1"/>
          <p:nvPr/>
        </p:nvSpPr>
        <p:spPr>
          <a:xfrm>
            <a:off x="1161473" y="1919361"/>
            <a:ext cx="9893300" cy="369332"/>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mj-lt"/>
                <a:ea typeface="Calibri"/>
                <a:cs typeface="Arial"/>
              </a:rPr>
              <a:t>Program presenters utilized more empathy-related practices than exhibit signage</a:t>
            </a:r>
            <a:endParaRPr lang="en-US" dirty="0"/>
          </a:p>
        </p:txBody>
      </p:sp>
    </p:spTree>
    <p:extLst>
      <p:ext uri="{BB962C8B-B14F-4D97-AF65-F5344CB8AC3E}">
        <p14:creationId xmlns:p14="http://schemas.microsoft.com/office/powerpoint/2010/main" val="3323448071"/>
      </p:ext>
    </p:extLst>
  </p:cSld>
  <p:clrMapOvr>
    <a:masterClrMapping/>
  </p:clrMapOvr>
</p:sld>
</file>

<file path=ppt/theme/theme1.xml><?xml version="1.0" encoding="utf-8"?>
<a:theme xmlns:a="http://schemas.openxmlformats.org/drawingml/2006/main" name="Office Theme">
  <a:themeElements>
    <a:clrScheme name="ace">
      <a:dk1>
        <a:sysClr val="windowText" lastClr="000000"/>
      </a:dk1>
      <a:lt1>
        <a:sysClr val="window" lastClr="FFFFFF"/>
      </a:lt1>
      <a:dk2>
        <a:srgbClr val="0A5260"/>
      </a:dk2>
      <a:lt2>
        <a:srgbClr val="E7E6E6"/>
      </a:lt2>
      <a:accent1>
        <a:srgbClr val="68C8C6"/>
      </a:accent1>
      <a:accent2>
        <a:srgbClr val="0DC7B6"/>
      </a:accent2>
      <a:accent3>
        <a:srgbClr val="008ECB"/>
      </a:accent3>
      <a:accent4>
        <a:srgbClr val="00728F"/>
      </a:accent4>
      <a:accent5>
        <a:srgbClr val="004E7F"/>
      </a:accent5>
      <a:accent6>
        <a:srgbClr val="021F59"/>
      </a:accent6>
      <a:hlink>
        <a:srgbClr val="03318C"/>
      </a:hlink>
      <a:folHlink>
        <a:srgbClr val="145ACC"/>
      </a:folHlink>
    </a:clrScheme>
    <a:fontScheme name="Custom 3">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0A5260"/>
    </a:dk2>
    <a:lt2>
      <a:srgbClr val="E7E6E6"/>
    </a:lt2>
    <a:accent1>
      <a:srgbClr val="68C8C6"/>
    </a:accent1>
    <a:accent2>
      <a:srgbClr val="01A0A4"/>
    </a:accent2>
    <a:accent3>
      <a:srgbClr val="017585"/>
    </a:accent3>
    <a:accent4>
      <a:srgbClr val="0A5260"/>
    </a:accent4>
    <a:accent5>
      <a:srgbClr val="92C83E"/>
    </a:accent5>
    <a:accent6>
      <a:srgbClr val="125D21"/>
    </a:accent6>
    <a:hlink>
      <a:srgbClr val="F99D30"/>
    </a:hlink>
    <a:folHlink>
      <a:srgbClr val="8D3A1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0A5260"/>
    </a:dk2>
    <a:lt2>
      <a:srgbClr val="E7E6E6"/>
    </a:lt2>
    <a:accent1>
      <a:srgbClr val="68C8C6"/>
    </a:accent1>
    <a:accent2>
      <a:srgbClr val="01A0A4"/>
    </a:accent2>
    <a:accent3>
      <a:srgbClr val="017585"/>
    </a:accent3>
    <a:accent4>
      <a:srgbClr val="0A5260"/>
    </a:accent4>
    <a:accent5>
      <a:srgbClr val="92C83E"/>
    </a:accent5>
    <a:accent6>
      <a:srgbClr val="125D21"/>
    </a:accent6>
    <a:hlink>
      <a:srgbClr val="F99D30"/>
    </a:hlink>
    <a:folHlink>
      <a:srgbClr val="8D3A1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0A5260"/>
    </a:dk2>
    <a:lt2>
      <a:srgbClr val="E7E6E6"/>
    </a:lt2>
    <a:accent1>
      <a:srgbClr val="68C8C6"/>
    </a:accent1>
    <a:accent2>
      <a:srgbClr val="01A0A4"/>
    </a:accent2>
    <a:accent3>
      <a:srgbClr val="017585"/>
    </a:accent3>
    <a:accent4>
      <a:srgbClr val="0A5260"/>
    </a:accent4>
    <a:accent5>
      <a:srgbClr val="92C83E"/>
    </a:accent5>
    <a:accent6>
      <a:srgbClr val="125D21"/>
    </a:accent6>
    <a:hlink>
      <a:srgbClr val="F99D30"/>
    </a:hlink>
    <a:folHlink>
      <a:srgbClr val="8D3A1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18246</TotalTime>
  <Words>1982</Words>
  <Application>Microsoft Office PowerPoint</Application>
  <PresentationFormat>Widescreen</PresentationFormat>
  <Paragraphs>231</Paragraphs>
  <Slides>27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Poppins</vt:lpstr>
      <vt:lpstr>Office Theme</vt:lpstr>
      <vt:lpstr>Site Visit Data Share-Out</vt:lpstr>
      <vt:lpstr>PowerPoint Presentation</vt:lpstr>
      <vt:lpstr>PowerPoint Presentation</vt:lpstr>
      <vt:lpstr>PowerPoint Presentation</vt:lpstr>
      <vt:lpstr>PowerPoint Presentation</vt:lpstr>
      <vt:lpstr>PowerPoint Presentation</vt:lpstr>
      <vt:lpstr>PowerPoint Presentation</vt:lpstr>
      <vt:lpstr>What did we learn?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Findings: Exhibit Stay Time</vt:lpstr>
      <vt:lpstr>Limitations</vt:lpstr>
      <vt:lpstr>PowerPoint Presentation</vt:lpstr>
      <vt:lpstr>PowerPoint Presentation</vt:lpstr>
      <vt:lpstr>Future Evaluation Directions</vt:lpstr>
      <vt:lpstr>Questions?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 Bamberger</dc:creator>
  <cp:lastModifiedBy>Theo Bamberger</cp:lastModifiedBy>
  <cp:revision>1</cp:revision>
  <dcterms:created xsi:type="dcterms:W3CDTF">2024-01-24T23:49:22Z</dcterms:created>
  <dcterms:modified xsi:type="dcterms:W3CDTF">2024-02-06T16:59:02Z</dcterms:modified>
</cp:coreProperties>
</file>