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omments/modernComment_126_F80EA80.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8_B3E8EED0.xml" ContentType="application/vnd.ms-powerpoint.comments+xml"/>
  <Override PartName="/ppt/notesSlides/notesSlide8.xml" ContentType="application/vnd.openxmlformats-officedocument.presentationml.notesSlide+xml"/>
  <Override PartName="/ppt/comments/modernComment_123_7CA5464F.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24_F0B61D0E.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comments/modernComment_119_D2D8B7A2.xml" ContentType="application/vnd.ms-powerpoint.comments+xml"/>
  <Override PartName="/ppt/notesSlides/notesSlide17.xml" ContentType="application/vnd.openxmlformats-officedocument.presentationml.notesSlide+xml"/>
  <Override PartName="/ppt/comments/modernComment_10E_946B6631.xml" ContentType="application/vnd.ms-powerpoint.comments+xml"/>
  <Override PartName="/ppt/notesSlides/notesSlide18.xml" ContentType="application/vnd.openxmlformats-officedocument.presentationml.notesSlide+xml"/>
  <Override PartName="/ppt/comments/modernComment_114_5D4E310D.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omments/modernComment_107_C6F8BF10.xml" ContentType="application/vnd.ms-powerpoint.comments+xml"/>
  <Override PartName="/ppt/notesSlides/notesSlide20.xml" ContentType="application/vnd.openxmlformats-officedocument.presentationml.notesSlide+xml"/>
  <Override PartName="/ppt/comments/modernComment_113_3D1F439E.xml" ContentType="application/vnd.ms-powerpoint.comments+xml"/>
  <Override PartName="/ppt/notesSlides/notesSlide21.xml" ContentType="application/vnd.openxmlformats-officedocument.presentationml.notesSlide+xml"/>
  <Override PartName="/ppt/comments/modernComment_127_E9370A81.xml" ContentType="application/vnd.ms-powerpoint.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comments/modernComment_115_A72F038E.xml" ContentType="application/vnd.ms-powerpoint.comments+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comments/modernComment_11C_684E5624.xml" ContentType="application/vnd.ms-powerpoint.comment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comments/modernComment_109_EF615617.xml" ContentType="application/vnd.ms-powerpoint.comment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1F_91C57D2E.xml" ContentType="application/vnd.ms-powerpoint.comment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comments/modernComment_120_934C0EA9.xml" ContentType="application/vnd.ms-powerpoint.comments+xml"/>
  <Override PartName="/ppt/notesSlides/notesSlide32.xml" ContentType="application/vnd.openxmlformats-officedocument.presentationml.notesSlide+xml"/>
  <Override PartName="/ppt/comments/modernComment_121_89BE8592.xml" ContentType="application/vnd.ms-powerpoint.comments+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comments/modernComment_111_1361C58.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sldIdLst>
    <p:sldId id="279" r:id="rId5"/>
    <p:sldId id="257" r:id="rId6"/>
    <p:sldId id="267" r:id="rId7"/>
    <p:sldId id="258" r:id="rId8"/>
    <p:sldId id="294" r:id="rId9"/>
    <p:sldId id="278" r:id="rId10"/>
    <p:sldId id="280" r:id="rId11"/>
    <p:sldId id="291" r:id="rId12"/>
    <p:sldId id="266" r:id="rId13"/>
    <p:sldId id="268" r:id="rId14"/>
    <p:sldId id="271" r:id="rId15"/>
    <p:sldId id="269" r:id="rId16"/>
    <p:sldId id="296" r:id="rId17"/>
    <p:sldId id="272" r:id="rId18"/>
    <p:sldId id="292" r:id="rId19"/>
    <p:sldId id="281" r:id="rId20"/>
    <p:sldId id="270" r:id="rId21"/>
    <p:sldId id="276" r:id="rId22"/>
    <p:sldId id="263" r:id="rId23"/>
    <p:sldId id="275" r:id="rId24"/>
    <p:sldId id="295" r:id="rId25"/>
    <p:sldId id="277" r:id="rId26"/>
    <p:sldId id="282" r:id="rId27"/>
    <p:sldId id="283" r:id="rId28"/>
    <p:sldId id="284" r:id="rId29"/>
    <p:sldId id="265" r:id="rId30"/>
    <p:sldId id="285" r:id="rId31"/>
    <p:sldId id="287" r:id="rId32"/>
    <p:sldId id="274" r:id="rId33"/>
    <p:sldId id="298" r:id="rId34"/>
    <p:sldId id="301" r:id="rId35"/>
    <p:sldId id="288" r:id="rId36"/>
    <p:sldId id="289" r:id="rId37"/>
    <p:sldId id="290" r:id="rId38"/>
    <p:sldId id="264" r:id="rId39"/>
    <p:sldId id="273" r:id="rId40"/>
    <p:sldId id="26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BDC906-0603-26F4-A659-E129525F79AD}" name="Marta Burnet" initials="MB" userId="S::burnetm@zoo.org::49fa0234-d983-4755-812a-d349ac20e34d" providerId="AD"/>
  <p188:author id="{5371D256-E31B-FC6F-8D2E-E2FB75490B1B}" name="Emily Bernhardt" initials="EB" userId="S::emily.bernhardt@zoo.org::54367999-16fb-49e5-b704-2cd099c6bf5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ABCE0"/>
    <a:srgbClr val="82A6BF"/>
    <a:srgbClr val="2E75B6"/>
    <a:srgbClr val="517495"/>
    <a:srgbClr val="1C9FB0"/>
    <a:srgbClr val="2CB890"/>
    <a:srgbClr val="69CF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2A0AF-04A1-476D-9722-F296312113AA}" v="153" dt="2022-10-05T20:59:46.140"/>
    <p1510:client id="{0CDCFA09-8943-5891-7FF4-24BAC5D621BB}" v="55" dt="2022-10-05T21:29:58.910"/>
    <p1510:client id="{179529B2-216C-B92E-5193-E6D843909EF0}" v="24" dt="2022-10-06T18:55:09.299"/>
    <p1510:client id="{824F6EE3-7528-3728-4D85-AE2BB11A5578}" v="51" dt="2022-10-12T22:16:26.226"/>
    <p1510:client id="{86221694-189F-0E03-E245-BDC0013C007E}" v="87" dt="2022-10-06T16:40:20.161"/>
    <p1510:client id="{91812750-95A3-45B8-82E8-B58B91DBDB32}" v="112" dt="2022-10-12T20:28:40.527"/>
    <p1510:client id="{AFDEF59D-7719-4084-8E4D-B89495029235}" v="6" dt="2022-10-13T15:08:06.992"/>
    <p1510:client id="{BEA51536-5B2B-29FB-074E-E58C44201E9D}" v="14" dt="2022-10-06T18:06:28.740"/>
    <p1510:client id="{BF824DF7-2E51-BD63-9236-47BAA9F4FFDE}" v="2" dt="2022-10-13T16:35:55.410"/>
    <p1510:client id="{C727721D-6B93-425B-92A1-712E1D3DC8DB}" v="4565" dt="2022-10-06T18:15:38.683"/>
    <p1510:client id="{CE67B1F5-0A3E-78AD-BCE8-23B54B8656FD}" v="7" dt="2022-10-07T20:39:57.177"/>
    <p1510:client id="{D14D7BCE-FC55-44B9-A103-C69AC49BB5FB}" v="21" dt="2022-10-12T19:05:01.071"/>
    <p1510:client id="{EAEF8A33-19A7-44EE-4D00-657C5465BF92}" v="176" dt="2022-10-06T21:46:18.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14_5D4E310D.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7801151500431"/>
          <c:y val="3.4727703235990531E-2"/>
          <c:w val="0.31508515991620506"/>
          <c:h val="0.93054459352801899"/>
        </c:manualLayout>
      </c:layout>
      <c:barChart>
        <c:barDir val="bar"/>
        <c:grouping val="clustered"/>
        <c:varyColors val="0"/>
        <c:ser>
          <c:idx val="0"/>
          <c:order val="0"/>
          <c:tx>
            <c:strRef>
              <c:f>Sheet1!$B$1</c:f>
              <c:strCache>
                <c:ptCount val="1"/>
                <c:pt idx="0">
                  <c:v>Series 1</c:v>
                </c:pt>
              </c:strCache>
            </c:strRef>
          </c:tx>
          <c:spPr>
            <a:solidFill>
              <a:schemeClr val="bg2">
                <a:lumMod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Gill Sans MT" panose="020B05020201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Does Meeting an Animal Increase Empathy</c:v>
                </c:pt>
                <c:pt idx="1">
                  <c:v>Pre-Adapted Observation Frameworks for all Ages</c:v>
                </c:pt>
                <c:pt idx="2">
                  <c:v>How to Create and Curate Content</c:v>
                </c:pt>
                <c:pt idx="3">
                  <c:v>How to Get Buy-in</c:v>
                </c:pt>
                <c:pt idx="4">
                  <c:v>How to Develop a Good Survey</c:v>
                </c:pt>
                <c:pt idx="5">
                  <c:v>How to Engage PT or TTE Guest Engagment Staff</c:v>
                </c:pt>
                <c:pt idx="6">
                  <c:v>Standarized Evaluation Tools</c:v>
                </c:pt>
                <c:pt idx="7">
                  <c:v>More Introductory Level Resources</c:v>
                </c:pt>
                <c:pt idx="8">
                  <c:v>Easily Digestible Tips and Tricks</c:v>
                </c:pt>
                <c:pt idx="9">
                  <c:v>How to Tackle Anthropomorphism</c:v>
                </c:pt>
                <c:pt idx="10">
                  <c:v>How to Engage with Keepers/Animal Care Staff</c:v>
                </c:pt>
              </c:strCache>
            </c:strRef>
          </c:cat>
          <c:val>
            <c:numRef>
              <c:f>Sheet1!$B$2:$B$12</c:f>
              <c:numCache>
                <c:formatCode>General</c:formatCode>
                <c:ptCount val="11"/>
                <c:pt idx="0">
                  <c:v>1</c:v>
                </c:pt>
                <c:pt idx="1">
                  <c:v>1</c:v>
                </c:pt>
                <c:pt idx="2">
                  <c:v>1</c:v>
                </c:pt>
                <c:pt idx="3">
                  <c:v>1</c:v>
                </c:pt>
                <c:pt idx="4">
                  <c:v>2</c:v>
                </c:pt>
                <c:pt idx="5">
                  <c:v>2</c:v>
                </c:pt>
                <c:pt idx="6">
                  <c:v>2</c:v>
                </c:pt>
                <c:pt idx="7">
                  <c:v>2</c:v>
                </c:pt>
                <c:pt idx="8">
                  <c:v>3</c:v>
                </c:pt>
                <c:pt idx="9">
                  <c:v>3</c:v>
                </c:pt>
                <c:pt idx="10">
                  <c:v>4</c:v>
                </c:pt>
              </c:numCache>
            </c:numRef>
          </c:val>
          <c:extLst>
            <c:ext xmlns:c16="http://schemas.microsoft.com/office/drawing/2014/chart" uri="{C3380CC4-5D6E-409C-BE32-E72D297353CC}">
              <c16:uniqueId val="{00000000-FACB-483D-9847-8169CCE20F74}"/>
            </c:ext>
          </c:extLst>
        </c:ser>
        <c:dLbls>
          <c:showLegendKey val="0"/>
          <c:showVal val="0"/>
          <c:showCatName val="0"/>
          <c:showSerName val="0"/>
          <c:showPercent val="0"/>
          <c:showBubbleSize val="0"/>
        </c:dLbls>
        <c:gapWidth val="182"/>
        <c:axId val="657110496"/>
        <c:axId val="657122560"/>
      </c:barChart>
      <c:catAx>
        <c:axId val="657110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Gill Sans MT" panose="020B0502020104020203" pitchFamily="34" charset="0"/>
                <a:ea typeface="+mn-ea"/>
                <a:cs typeface="+mn-cs"/>
              </a:defRPr>
            </a:pPr>
            <a:endParaRPr lang="en-US"/>
          </a:p>
        </c:txPr>
        <c:crossAx val="657122560"/>
        <c:crosses val="autoZero"/>
        <c:auto val="1"/>
        <c:lblAlgn val="ctr"/>
        <c:lblOffset val="100"/>
        <c:noMultiLvlLbl val="0"/>
      </c:catAx>
      <c:valAx>
        <c:axId val="657122560"/>
        <c:scaling>
          <c:orientation val="minMax"/>
        </c:scaling>
        <c:delete val="1"/>
        <c:axPos val="b"/>
        <c:numFmt formatCode="General" sourceLinked="1"/>
        <c:majorTickMark val="none"/>
        <c:minorTickMark val="none"/>
        <c:tickLblPos val="nextTo"/>
        <c:crossAx val="65711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7_C6F8BF10.xml><?xml version="1.0" encoding="utf-8"?>
<p188:cmLst xmlns:a="http://schemas.openxmlformats.org/drawingml/2006/main" xmlns:r="http://schemas.openxmlformats.org/officeDocument/2006/relationships" xmlns:p188="http://schemas.microsoft.com/office/powerpoint/2018/8/main">
  <p188:cm id="{0DC88C5B-DC92-4522-A9D3-560D750ECA64}" authorId="{5371D256-E31B-FC6F-8D2E-E2FB75490B1B}" status="resolved" created="2022-08-05T17:24:49.986" complete="100000">
    <pc:sldMkLst xmlns:pc="http://schemas.microsoft.com/office/powerpoint/2013/main/command">
      <pc:docMk/>
      <pc:sldMk cId="3338190608" sldId="263"/>
    </pc:sldMkLst>
    <p188:txBody>
      <a:bodyPr/>
      <a:lstStyle/>
      <a:p>
        <a:r>
          <a:rPr lang="en-US"/>
          <a:t>To use for full photo slides</a:t>
        </a:r>
      </a:p>
    </p188:txBody>
  </p188:cm>
</p188:cmLst>
</file>

<file path=ppt/comments/modernComment_109_EF615617.xml><?xml version="1.0" encoding="utf-8"?>
<p188:cmLst xmlns:a="http://schemas.openxmlformats.org/drawingml/2006/main" xmlns:r="http://schemas.openxmlformats.org/officeDocument/2006/relationships" xmlns:p188="http://schemas.microsoft.com/office/powerpoint/2018/8/main">
  <p188:cm id="{01157AE0-7D9F-41AC-BC72-668882A8F8AF}" authorId="{8CBDC906-0603-26F4-A659-E129525F79AD}" status="resolved" created="2022-10-05T23:27:24.125" complete="100000">
    <ac:deMkLst xmlns:ac="http://schemas.microsoft.com/office/drawing/2013/main/command">
      <pc:docMk xmlns:pc="http://schemas.microsoft.com/office/powerpoint/2013/main/command"/>
      <pc:sldMk xmlns:pc="http://schemas.microsoft.com/office/powerpoint/2013/main/command" cId="4016133655" sldId="265"/>
      <ac:graphicFrameMk id="3" creationId="{F4362EF0-9935-2889-CAB9-EADA115D3A8E}"/>
    </ac:deMkLst>
    <p188:replyLst>
      <p188:reply id="{744F2D2A-FD6B-4BB7-87E5-721B672EE338}" authorId="{5371D256-E31B-FC6F-8D2E-E2FB75490B1B}" created="2022-10-06T16:07:31.574">
        <p188:txBody>
          <a:bodyPr/>
          <a:lstStyle/>
          <a:p>
            <a:r>
              <a:rPr lang="en-US"/>
              <a:t>Changed!</a:t>
            </a:r>
          </a:p>
        </p188:txBody>
      </p188:reply>
    </p188:replyLst>
    <p188:txBody>
      <a:bodyPr/>
      <a:lstStyle/>
      <a:p>
        <a:r>
          <a:rPr lang="en-US"/>
          <a:t>Actually, the Org has voting rights or just the point of contact, not all members have voting rights.</a:t>
        </a:r>
      </a:p>
    </p188:txBody>
  </p188:cm>
</p188:cmLst>
</file>

<file path=ppt/comments/modernComment_10E_946B6631.xml><?xml version="1.0" encoding="utf-8"?>
<p188:cmLst xmlns:a="http://schemas.openxmlformats.org/drawingml/2006/main" xmlns:r="http://schemas.openxmlformats.org/officeDocument/2006/relationships" xmlns:p188="http://schemas.microsoft.com/office/powerpoint/2018/8/main">
  <p188:cm id="{6622AE8B-F63F-4962-8618-62DECC55F088}" authorId="{5371D256-E31B-FC6F-8D2E-E2FB75490B1B}" status="resolved" created="2022-09-09T13:55:59.267" complete="100000">
    <ac:txMkLst xmlns:ac="http://schemas.microsoft.com/office/drawing/2013/main/command">
      <pc:docMk xmlns:pc="http://schemas.microsoft.com/office/powerpoint/2013/main/command"/>
      <pc:sldMk xmlns:pc="http://schemas.microsoft.com/office/powerpoint/2013/main/command" cId="2490066481" sldId="270"/>
      <ac:spMk id="8" creationId="{6C6561F4-EDDA-1651-891A-03F69080E715}"/>
      <ac:txMk cp="66" len="25">
        <ac:context len="93" hash="4285600043"/>
      </ac:txMk>
    </ac:txMkLst>
    <p188:pos x="2966720" y="528320"/>
    <p188:txBody>
      <a:bodyPr/>
      <a:lstStyle/>
      <a:p>
        <a:r>
          <a:rPr lang="en-US"/>
          <a:t>[@Kirinne Slaughter] I'm making a note of this now so that we don't forget to talk about it in the next few weeks in one of our 1:1s. This came up in the recent listening session </a:t>
        </a:r>
      </a:p>
    </p188:txBody>
  </p188:cm>
  <p188:cm id="{E85B5CF8-4CE4-46ED-BB3C-97EB0F11AFDE}" authorId="{5371D256-E31B-FC6F-8D2E-E2FB75490B1B}" status="resolved" created="2022-10-06T20:40:04.974" complete="100000">
    <pc:sldMkLst xmlns:pc="http://schemas.microsoft.com/office/powerpoint/2013/main/command">
      <pc:docMk/>
      <pc:sldMk cId="2490066481" sldId="270"/>
    </pc:sldMkLst>
    <p188:txBody>
      <a:bodyPr/>
      <a:lstStyle/>
      <a:p>
        <a:r>
          <a:rPr lang="en-US"/>
          <a:t>Add the SLQ framework into the supplemental doc to send on 10/7</a:t>
        </a:r>
      </a:p>
    </p188:txBody>
  </p188:cm>
</p188:cmLst>
</file>

<file path=ppt/comments/modernComment_111_1361C58.xml><?xml version="1.0" encoding="utf-8"?>
<p188:cmLst xmlns:a="http://schemas.openxmlformats.org/drawingml/2006/main" xmlns:r="http://schemas.openxmlformats.org/officeDocument/2006/relationships" xmlns:p188="http://schemas.microsoft.com/office/powerpoint/2018/8/main">
  <p188:cm id="{CA3E4EF4-9D17-4A50-AEDD-18409EF967C8}" authorId="{8CBDC906-0603-26F4-A659-E129525F79AD}" status="resolved" created="2022-09-13T19:40:46.766" complete="100000">
    <ac:txMkLst xmlns:ac="http://schemas.microsoft.com/office/drawing/2013/main/command">
      <pc:docMk xmlns:pc="http://schemas.microsoft.com/office/powerpoint/2013/main/command"/>
      <pc:sldMk xmlns:pc="http://schemas.microsoft.com/office/powerpoint/2013/main/command" cId="20323416" sldId="273"/>
      <ac:spMk id="9" creationId="{45F56D54-EDA3-176B-FF9B-0EC0281D6BB0}"/>
      <ac:txMk cp="70">
        <ac:context len="73" hash="1273858277"/>
      </ac:txMk>
    </ac:txMkLst>
    <p188:pos x="4635426" y="543979"/>
    <p188:txBody>
      <a:bodyPr/>
      <a:lstStyle/>
      <a:p>
        <a:r>
          <a:rPr lang="en-US"/>
          <a:t>I wonder if the Pt 2 is confusing since Pt 1 was in 2021? Maybe skip this part? And we should add the Oct Conservation Action LG - I will let you know when I get dates.</a:t>
        </a:r>
      </a:p>
    </p188:txBody>
  </p188:cm>
  <p188:cm id="{E8ED9B57-368E-4106-986F-A00821C86A4C}" authorId="{8CBDC906-0603-26F4-A659-E129525F79AD}" status="resolved" created="2022-10-05T23:35:38.608" complete="100000">
    <ac:deMkLst xmlns:ac="http://schemas.microsoft.com/office/drawing/2013/main/command">
      <pc:docMk xmlns:pc="http://schemas.microsoft.com/office/powerpoint/2013/main/command"/>
      <pc:sldMk xmlns:pc="http://schemas.microsoft.com/office/powerpoint/2013/main/command" cId="20323416" sldId="273"/>
      <ac:spMk id="10" creationId="{3859877C-0B15-AD8F-6272-93E17654A568}"/>
    </ac:deMkLst>
    <p188:replyLst>
      <p188:reply id="{522362B7-9E7E-40BC-9F91-0802BDBF711E}" authorId="{5371D256-E31B-FC6F-8D2E-E2FB75490B1B}" created="2022-10-06T16:40:20.161">
        <p188:txBody>
          <a:bodyPr/>
          <a:lstStyle/>
          <a:p>
            <a:r>
              <a:rPr lang="en-US"/>
              <a:t>Are you referring to slide 35? That Nov/Dec meeting was for the working group only to determine their mission</a:t>
            </a:r>
          </a:p>
        </p188:txBody>
      </p188:reply>
      <p188:reply id="{4CC3FA74-8BA7-445A-BE1B-067C58C0561E}" authorId="{8CBDC906-0603-26F4-A659-E129525F79AD}" created="2022-10-06T18:55:09.299">
        <p188:txBody>
          <a:bodyPr/>
          <a:lstStyle/>
          <a:p>
            <a:r>
              <a:rPr lang="en-US"/>
              <a:t>Added a note on slide 20 which is what I was referring to.</a:t>
            </a:r>
          </a:p>
        </p188:txBody>
      </p188:reply>
    </p188:replyLst>
    <p188:txBody>
      <a:bodyPr/>
      <a:lstStyle/>
      <a:p>
        <a:r>
          <a:rPr lang="en-US"/>
          <a:t>So earlier you say this will happen in Nov-Dec, if it is going to happen in Dec, maybe update the earlier mention or if still TBD, expand this. Also, maybe see if SeaAq wants to mention DECO here? Or not, if it is too much to worry about.</a:t>
        </a:r>
      </a:p>
    </p188:txBody>
  </p188:cm>
  <p188:cm id="{148F353B-3468-42B1-BB82-E363F3FEEC12}" authorId="{8CBDC906-0603-26F4-A659-E129525F79AD}" status="resolved" created="2022-10-05T23:37:02.453" complete="100000">
    <ac:txMkLst xmlns:ac="http://schemas.microsoft.com/office/drawing/2013/main/command">
      <pc:docMk xmlns:pc="http://schemas.microsoft.com/office/powerpoint/2013/main/command"/>
      <pc:sldMk xmlns:pc="http://schemas.microsoft.com/office/powerpoint/2013/main/command" cId="20323416" sldId="273"/>
      <ac:spMk id="15" creationId="{17FCFEEC-711E-1ED6-1CA9-8AC65AA84152}"/>
      <ac:txMk cp="107" len="77">
        <ac:context len="259" hash="764720014"/>
      </ac:txMk>
    </ac:txMkLst>
    <p188:pos x="3377725" y="1094857"/>
    <p188:txBody>
      <a:bodyPr/>
      <a:lstStyle/>
      <a:p>
        <a:r>
          <a:rPr lang="en-US"/>
          <a:t>I wonder if we want to reword slightly, since they may want to attend, but not be the two selected from the org...maybe if you are one of the Partner appointed representatives for the Summit...or something that notes that there is a process the org has to go through to determine who is going. Or maybe just say that.</a:t>
        </a:r>
      </a:p>
    </p188:txBody>
  </p188:cm>
</p188:cmLst>
</file>

<file path=ppt/comments/modernComment_113_3D1F439E.xml><?xml version="1.0" encoding="utf-8"?>
<p188:cmLst xmlns:a="http://schemas.openxmlformats.org/drawingml/2006/main" xmlns:r="http://schemas.openxmlformats.org/officeDocument/2006/relationships" xmlns:p188="http://schemas.microsoft.com/office/powerpoint/2018/8/main">
  <p188:cm id="{51D32D16-7F22-466A-A270-11DADF65B769}" authorId="{8CBDC906-0603-26F4-A659-E129525F79AD}" status="resolved" created="2022-10-05T23:17:47.790" complete="100000">
    <ac:deMkLst xmlns:ac="http://schemas.microsoft.com/office/drawing/2013/main/command">
      <pc:docMk xmlns:pc="http://schemas.microsoft.com/office/powerpoint/2013/main/command"/>
      <pc:sldMk xmlns:pc="http://schemas.microsoft.com/office/powerpoint/2013/main/command" cId="1025459102" sldId="275"/>
      <ac:spMk id="6" creationId="{DFBAA318-0DBD-949A-711E-04387B7714DD}"/>
    </ac:deMkLst>
    <p188:replyLst>
      <p188:reply id="{F0ECE305-1A68-4306-863C-7375100998CF}" authorId="{5371D256-E31B-FC6F-8D2E-E2FB75490B1B}" created="2022-10-06T16:04:39.208">
        <p188:txBody>
          <a:bodyPr/>
          <a:lstStyle/>
          <a:p>
            <a:r>
              <a:rPr lang="en-US"/>
              <a:t>That's a great question. I thought about that too. Is that something we need to chat with the SLC about before we make that change?</a:t>
            </a:r>
          </a:p>
        </p188:txBody>
      </p188:reply>
      <p188:reply id="{262A13CD-6D88-466B-A674-8C5FFE0CDF0F}" authorId="{8CBDC906-0603-26F4-A659-E129525F79AD}" created="2022-10-06T18:11:43.240">
        <p188:txBody>
          <a:bodyPr/>
          <a:lstStyle/>
          <a:p>
            <a:r>
              <a:rPr lang="en-US"/>
              <a:t>Your call - Daniel had used DEIJ, then I was using DEAI before you started and now it looks like we are back to DEIJ. Maybe send an email to see if folks mind? If so, could it at least be DEAIJ?</a:t>
            </a:r>
          </a:p>
        </p188:txBody>
      </p188:reply>
      <p188:reply id="{FE09011B-DE61-4918-A5C9-1FE4760D67E0}" authorId="{5371D256-E31B-FC6F-8D2E-E2FB75490B1B}" created="2022-10-06T19:12:47.754">
        <p188:txBody>
          <a:bodyPr/>
          <a:lstStyle/>
          <a:p>
            <a:r>
              <a:rPr lang="en-US"/>
              <a:t>It's on the October agenda now</a:t>
            </a:r>
          </a:p>
        </p188:txBody>
      </p188:reply>
    </p188:replyLst>
    <p188:txBody>
      <a:bodyPr/>
      <a:lstStyle/>
      <a:p>
        <a:r>
          <a:rPr lang="en-US"/>
          <a:t>Back to the DEAI v. other letters...can we use DEAI here, or at least add the A if we want to keep the J?</a:t>
        </a:r>
      </a:p>
    </p188:txBody>
  </p188:cm>
  <p188:cm id="{8155D917-7D37-4AF4-9296-240F22329B6B}" authorId="{8CBDC906-0603-26F4-A659-E129525F79AD}" status="resolved" created="2022-10-05T23:19:25.471" complete="100000">
    <ac:txMkLst xmlns:ac="http://schemas.microsoft.com/office/drawing/2013/main/command">
      <pc:docMk xmlns:pc="http://schemas.microsoft.com/office/powerpoint/2013/main/command"/>
      <pc:sldMk xmlns:pc="http://schemas.microsoft.com/office/powerpoint/2013/main/command" cId="1025459102" sldId="275"/>
      <ac:spMk id="9" creationId="{3EB43558-AC88-1D8B-6DE1-2AA427DFC29D}"/>
      <ac:txMk cp="441" len="24">
        <ac:context len="507" hash="625194438"/>
      </ac:txMk>
    </ac:txMkLst>
    <p188:pos x="4608065" y="2490408"/>
    <p188:txBody>
      <a:bodyPr/>
      <a:lstStyle/>
      <a:p>
        <a:r>
          <a:rPr lang="en-US"/>
          <a:t>I think we will have this completed so we can share this document in the chat...putting a note here, so we can check back.</a:t>
        </a:r>
      </a:p>
    </p188:txBody>
  </p188:cm>
  <p188:cm id="{70548102-866A-462B-9606-6AB2757F4303}" authorId="{8CBDC906-0603-26F4-A659-E129525F79AD}" status="resolved" created="2022-10-06T18:54:31.767" complete="100000">
    <ac:txMkLst xmlns:ac="http://schemas.microsoft.com/office/drawing/2013/main/command">
      <pc:docMk xmlns:pc="http://schemas.microsoft.com/office/powerpoint/2013/main/command"/>
      <pc:sldMk xmlns:pc="http://schemas.microsoft.com/office/powerpoint/2013/main/command" cId="1025459102" sldId="275"/>
      <ac:spMk id="9" creationId="{3EB43558-AC88-1D8B-6DE1-2AA427DFC29D}"/>
      <ac:txMk cp="487" len="17">
        <ac:context len="507" hash="625194438"/>
      </ac:txMk>
    </ac:txMkLst>
    <p188:pos x="5007428" y="2730499"/>
    <p188:txBody>
      <a:bodyPr/>
      <a:lstStyle/>
      <a:p>
        <a:r>
          <a:rPr lang="en-US"/>
          <a:t>[@Emily Bernhardt] This is the reference to the DEAI event I was talking about</a:t>
        </a:r>
      </a:p>
    </p188:txBody>
  </p188:cm>
</p188:cmLst>
</file>

<file path=ppt/comments/modernComment_114_5D4E310D.xml><?xml version="1.0" encoding="utf-8"?>
<p188:cmLst xmlns:a="http://schemas.openxmlformats.org/drawingml/2006/main" xmlns:r="http://schemas.openxmlformats.org/officeDocument/2006/relationships" xmlns:p188="http://schemas.microsoft.com/office/powerpoint/2018/8/main">
  <p188:cm id="{6C6626C3-040C-46FE-ABF7-6FCB0BA632DF}" authorId="{8CBDC906-0603-26F4-A659-E129525F79AD}" created="2022-10-05T23:16:36.060">
    <ac:deMkLst xmlns:ac="http://schemas.microsoft.com/office/drawing/2013/main/command">
      <pc:docMk xmlns:pc="http://schemas.microsoft.com/office/powerpoint/2013/main/command"/>
      <pc:sldMk xmlns:pc="http://schemas.microsoft.com/office/powerpoint/2013/main/command" cId="1565405453" sldId="276"/>
      <ac:graphicFrameMk id="7" creationId="{68AB10C5-C976-0A16-F340-BA23863043E1}"/>
    </ac:deMkLst>
    <p188:replyLst>
      <p188:reply id="{E65C3E1D-BE6F-4889-B2A0-EF951E008EF5}" authorId="{5371D256-E31B-FC6F-8D2E-E2FB75490B1B}" created="2022-10-06T16:04:00.332">
        <p188:txBody>
          <a:bodyPr/>
          <a:lstStyle/>
          <a:p>
            <a:r>
              <a:rPr lang="en-US"/>
              <a:t>What other lists? Just so I have something to compare it to </a:t>
            </a:r>
          </a:p>
        </p188:txBody>
      </p188:reply>
    </p188:replyLst>
    <p188:txBody>
      <a:bodyPr/>
      <a:lstStyle/>
      <a:p>
        <a:r>
          <a:rPr lang="en-US"/>
          <a:t>So you capitalize this list, but not others, may want to be consistent. Or tell me to shut it.</a:t>
        </a:r>
      </a:p>
    </p188:txBody>
  </p188:cm>
</p188:cmLst>
</file>

<file path=ppt/comments/modernComment_115_A72F038E.xml><?xml version="1.0" encoding="utf-8"?>
<p188:cmLst xmlns:a="http://schemas.openxmlformats.org/drawingml/2006/main" xmlns:r="http://schemas.openxmlformats.org/officeDocument/2006/relationships" xmlns:p188="http://schemas.microsoft.com/office/powerpoint/2018/8/main">
  <p188:cm id="{970A3BCB-8F3F-4F3D-AF0D-2D70A642DF2E}" authorId="{5371D256-E31B-FC6F-8D2E-E2FB75490B1B}" status="resolved" created="2022-09-14T16:35:06.611" complete="100000">
    <ac:txMkLst xmlns:ac="http://schemas.microsoft.com/office/drawing/2013/main/command">
      <pc:docMk xmlns:pc="http://schemas.microsoft.com/office/powerpoint/2013/main/command"/>
      <pc:sldMk xmlns:pc="http://schemas.microsoft.com/office/powerpoint/2013/main/command" cId="2804876174" sldId="277"/>
      <ac:spMk id="12" creationId="{BF2E4322-314F-CCF6-B9B7-53703E7E8A47}"/>
      <ac:txMk cp="21">
        <ac:context len="23" hash="2676789634"/>
      </ac:txMk>
    </ac:txMkLst>
    <p188:pos x="6648450" y="219075"/>
    <p188:txBody>
      <a:bodyPr/>
      <a:lstStyle/>
      <a:p>
        <a:r>
          <a:rPr lang="en-US"/>
          <a:t>Will need to change since Bekah will no longer work at Como</a:t>
        </a:r>
      </a:p>
    </p188:txBody>
  </p188:cm>
</p188:cmLst>
</file>

<file path=ppt/comments/modernComment_118_B3E8EED0.xml><?xml version="1.0" encoding="utf-8"?>
<p188:cmLst xmlns:a="http://schemas.openxmlformats.org/drawingml/2006/main" xmlns:r="http://schemas.openxmlformats.org/officeDocument/2006/relationships" xmlns:p188="http://schemas.microsoft.com/office/powerpoint/2018/8/main">
  <p188:cm id="{788BFAC8-A679-4EC1-B13B-2EA47947A5A1}" authorId="{5371D256-E31B-FC6F-8D2E-E2FB75490B1B}" status="resolved" created="2022-09-28T18:12:17.983" complete="100000">
    <pc:sldMkLst xmlns:pc="http://schemas.microsoft.com/office/powerpoint/2013/main/command">
      <pc:docMk/>
      <pc:sldMk cId="3018387152" sldId="280"/>
    </pc:sldMkLst>
    <p188:txBody>
      <a:bodyPr/>
      <a:lstStyle/>
      <a:p>
        <a:r>
          <a:rPr lang="en-US"/>
          <a:t>Add the social hour voting (1 each quarter/4 a year). Creation of the newsletter. </a:t>
        </a:r>
      </a:p>
    </p188:txBody>
  </p188:cm>
  <p188:cm id="{3D93140D-CD25-4AD5-B1D7-8DCD25C6EE94}" authorId="{8CBDC906-0603-26F4-A659-E129525F79AD}" status="resolved" created="2022-10-05T23:04:18.697" complete="100000">
    <ac:deMkLst xmlns:ac="http://schemas.microsoft.com/office/drawing/2013/main/command">
      <pc:docMk xmlns:pc="http://schemas.microsoft.com/office/powerpoint/2013/main/command"/>
      <pc:sldMk xmlns:pc="http://schemas.microsoft.com/office/powerpoint/2013/main/command" cId="3018387152" sldId="280"/>
      <ac:spMk id="11" creationId="{0F20868C-F502-6DBB-012E-1D9C9587B2C8}"/>
    </ac:deMkLst>
    <p188:txBody>
      <a:bodyPr/>
      <a:lstStyle/>
      <a:p>
        <a:r>
          <a:rPr lang="en-US"/>
          <a:t>Should this be "this" instead of each year, since it is the first time and depending on how this and the final one goes, we may decide to change them?</a:t>
        </a:r>
      </a:p>
    </p188:txBody>
  </p188:cm>
  <p188:cm id="{D8944A0A-44DD-451C-8B24-3FF73D975342}" authorId="{8CBDC906-0603-26F4-A659-E129525F79AD}" status="resolved" created="2022-10-05T23:05:11.380" complete="100000">
    <ac:deMkLst xmlns:ac="http://schemas.microsoft.com/office/drawing/2013/main/command">
      <pc:docMk xmlns:pc="http://schemas.microsoft.com/office/powerpoint/2013/main/command"/>
      <pc:sldMk xmlns:pc="http://schemas.microsoft.com/office/powerpoint/2013/main/command" cId="3018387152" sldId="280"/>
      <ac:spMk id="6" creationId="{E6A171BD-4F6E-1E80-F94B-6E5BF80990B3}"/>
    </ac:deMkLst>
    <p188:txBody>
      <a:bodyPr/>
      <a:lstStyle/>
      <a:p>
        <a:r>
          <a:rPr lang="en-US"/>
          <a:t>Should this Header line be over the bullets like the other two?</a:t>
        </a:r>
      </a:p>
    </p188:txBody>
  </p188:cm>
</p188:cmLst>
</file>

<file path=ppt/comments/modernComment_119_D2D8B7A2.xml><?xml version="1.0" encoding="utf-8"?>
<p188:cmLst xmlns:a="http://schemas.openxmlformats.org/drawingml/2006/main" xmlns:r="http://schemas.openxmlformats.org/officeDocument/2006/relationships" xmlns:p188="http://schemas.microsoft.com/office/powerpoint/2018/8/main">
  <p188:cm id="{88492B20-2217-4B33-879A-CEE5A8EBC0A6}" authorId="{8CBDC906-0603-26F4-A659-E129525F79AD}" status="resolved" created="2022-09-13T19:37:14.451" complete="100000">
    <ac:deMkLst xmlns:ac="http://schemas.microsoft.com/office/drawing/2013/main/command">
      <pc:docMk xmlns:pc="http://schemas.microsoft.com/office/powerpoint/2013/main/command"/>
      <pc:sldMk xmlns:pc="http://schemas.microsoft.com/office/powerpoint/2013/main/command" cId="3537418146" sldId="281"/>
      <ac:spMk id="6" creationId="{19553A02-55DA-F31D-0407-50078869D7C3}"/>
    </ac:deMkLst>
    <p188:replyLst>
      <p188:reply id="{73AA6DD8-ACBC-492C-AB72-54402EB147F3}" authorId="{5371D256-E31B-FC6F-8D2E-E2FB75490B1B}" created="2022-09-13T19:54:39.476">
        <p188:txBody>
          <a:bodyPr/>
          <a:lstStyle/>
          <a:p>
            <a:r>
              <a:rPr lang="en-US"/>
              <a:t>AH you're so right! </a:t>
            </a:r>
          </a:p>
        </p188:txBody>
      </p188:reply>
    </p188:replyLst>
    <p188:txBody>
      <a:bodyPr/>
      <a:lstStyle/>
      <a:p>
        <a:r>
          <a:rPr lang="en-US"/>
          <a:t>Sounds like Isabelle has a new last name</a:t>
        </a:r>
      </a:p>
    </p188:txBody>
  </p188:cm>
</p188:cmLst>
</file>

<file path=ppt/comments/modernComment_11C_684E5624.xml><?xml version="1.0" encoding="utf-8"?>
<p188:cmLst xmlns:a="http://schemas.openxmlformats.org/drawingml/2006/main" xmlns:r="http://schemas.openxmlformats.org/officeDocument/2006/relationships" xmlns:p188="http://schemas.microsoft.com/office/powerpoint/2018/8/main">
  <p188:cm id="{38F90A2F-425B-490A-827A-379DDE09FF0E}" authorId="{8CBDC906-0603-26F4-A659-E129525F79AD}" status="resolved" created="2022-10-05T23:26:16.025" complete="100000">
    <ac:deMkLst xmlns:ac="http://schemas.microsoft.com/office/drawing/2013/main/command">
      <pc:docMk xmlns:pc="http://schemas.microsoft.com/office/powerpoint/2013/main/command"/>
      <pc:sldMk xmlns:pc="http://schemas.microsoft.com/office/powerpoint/2013/main/command" cId="1749964324" sldId="284"/>
      <ac:graphicFrameMk id="10" creationId="{E0CBD66C-BEE0-D05A-6BE3-976B755758E9}"/>
    </ac:deMkLst>
    <p188:replyLst>
      <p188:reply id="{DD987321-173D-4DA5-8887-63BCA5447DCF}" authorId="{5371D256-E31B-FC6F-8D2E-E2FB75490B1B}" created="2022-10-06T16:05:54.930">
        <p188:txBody>
          <a:bodyPr/>
          <a:lstStyle/>
          <a:p>
            <a:r>
              <a:rPr lang="en-US"/>
              <a:t>Changed to "organizations"!</a:t>
            </a:r>
          </a:p>
        </p188:txBody>
      </p188:reply>
    </p188:replyLst>
    <p188:txBody>
      <a:bodyPr/>
      <a:lstStyle/>
      <a:p>
        <a:r>
          <a:rPr lang="en-US"/>
          <a:t>Did we decide that ALL members have to do this? Or just the primary contacts?</a:t>
        </a:r>
      </a:p>
    </p188:txBody>
  </p188:cm>
</p188:cmLst>
</file>

<file path=ppt/comments/modernComment_11F_91C57D2E.xml><?xml version="1.0" encoding="utf-8"?>
<p188:cmLst xmlns:a="http://schemas.openxmlformats.org/drawingml/2006/main" xmlns:r="http://schemas.openxmlformats.org/officeDocument/2006/relationships" xmlns:p188="http://schemas.microsoft.com/office/powerpoint/2018/8/main">
  <p188:cm id="{E44E717D-5D48-4664-9862-B9F31F4A8462}" authorId="{8CBDC906-0603-26F4-A659-E129525F79AD}" status="resolved" created="2022-10-05T23:31:19.282" complete="100000">
    <pc:sldMkLst xmlns:pc="http://schemas.microsoft.com/office/powerpoint/2013/main/command">
      <pc:docMk/>
      <pc:sldMk cId="2445638958" sldId="287"/>
    </pc:sldMkLst>
    <p188:txBody>
      <a:bodyPr/>
      <a:lstStyle/>
      <a:p>
        <a:r>
          <a:rPr lang="en-US"/>
          <a:t>Why isn't this in the rectangle format of earlier goals? And the verb thing. </a:t>
        </a:r>
      </a:p>
    </p188:txBody>
  </p188:cm>
</p188:cmLst>
</file>

<file path=ppt/comments/modernComment_120_934C0EA9.xml><?xml version="1.0" encoding="utf-8"?>
<p188:cmLst xmlns:a="http://schemas.openxmlformats.org/drawingml/2006/main" xmlns:r="http://schemas.openxmlformats.org/officeDocument/2006/relationships" xmlns:p188="http://schemas.microsoft.com/office/powerpoint/2018/8/main">
  <p188:cm id="{E4B11F31-062B-4EE9-A795-FED7FE982ABE}" authorId="{5371D256-E31B-FC6F-8D2E-E2FB75490B1B}" status="resolved" created="2022-09-14T16:35:06.611">
    <ac:txMkLst xmlns:ac="http://schemas.microsoft.com/office/drawing/2013/main/command">
      <pc:docMk xmlns:pc="http://schemas.microsoft.com/office/powerpoint/2013/main/command"/>
      <pc:sldMk xmlns:pc="http://schemas.microsoft.com/office/powerpoint/2013/main/command" cId="2471235241" sldId="288"/>
      <ac:spMk id="12" creationId="{BF2E4322-314F-CCF6-B9B7-53703E7E8A47}"/>
      <ac:txMk cp="21">
        <ac:context len="22" hash="1141470530"/>
      </ac:txMk>
    </ac:txMkLst>
    <p188:pos x="6648450" y="219075"/>
    <p188:txBody>
      <a:bodyPr/>
      <a:lstStyle/>
      <a:p>
        <a:r>
          <a:rPr lang="en-US"/>
          <a:t>Will need to change since Bekah will no longer work at Como</a:t>
        </a:r>
      </a:p>
    </p188:txBody>
  </p188:cm>
  <p188:cm id="{6204CAC6-2343-4F38-A1FE-1EE19AF34ACF}" authorId="{8CBDC906-0603-26F4-A659-E129525F79AD}" status="resolved" created="2022-10-05T23:34:10.894" complete="100000">
    <ac:deMkLst xmlns:ac="http://schemas.microsoft.com/office/drawing/2013/main/command">
      <pc:docMk xmlns:pc="http://schemas.microsoft.com/office/powerpoint/2013/main/command"/>
      <pc:sldMk xmlns:pc="http://schemas.microsoft.com/office/powerpoint/2013/main/command" cId="2471235241" sldId="288"/>
      <ac:spMk id="8" creationId="{A8658A45-DD07-2E7C-408D-39880722D631}"/>
    </ac:deMkLst>
    <p188:replyLst>
      <p188:reply id="{23F75A9F-4D42-4683-89C7-F6AE1A7074E4}" authorId="{5371D256-E31B-FC6F-8D2E-E2FB75490B1B}" created="2022-10-06T16:34:00.116">
        <p188:txBody>
          <a:bodyPr/>
          <a:lstStyle/>
          <a:p>
            <a:r>
              <a:rPr lang="en-US"/>
              <a:t>I've been referring to this group as the Diversity &amp; Inclusion working group in all the annoucements about it/the emails to members of this group so it's a catch all phrase </a:t>
            </a:r>
          </a:p>
        </p188:txBody>
      </p188:reply>
      <p188:reply id="{2ED2FA63-7D0F-4400-B7EE-E4F092CD7C67}" authorId="{8CBDC906-0603-26F4-A659-E129525F79AD}" created="2022-10-06T18:15:12.595">
        <p188:txBody>
          <a:bodyPr/>
          <a:lstStyle/>
          <a:p>
            <a:r>
              <a:rPr lang="en-US"/>
              <a:t>Ok, can you ask them if we can go with DEAI before we announce this? We need to make a conscious effort to be consistent and I know Erica feels very strongly about us aligning with the AZA phrase.</a:t>
            </a:r>
          </a:p>
        </p188:txBody>
      </p188:reply>
      <p188:reply id="{FC9F6AE9-EDE1-4F19-BAAE-3CCE0225D3CD}" authorId="{5371D256-E31B-FC6F-8D2E-E2FB75490B1B}" created="2022-10-06T21:46:18.737">
        <p188:txBody>
          <a:bodyPr/>
          <a:lstStyle/>
          <a:p>
            <a:r>
              <a:rPr lang="en-US"/>
              <a:t>Email sent. Waiting for responses</a:t>
            </a:r>
          </a:p>
        </p188:txBody>
      </p188:reply>
    </p188:replyLst>
    <p188:txBody>
      <a:bodyPr/>
      <a:lstStyle/>
      <a:p>
        <a:r>
          <a:rPr lang="en-US"/>
          <a:t>Is there a reason this is a D&amp;I working group instead of DEAI? I worry about having too many different versions of acronyms of this in this work.  </a:t>
        </a:r>
      </a:p>
    </p188:txBody>
  </p188:cm>
</p188:cmLst>
</file>

<file path=ppt/comments/modernComment_121_89BE8592.xml><?xml version="1.0" encoding="utf-8"?>
<p188:cmLst xmlns:a="http://schemas.openxmlformats.org/drawingml/2006/main" xmlns:r="http://schemas.openxmlformats.org/officeDocument/2006/relationships" xmlns:p188="http://schemas.microsoft.com/office/powerpoint/2018/8/main">
  <p188:cm id="{0872CC43-A8B7-4E3B-9BC2-D9EC94DD97E3}" authorId="{8CBDC906-0603-26F4-A659-E129525F79AD}" status="resolved" created="2022-10-05T23:32:02.176" complete="100000">
    <ac:txMkLst xmlns:ac="http://schemas.microsoft.com/office/drawing/2013/main/command">
      <pc:docMk xmlns:pc="http://schemas.microsoft.com/office/powerpoint/2013/main/command"/>
      <pc:sldMk xmlns:pc="http://schemas.microsoft.com/office/powerpoint/2013/main/command" cId="2310964626" sldId="289"/>
      <ac:graphicFrameMk id="3" creationId="{015EFA16-5B71-8CDA-CF96-26355831F861}"/>
      <dc:dgmMk xmlns:dc="http://schemas.microsoft.com/office/drawing/2013/diagram/command"/>
      <dc:nodeMk xmlns:dc="http://schemas.microsoft.com/office/drawing/2013/diagram/command" id="{A94DA01E-98E8-4814-8BC3-052C4876E8FB}"/>
      <ac:txMk cp="160" len="4">
        <ac:context len="207" hash="2773939352"/>
      </ac:txMk>
    </ac:txMkLst>
    <p188:pos x="7587916" y="1918204"/>
    <p188:replyLst>
      <p188:reply id="{C6E12D20-53A6-4EF6-AF34-D1E883582A30}" authorId="{5371D256-E31B-FC6F-8D2E-E2FB75490B1B}" created="2022-10-06T16:34:14.586">
        <p188:txBody>
          <a:bodyPr/>
          <a:lstStyle/>
          <a:p>
            <a:r>
              <a:rPr lang="en-US"/>
              <a:t>See my earlier question on the SLC slides </a:t>
            </a:r>
          </a:p>
        </p188:txBody>
      </p188:reply>
      <p188:reply id="{6424A0BA-625A-4D88-9E35-D3A6ED7A41BF}" authorId="{8CBDC906-0603-26F4-A659-E129525F79AD}" created="2022-10-06T18:15:38.644">
        <p188:txBody>
          <a:bodyPr/>
          <a:lstStyle/>
          <a:p>
            <a:r>
              <a:rPr lang="en-US"/>
              <a:t>Please ask</a:t>
            </a:r>
          </a:p>
        </p188:txBody>
      </p188:reply>
    </p188:replyLst>
    <p188:txBody>
      <a:bodyPr/>
      <a:lstStyle/>
      <a:p>
        <a:r>
          <a:rPr lang="en-US"/>
          <a:t>Can we change this to the DEAI?</a:t>
        </a:r>
      </a:p>
    </p188:txBody>
  </p188:cm>
</p188:cmLst>
</file>

<file path=ppt/comments/modernComment_123_7CA5464F.xml><?xml version="1.0" encoding="utf-8"?>
<p188:cmLst xmlns:a="http://schemas.openxmlformats.org/drawingml/2006/main" xmlns:r="http://schemas.openxmlformats.org/officeDocument/2006/relationships" xmlns:p188="http://schemas.microsoft.com/office/powerpoint/2018/8/main">
  <p188:cm id="{1E400FA2-C82B-452D-95D1-EF99D1693100}" authorId="{8CBDC906-0603-26F4-A659-E129525F79AD}" status="resolved" created="2022-10-05T23:06:55.039" complete="100000">
    <ac:deMkLst xmlns:ac="http://schemas.microsoft.com/office/drawing/2013/main/command">
      <pc:docMk xmlns:pc="http://schemas.microsoft.com/office/powerpoint/2013/main/command"/>
      <pc:sldMk xmlns:pc="http://schemas.microsoft.com/office/powerpoint/2013/main/command" cId="2091206223" sldId="291"/>
      <ac:graphicFrameMk id="3" creationId="{59A7907F-3831-BCAF-1B88-3B32D166393D}"/>
    </ac:deMkLst>
    <p188:txBody>
      <a:bodyPr/>
      <a:lstStyle/>
      <a:p>
        <a:r>
          <a:rPr lang="en-US"/>
          <a:t>Do we want to say something about new partners as well?</a:t>
        </a:r>
      </a:p>
    </p188:txBody>
  </p188:cm>
  <p188:cm id="{AB7931C9-62FE-44DA-B87D-DF85ED8ADF44}" authorId="{8CBDC906-0603-26F4-A659-E129525F79AD}" status="resolved" created="2022-10-05T23:11:32.058" complete="100000">
    <ac:deMkLst xmlns:ac="http://schemas.microsoft.com/office/drawing/2013/main/command">
      <pc:docMk xmlns:pc="http://schemas.microsoft.com/office/powerpoint/2013/main/command"/>
      <pc:sldMk xmlns:pc="http://schemas.microsoft.com/office/powerpoint/2013/main/command" cId="2091206223" sldId="291"/>
      <ac:graphicFrameMk id="3" creationId="{59A7907F-3831-BCAF-1B88-3B32D166393D}"/>
    </ac:deMkLst>
    <p188:replyLst>
      <p188:reply id="{4AE0E8F5-FE84-4925-AE4F-7E92FDA7F42E}" authorId="{5371D256-E31B-FC6F-8D2E-E2FB75490B1B}" created="2022-10-06T15:53:19.762">
        <p188:txBody>
          <a:bodyPr/>
          <a:lstStyle/>
          <a:p>
            <a:r>
              <a:rPr lang="en-US"/>
              <a:t>It's not, but I can't figure out how to change it. I guess it fits that it's bold, since it's the biggest thing they'll be working on? But yeah, idk why it's like that </a:t>
            </a:r>
          </a:p>
        </p188:txBody>
      </p188:reply>
    </p188:replyLst>
    <p188:txBody>
      <a:bodyPr/>
      <a:lstStyle/>
      <a:p>
        <a:r>
          <a:rPr lang="en-US"/>
          <a:t>Is this first one supposed to be bold?</a:t>
        </a:r>
      </a:p>
    </p188:txBody>
  </p188:cm>
</p188:cmLst>
</file>

<file path=ppt/comments/modernComment_124_F0B61D0E.xml><?xml version="1.0" encoding="utf-8"?>
<p188:cmLst xmlns:a="http://schemas.openxmlformats.org/drawingml/2006/main" xmlns:r="http://schemas.openxmlformats.org/officeDocument/2006/relationships" xmlns:p188="http://schemas.microsoft.com/office/powerpoint/2018/8/main">
  <p188:cm id="{35B053DB-1B15-411E-96CF-2F9BB5E136E4}" authorId="{8CBDC906-0603-26F4-A659-E129525F79AD}" created="2022-10-05T23:10:51.929">
    <ac:deMkLst xmlns:ac="http://schemas.microsoft.com/office/drawing/2013/main/command">
      <pc:docMk xmlns:pc="http://schemas.microsoft.com/office/powerpoint/2013/main/command"/>
      <pc:sldMk xmlns:pc="http://schemas.microsoft.com/office/powerpoint/2013/main/command" cId="4038466830" sldId="292"/>
      <ac:graphicFrameMk id="54" creationId="{43BF0605-1D6E-BBEA-8A0A-39EBA099DE29}"/>
    </ac:deMkLst>
    <p188:replyLst>
      <p188:reply id="{E576579B-F145-4A81-8B05-6ECE3CFD5269}" authorId="{8CBDC906-0603-26F4-A659-E129525F79AD}" created="2022-10-05T23:12:26.830">
        <p188:txBody>
          <a:bodyPr/>
          <a:lstStyle/>
          <a:p>
            <a:r>
              <a:rPr lang="en-US"/>
              <a:t>Same with the bullets - maybe "Make… "Focus… "Host… so they start with verbs. I know, I am ridiculous</a:t>
            </a:r>
          </a:p>
        </p188:txBody>
      </p188:reply>
    </p188:replyLst>
    <p188:txBody>
      <a:bodyPr/>
      <a:lstStyle/>
      <a:p>
        <a:r>
          <a:rPr lang="en-US"/>
          <a:t>Super nit-picky - so feel free to ignore, the headers here are nouns or clauses, the previous set were verbs...maybe be consistent?</a:t>
        </a:r>
      </a:p>
    </p188:txBody>
  </p188:cm>
</p188:cmLst>
</file>

<file path=ppt/comments/modernComment_126_F80EA80.xml><?xml version="1.0" encoding="utf-8"?>
<p188:cmLst xmlns:a="http://schemas.openxmlformats.org/drawingml/2006/main" xmlns:r="http://schemas.openxmlformats.org/officeDocument/2006/relationships" xmlns:p188="http://schemas.microsoft.com/office/powerpoint/2018/8/main">
  <p188:cm id="{268EFFDD-9E42-4B58-A87E-6CB47FBF3360}" authorId="{8CBDC906-0603-26F4-A659-E129525F79AD}" status="resolved" created="2022-10-05T23:00:45.183" complete="100000">
    <ac:deMkLst xmlns:ac="http://schemas.microsoft.com/office/drawing/2013/main/command">
      <pc:docMk xmlns:pc="http://schemas.microsoft.com/office/powerpoint/2013/main/command"/>
      <pc:sldMk xmlns:pc="http://schemas.microsoft.com/office/powerpoint/2013/main/command" cId="260106880" sldId="294"/>
      <ac:graphicFrameMk id="6" creationId="{0A0C00CC-E904-6B72-C4D1-8F997310E9A5}"/>
    </ac:deMkLst>
    <p188:txBody>
      <a:bodyPr/>
      <a:lstStyle/>
      <a:p>
        <a:r>
          <a:rPr lang="en-US"/>
          <a:t>[@Emily Bernhardt] Maybe add "...and knowledge sharing."</a:t>
        </a:r>
      </a:p>
    </p188:txBody>
  </p188:cm>
  <p188:cm id="{D0850B98-553D-4571-A62F-11C3CEBE58CC}" authorId="{8CBDC906-0603-26F4-A659-E129525F79AD}" status="resolved" created="2022-10-05T23:02:30.654" complete="100000">
    <ac:deMkLst xmlns:ac="http://schemas.microsoft.com/office/drawing/2013/main/command">
      <pc:docMk xmlns:pc="http://schemas.microsoft.com/office/powerpoint/2013/main/command"/>
      <pc:sldMk xmlns:pc="http://schemas.microsoft.com/office/powerpoint/2013/main/command" cId="260106880" sldId="294"/>
      <ac:graphicFrameMk id="6" creationId="{0A0C00CC-E904-6B72-C4D1-8F997310E9A5}"/>
    </ac:deMkLst>
    <p188:txBody>
      <a:bodyPr/>
      <a:lstStyle/>
      <a:p>
        <a:r>
          <a:rPr lang="en-US"/>
          <a:t>So my thing isn't a part of the goals...not that it has to, but wondering if we could expand this last one to include my section...once you know what I am doing (HA!)</a:t>
        </a:r>
      </a:p>
    </p188:txBody>
  </p188:cm>
</p188:cmLst>
</file>

<file path=ppt/comments/modernComment_127_E9370A81.xml><?xml version="1.0" encoding="utf-8"?>
<p188:cmLst xmlns:a="http://schemas.openxmlformats.org/drawingml/2006/main" xmlns:r="http://schemas.openxmlformats.org/officeDocument/2006/relationships" xmlns:p188="http://schemas.microsoft.com/office/powerpoint/2018/8/main">
  <p188:cm id="{0121F14F-8792-4256-96E4-F844542AFE39}" authorId="{8CBDC906-0603-26F4-A659-E129525F79AD}" created="2022-10-05T23:20:30.867">
    <ac:deMkLst xmlns:ac="http://schemas.microsoft.com/office/drawing/2013/main/command">
      <pc:docMk xmlns:pc="http://schemas.microsoft.com/office/powerpoint/2013/main/command"/>
      <pc:sldMk xmlns:pc="http://schemas.microsoft.com/office/powerpoint/2013/main/command" cId="3912698497" sldId="295"/>
      <ac:graphicFrameMk id="3" creationId="{DA5A4306-16D9-EC2D-7E72-0596F138CE11}"/>
    </ac:deMkLst>
    <p188:txBody>
      <a:bodyPr/>
      <a:lstStyle/>
      <a:p>
        <a:r>
          <a:rPr lang="en-US"/>
          <a:t>Again with the consistency of verbs starting off each of these headers and bullets.</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367AD2-6ADA-4810-8132-D5200AA08A5F}" type="doc">
      <dgm:prSet loTypeId="urn:microsoft.com/office/officeart/2017/3/layout/DropPinTimeline" loCatId="timeline" qsTypeId="urn:microsoft.com/office/officeart/2005/8/quickstyle/simple1" qsCatId="simple" csTypeId="urn:microsoft.com/office/officeart/2005/8/colors/colorful5" csCatId="colorful" phldr="1"/>
      <dgm:spPr/>
      <dgm:t>
        <a:bodyPr/>
        <a:lstStyle/>
        <a:p>
          <a:endParaRPr lang="en-US"/>
        </a:p>
      </dgm:t>
    </dgm:pt>
    <dgm:pt modelId="{25442FD9-C40D-432F-851C-2238D8DFFF28}">
      <dgm:prSet phldrT="[Text]" phldr="0"/>
      <dgm:spPr/>
      <dgm:t>
        <a:bodyPr/>
        <a:lstStyle/>
        <a:p>
          <a:pPr>
            <a:defRPr b="1"/>
          </a:pPr>
          <a:r>
            <a:rPr lang="en-US">
              <a:latin typeface="Calibri Light" panose="020F0302020204030204"/>
            </a:rPr>
            <a:t>Icebreaker, welcome, and updates</a:t>
          </a:r>
          <a:endParaRPr lang="en-US"/>
        </a:p>
      </dgm:t>
    </dgm:pt>
    <dgm:pt modelId="{F338BCA9-0D0C-4C61-BC9F-1829AB5265FF}" type="parTrans" cxnId="{FE73FDA6-7020-4452-8321-6748798F0844}">
      <dgm:prSet/>
      <dgm:spPr/>
      <dgm:t>
        <a:bodyPr/>
        <a:lstStyle/>
        <a:p>
          <a:endParaRPr lang="en-US"/>
        </a:p>
      </dgm:t>
    </dgm:pt>
    <dgm:pt modelId="{2E974E33-4E52-4949-B061-18BF89CC367E}" type="sibTrans" cxnId="{FE73FDA6-7020-4452-8321-6748798F0844}">
      <dgm:prSet/>
      <dgm:spPr/>
      <dgm:t>
        <a:bodyPr/>
        <a:lstStyle/>
        <a:p>
          <a:endParaRPr lang="en-US"/>
        </a:p>
      </dgm:t>
    </dgm:pt>
    <dgm:pt modelId="{33B2F755-46D2-4F33-A1CF-303E278281F1}">
      <dgm:prSet phldrT="[Text]" phldr="0"/>
      <dgm:spPr/>
      <dgm:t>
        <a:bodyPr/>
        <a:lstStyle/>
        <a:p>
          <a:r>
            <a:rPr lang="en-US">
              <a:latin typeface="Calibri Light" panose="020F0302020204030204"/>
            </a:rPr>
            <a:t>Emily Bernhardt &amp; Communications Committee </a:t>
          </a:r>
          <a:endParaRPr lang="en-US"/>
        </a:p>
      </dgm:t>
    </dgm:pt>
    <dgm:pt modelId="{8F2C02A3-1FDF-47C0-A578-9D8C08594C4A}" type="parTrans" cxnId="{9DAAAC2F-C421-4335-8751-7558F608F696}">
      <dgm:prSet/>
      <dgm:spPr/>
      <dgm:t>
        <a:bodyPr/>
        <a:lstStyle/>
        <a:p>
          <a:endParaRPr lang="en-US"/>
        </a:p>
      </dgm:t>
    </dgm:pt>
    <dgm:pt modelId="{70223B86-39DF-4354-98A8-255A9F89577F}" type="sibTrans" cxnId="{9DAAAC2F-C421-4335-8751-7558F608F696}">
      <dgm:prSet/>
      <dgm:spPr/>
      <dgm:t>
        <a:bodyPr/>
        <a:lstStyle/>
        <a:p>
          <a:endParaRPr lang="en-US"/>
        </a:p>
      </dgm:t>
    </dgm:pt>
    <dgm:pt modelId="{036B7533-5165-4905-8CB7-5BD45E8F1E11}">
      <dgm:prSet phldrT="[Text]" phldr="0"/>
      <dgm:spPr/>
      <dgm:t>
        <a:bodyPr/>
        <a:lstStyle/>
        <a:p>
          <a:pPr>
            <a:defRPr b="1"/>
          </a:pPr>
          <a:r>
            <a:rPr lang="en-US">
              <a:latin typeface="Calibri Light" panose="020F0302020204030204"/>
            </a:rPr>
            <a:t>Investigating the Impact of Preschool Type on Young Children's Empathy</a:t>
          </a:r>
          <a:endParaRPr lang="en-US"/>
        </a:p>
      </dgm:t>
    </dgm:pt>
    <dgm:pt modelId="{FDC9DC25-81A1-4CCC-9191-F8582781BA41}" type="parTrans" cxnId="{438C1F7C-C805-4875-A73E-26BF35D06D97}">
      <dgm:prSet/>
      <dgm:spPr/>
      <dgm:t>
        <a:bodyPr/>
        <a:lstStyle/>
        <a:p>
          <a:endParaRPr lang="en-US"/>
        </a:p>
      </dgm:t>
    </dgm:pt>
    <dgm:pt modelId="{5FB6A192-5114-4A31-83FF-757DD86D8298}" type="sibTrans" cxnId="{438C1F7C-C805-4875-A73E-26BF35D06D97}">
      <dgm:prSet/>
      <dgm:spPr/>
      <dgm:t>
        <a:bodyPr/>
        <a:lstStyle/>
        <a:p>
          <a:endParaRPr lang="en-US"/>
        </a:p>
      </dgm:t>
    </dgm:pt>
    <dgm:pt modelId="{8EF4141E-2076-4838-805D-95D90AB02BC9}">
      <dgm:prSet phldrT="[Text]" phldr="0"/>
      <dgm:spPr/>
      <dgm:t>
        <a:bodyPr/>
        <a:lstStyle/>
        <a:p>
          <a:r>
            <a:rPr lang="en-US">
              <a:latin typeface="Calibri Light" panose="020F0302020204030204"/>
            </a:rPr>
            <a:t>Dr. Julie Ernst</a:t>
          </a:r>
          <a:endParaRPr lang="en-US"/>
        </a:p>
      </dgm:t>
    </dgm:pt>
    <dgm:pt modelId="{F22D4ED4-7F76-4EFA-AD6E-98A7EA896E1F}" type="parTrans" cxnId="{DC0D42CF-6232-445C-9598-5C63ED4FF8E0}">
      <dgm:prSet/>
      <dgm:spPr/>
      <dgm:t>
        <a:bodyPr/>
        <a:lstStyle/>
        <a:p>
          <a:endParaRPr lang="en-US"/>
        </a:p>
      </dgm:t>
    </dgm:pt>
    <dgm:pt modelId="{C8224503-6130-4756-A81E-A910ABA33601}" type="sibTrans" cxnId="{DC0D42CF-6232-445C-9598-5C63ED4FF8E0}">
      <dgm:prSet/>
      <dgm:spPr/>
      <dgm:t>
        <a:bodyPr/>
        <a:lstStyle/>
        <a:p>
          <a:endParaRPr lang="en-US"/>
        </a:p>
      </dgm:t>
    </dgm:pt>
    <dgm:pt modelId="{ECF877A5-317D-4968-AEC2-C4106ACE29A1}">
      <dgm:prSet phldrT="[Text]" phldr="0"/>
      <dgm:spPr/>
      <dgm:t>
        <a:bodyPr/>
        <a:lstStyle/>
        <a:p>
          <a:pPr>
            <a:defRPr b="1"/>
          </a:pPr>
          <a:r>
            <a:rPr lang="en-US">
              <a:latin typeface="Calibri Light" panose="020F0302020204030204"/>
            </a:rPr>
            <a:t>Updates from the Membership Committee</a:t>
          </a:r>
          <a:endParaRPr lang="en-US"/>
        </a:p>
      </dgm:t>
    </dgm:pt>
    <dgm:pt modelId="{0BDCC2DE-6D10-4502-87C9-C13C3FEC1A6C}" type="parTrans" cxnId="{7726C5F9-9476-42AD-992B-D32B439CE1B2}">
      <dgm:prSet/>
      <dgm:spPr/>
      <dgm:t>
        <a:bodyPr/>
        <a:lstStyle/>
        <a:p>
          <a:endParaRPr lang="en-US"/>
        </a:p>
      </dgm:t>
    </dgm:pt>
    <dgm:pt modelId="{5D7F472D-3E87-4983-A06E-1C6B245D3AFF}" type="sibTrans" cxnId="{7726C5F9-9476-42AD-992B-D32B439CE1B2}">
      <dgm:prSet/>
      <dgm:spPr/>
      <dgm:t>
        <a:bodyPr/>
        <a:lstStyle/>
        <a:p>
          <a:endParaRPr lang="en-US"/>
        </a:p>
      </dgm:t>
    </dgm:pt>
    <dgm:pt modelId="{1AEA50ED-595F-4B87-BFF3-86EE5BB49D61}">
      <dgm:prSet phldrT="[Text]" phldr="0"/>
      <dgm:spPr/>
      <dgm:t>
        <a:bodyPr/>
        <a:lstStyle/>
        <a:p>
          <a:pPr rtl="0"/>
          <a:r>
            <a:rPr lang="en-US">
              <a:latin typeface="Calibri Light" panose="020F0302020204030204"/>
            </a:rPr>
            <a:t>Tierney Ball</a:t>
          </a:r>
          <a:endParaRPr lang="en-US"/>
        </a:p>
      </dgm:t>
    </dgm:pt>
    <dgm:pt modelId="{310A7B18-83E8-405D-B5D9-2DD2ABB38AC9}" type="parTrans" cxnId="{60E1EC59-5363-4CBA-B70A-A123B1BCBB2C}">
      <dgm:prSet/>
      <dgm:spPr/>
      <dgm:t>
        <a:bodyPr/>
        <a:lstStyle/>
        <a:p>
          <a:endParaRPr lang="en-US"/>
        </a:p>
      </dgm:t>
    </dgm:pt>
    <dgm:pt modelId="{0A05BE70-3E83-4D16-86EA-B8303DE0B61C}" type="sibTrans" cxnId="{60E1EC59-5363-4CBA-B70A-A123B1BCBB2C}">
      <dgm:prSet/>
      <dgm:spPr/>
      <dgm:t>
        <a:bodyPr/>
        <a:lstStyle/>
        <a:p>
          <a:endParaRPr lang="en-US"/>
        </a:p>
      </dgm:t>
    </dgm:pt>
    <dgm:pt modelId="{CFAC2E3D-1B86-45A8-B1F0-0ED8D075382D}">
      <dgm:prSet phldr="0"/>
      <dgm:spPr/>
      <dgm:t>
        <a:bodyPr/>
        <a:lstStyle/>
        <a:p>
          <a:pPr>
            <a:defRPr b="1"/>
          </a:pPr>
          <a:r>
            <a:rPr lang="en-US">
              <a:latin typeface="Calibri Light" panose="020F0302020204030204"/>
            </a:rPr>
            <a:t>Updates from the Strategic Learning Committee</a:t>
          </a:r>
        </a:p>
      </dgm:t>
    </dgm:pt>
    <dgm:pt modelId="{46D8B7DE-C5AE-4923-BCF2-B9E1EB743A36}" type="parTrans" cxnId="{27DFBB1A-72C1-49BA-8363-C34253FE5810}">
      <dgm:prSet/>
      <dgm:spPr/>
      <dgm:t>
        <a:bodyPr/>
        <a:lstStyle/>
        <a:p>
          <a:endParaRPr lang="en-US"/>
        </a:p>
      </dgm:t>
    </dgm:pt>
    <dgm:pt modelId="{C3EDD766-D62F-425B-9A27-FFD5BF9FDA32}" type="sibTrans" cxnId="{27DFBB1A-72C1-49BA-8363-C34253FE5810}">
      <dgm:prSet/>
      <dgm:spPr/>
      <dgm:t>
        <a:bodyPr/>
        <a:lstStyle/>
        <a:p>
          <a:endParaRPr lang="en-US"/>
        </a:p>
      </dgm:t>
    </dgm:pt>
    <dgm:pt modelId="{EB6FA305-2C03-496D-8FD4-18DE94758CF1}">
      <dgm:prSet phldr="0"/>
      <dgm:spPr/>
      <dgm:t>
        <a:bodyPr/>
        <a:lstStyle/>
        <a:p>
          <a:pPr rtl="0"/>
          <a:r>
            <a:rPr lang="en-US" b="0">
              <a:latin typeface="Calibri Light" panose="020F0302020204030204"/>
            </a:rPr>
            <a:t>Liz Gilles</a:t>
          </a:r>
        </a:p>
      </dgm:t>
    </dgm:pt>
    <dgm:pt modelId="{60F8CDED-B2ED-4EAF-816F-B0EE367F5A28}" type="parTrans" cxnId="{4BF2FCB4-4688-4EF1-AAC9-8FDCDADA4E88}">
      <dgm:prSet/>
      <dgm:spPr/>
      <dgm:t>
        <a:bodyPr/>
        <a:lstStyle/>
        <a:p>
          <a:endParaRPr lang="en-US"/>
        </a:p>
      </dgm:t>
    </dgm:pt>
    <dgm:pt modelId="{7ED33499-5F7C-4301-A3EE-3B66BB70436A}" type="sibTrans" cxnId="{4BF2FCB4-4688-4EF1-AAC9-8FDCDADA4E88}">
      <dgm:prSet/>
      <dgm:spPr/>
      <dgm:t>
        <a:bodyPr/>
        <a:lstStyle/>
        <a:p>
          <a:endParaRPr lang="en-US"/>
        </a:p>
      </dgm:t>
    </dgm:pt>
    <dgm:pt modelId="{DAE5AB6F-B669-49D0-B2DD-D553EDE90C4B}">
      <dgm:prSet phldr="0"/>
      <dgm:spPr/>
      <dgm:t>
        <a:bodyPr/>
        <a:lstStyle/>
        <a:p>
          <a:pPr>
            <a:defRPr b="1"/>
          </a:pPr>
          <a:r>
            <a:rPr lang="en-US" b="1">
              <a:latin typeface="Calibri Light" panose="020F0302020204030204"/>
            </a:rPr>
            <a:t>Updates from the Steering Committee</a:t>
          </a:r>
        </a:p>
      </dgm:t>
    </dgm:pt>
    <dgm:pt modelId="{61C34A87-2ADC-4326-B348-DA45362FEDC5}" type="parTrans" cxnId="{C7B45711-B20F-49CB-A1C3-D5DEB336DDDB}">
      <dgm:prSet/>
      <dgm:spPr/>
      <dgm:t>
        <a:bodyPr/>
        <a:lstStyle/>
        <a:p>
          <a:endParaRPr lang="en-US"/>
        </a:p>
      </dgm:t>
    </dgm:pt>
    <dgm:pt modelId="{023AB943-BFCD-41DF-9501-3DA2F58B5BD7}" type="sibTrans" cxnId="{C7B45711-B20F-49CB-A1C3-D5DEB336DDDB}">
      <dgm:prSet/>
      <dgm:spPr/>
      <dgm:t>
        <a:bodyPr/>
        <a:lstStyle/>
        <a:p>
          <a:endParaRPr lang="en-US"/>
        </a:p>
      </dgm:t>
    </dgm:pt>
    <dgm:pt modelId="{70DFE217-826D-4DB1-BDBD-8B496C8F2BA4}">
      <dgm:prSet phldr="0"/>
      <dgm:spPr/>
      <dgm:t>
        <a:bodyPr/>
        <a:lstStyle/>
        <a:p>
          <a:pPr rtl="0"/>
          <a:r>
            <a:rPr lang="en-US" b="0">
              <a:latin typeface="Calibri Light" panose="020F0302020204030204"/>
            </a:rPr>
            <a:t>Aszya Summers</a:t>
          </a:r>
        </a:p>
      </dgm:t>
    </dgm:pt>
    <dgm:pt modelId="{0B86F514-FE59-47CC-976D-8A9F0DB0E2DD}" type="parTrans" cxnId="{A805E4A4-72A3-49E3-81DD-8F69AC938B7F}">
      <dgm:prSet/>
      <dgm:spPr/>
      <dgm:t>
        <a:bodyPr/>
        <a:lstStyle/>
        <a:p>
          <a:endParaRPr lang="en-US"/>
        </a:p>
      </dgm:t>
    </dgm:pt>
    <dgm:pt modelId="{766A1797-6172-45FA-933C-1D7638F092E8}" type="sibTrans" cxnId="{A805E4A4-72A3-49E3-81DD-8F69AC938B7F}">
      <dgm:prSet/>
      <dgm:spPr/>
      <dgm:t>
        <a:bodyPr/>
        <a:lstStyle/>
        <a:p>
          <a:endParaRPr lang="en-US"/>
        </a:p>
      </dgm:t>
    </dgm:pt>
    <dgm:pt modelId="{2AD8457D-0076-45D6-A791-718107D25940}">
      <dgm:prSet phldr="0"/>
      <dgm:spPr/>
      <dgm:t>
        <a:bodyPr/>
        <a:lstStyle/>
        <a:p>
          <a:pPr>
            <a:defRPr b="1"/>
          </a:pPr>
          <a:r>
            <a:rPr lang="en-US" b="1">
              <a:latin typeface="Calibri Light" panose="020F0302020204030204"/>
            </a:rPr>
            <a:t>Conservation calls to action brainstorming</a:t>
          </a:r>
        </a:p>
      </dgm:t>
    </dgm:pt>
    <dgm:pt modelId="{32404341-A19E-423A-8001-5CF6BDD2623B}" type="parTrans" cxnId="{D0C39959-4B93-45BC-ADEE-A3FF55E3D467}">
      <dgm:prSet/>
      <dgm:spPr/>
      <dgm:t>
        <a:bodyPr/>
        <a:lstStyle/>
        <a:p>
          <a:endParaRPr lang="en-US"/>
        </a:p>
      </dgm:t>
    </dgm:pt>
    <dgm:pt modelId="{DF38316D-4F81-43D9-BE4B-6CD68A3FB8CD}" type="sibTrans" cxnId="{D0C39959-4B93-45BC-ADEE-A3FF55E3D467}">
      <dgm:prSet/>
      <dgm:spPr/>
      <dgm:t>
        <a:bodyPr/>
        <a:lstStyle/>
        <a:p>
          <a:endParaRPr lang="en-US"/>
        </a:p>
      </dgm:t>
    </dgm:pt>
    <dgm:pt modelId="{625D7265-87FA-457D-8606-7A1F393E270E}">
      <dgm:prSet phldr="0"/>
      <dgm:spPr/>
      <dgm:t>
        <a:bodyPr/>
        <a:lstStyle/>
        <a:p>
          <a:r>
            <a:rPr lang="en-US" b="0">
              <a:latin typeface="Calibri Light" panose="020F0302020204030204"/>
            </a:rPr>
            <a:t>Marta Burnet</a:t>
          </a:r>
        </a:p>
      </dgm:t>
    </dgm:pt>
    <dgm:pt modelId="{C27F1079-156B-4ED3-9F12-36F20F068EF4}" type="parTrans" cxnId="{694687E4-43AC-4C52-91D4-BD053258B8DD}">
      <dgm:prSet/>
      <dgm:spPr/>
      <dgm:t>
        <a:bodyPr/>
        <a:lstStyle/>
        <a:p>
          <a:endParaRPr lang="en-US"/>
        </a:p>
      </dgm:t>
    </dgm:pt>
    <dgm:pt modelId="{D7D8051B-F60D-4BD2-BFDF-6D633ED6366B}" type="sibTrans" cxnId="{694687E4-43AC-4C52-91D4-BD053258B8DD}">
      <dgm:prSet/>
      <dgm:spPr/>
      <dgm:t>
        <a:bodyPr/>
        <a:lstStyle/>
        <a:p>
          <a:endParaRPr lang="en-US"/>
        </a:p>
      </dgm:t>
    </dgm:pt>
    <dgm:pt modelId="{5AA61DDA-59E4-4FE6-830F-769551EBC9E3}">
      <dgm:prSet phldr="0"/>
      <dgm:spPr/>
      <dgm:t>
        <a:bodyPr/>
        <a:lstStyle/>
        <a:p>
          <a:pPr>
            <a:defRPr b="1"/>
          </a:pPr>
          <a:r>
            <a:rPr lang="en-US" b="1">
              <a:latin typeface="Calibri Light" panose="020F0302020204030204"/>
            </a:rPr>
            <a:t>Committee sign ups</a:t>
          </a:r>
        </a:p>
      </dgm:t>
    </dgm:pt>
    <dgm:pt modelId="{FE028544-9068-4F26-B266-853AD1526DBD}" type="parTrans" cxnId="{4F53985B-7B5D-43C9-B260-226C274299A2}">
      <dgm:prSet/>
      <dgm:spPr/>
      <dgm:t>
        <a:bodyPr/>
        <a:lstStyle/>
        <a:p>
          <a:endParaRPr lang="en-US"/>
        </a:p>
      </dgm:t>
    </dgm:pt>
    <dgm:pt modelId="{4730D4FE-B011-460C-86C4-57FBD83E4444}" type="sibTrans" cxnId="{4F53985B-7B5D-43C9-B260-226C274299A2}">
      <dgm:prSet/>
      <dgm:spPr/>
      <dgm:t>
        <a:bodyPr/>
        <a:lstStyle/>
        <a:p>
          <a:endParaRPr lang="en-US"/>
        </a:p>
      </dgm:t>
    </dgm:pt>
    <dgm:pt modelId="{5965AA47-6F54-44F1-A90C-30EC5730B904}">
      <dgm:prSet phldr="0"/>
      <dgm:spPr/>
      <dgm:t>
        <a:bodyPr/>
        <a:lstStyle/>
        <a:p>
          <a:pPr>
            <a:defRPr b="1"/>
          </a:pPr>
          <a:r>
            <a:rPr lang="en-US" b="1">
              <a:latin typeface="Calibri Light" panose="020F0302020204030204"/>
            </a:rPr>
            <a:t>February Summit: Save the date!</a:t>
          </a:r>
        </a:p>
      </dgm:t>
    </dgm:pt>
    <dgm:pt modelId="{010D0AFB-ADF9-461B-9395-A8D7D6E33850}" type="parTrans" cxnId="{DE51E463-3372-4F94-9805-2A7903BB91DC}">
      <dgm:prSet/>
      <dgm:spPr/>
      <dgm:t>
        <a:bodyPr/>
        <a:lstStyle/>
        <a:p>
          <a:endParaRPr lang="en-US"/>
        </a:p>
      </dgm:t>
    </dgm:pt>
    <dgm:pt modelId="{B05C2D3F-86F2-48DA-8D72-B805D054578A}" type="sibTrans" cxnId="{DE51E463-3372-4F94-9805-2A7903BB91DC}">
      <dgm:prSet/>
      <dgm:spPr/>
      <dgm:t>
        <a:bodyPr/>
        <a:lstStyle/>
        <a:p>
          <a:endParaRPr lang="en-US"/>
        </a:p>
      </dgm:t>
    </dgm:pt>
    <dgm:pt modelId="{B9206C21-6FF2-4DB7-B152-85F0EDB7FBC3}">
      <dgm:prSet phldr="0"/>
      <dgm:spPr/>
      <dgm:t>
        <a:bodyPr/>
        <a:lstStyle/>
        <a:p>
          <a:pPr>
            <a:defRPr b="1"/>
          </a:pPr>
          <a:r>
            <a:rPr lang="en-US" b="1">
              <a:latin typeface="Calibri Light" panose="020F0302020204030204"/>
            </a:rPr>
            <a:t>DEAI Working Group </a:t>
          </a:r>
        </a:p>
      </dgm:t>
    </dgm:pt>
    <dgm:pt modelId="{918252E1-165C-4648-A7B5-11EDF2D74CA7}" type="parTrans" cxnId="{E1076931-9B21-4F7E-B8F6-0E14EA2B9CDF}">
      <dgm:prSet/>
      <dgm:spPr/>
      <dgm:t>
        <a:bodyPr/>
        <a:lstStyle/>
        <a:p>
          <a:endParaRPr lang="en-US"/>
        </a:p>
      </dgm:t>
    </dgm:pt>
    <dgm:pt modelId="{7E294E4C-415A-4794-8041-E487FE77EE7B}" type="sibTrans" cxnId="{E1076931-9B21-4F7E-B8F6-0E14EA2B9CDF}">
      <dgm:prSet/>
      <dgm:spPr/>
      <dgm:t>
        <a:bodyPr/>
        <a:lstStyle/>
        <a:p>
          <a:endParaRPr lang="en-US"/>
        </a:p>
      </dgm:t>
    </dgm:pt>
    <dgm:pt modelId="{393B2B30-1859-49AE-A410-E811644B4B80}">
      <dgm:prSet phldr="0"/>
      <dgm:spPr/>
      <dgm:t>
        <a:bodyPr/>
        <a:lstStyle/>
        <a:p>
          <a:r>
            <a:rPr lang="en-US" b="0">
              <a:latin typeface="Calibri Light" panose="020F0302020204030204"/>
            </a:rPr>
            <a:t>Fernanda Mora</a:t>
          </a:r>
          <a:r>
            <a:rPr lang="en-US" b="1">
              <a:latin typeface="Calibri Light" panose="020F0302020204030204"/>
            </a:rPr>
            <a:t> </a:t>
          </a:r>
        </a:p>
      </dgm:t>
    </dgm:pt>
    <dgm:pt modelId="{C9527391-8485-4B97-BEB3-745B16EB8951}" type="parTrans" cxnId="{36103091-1947-4F80-88A0-2A6754A03ECD}">
      <dgm:prSet/>
      <dgm:spPr/>
      <dgm:t>
        <a:bodyPr/>
        <a:lstStyle/>
        <a:p>
          <a:endParaRPr lang="en-US"/>
        </a:p>
      </dgm:t>
    </dgm:pt>
    <dgm:pt modelId="{A4A5DC3A-890B-475F-BC86-976EA48DD300}" type="sibTrans" cxnId="{36103091-1947-4F80-88A0-2A6754A03ECD}">
      <dgm:prSet/>
      <dgm:spPr/>
      <dgm:t>
        <a:bodyPr/>
        <a:lstStyle/>
        <a:p>
          <a:endParaRPr lang="en-US"/>
        </a:p>
      </dgm:t>
    </dgm:pt>
    <dgm:pt modelId="{A73615DD-178D-4808-AD78-000B3607E982}">
      <dgm:prSet phldr="0"/>
      <dgm:spPr/>
      <dgm:t>
        <a:bodyPr/>
        <a:lstStyle/>
        <a:p>
          <a:pPr rtl="0"/>
          <a:r>
            <a:rPr lang="en-US" b="0">
              <a:latin typeface="Calibri Light" panose="020F0302020204030204"/>
            </a:rPr>
            <a:t>Emily Bernhardt </a:t>
          </a:r>
        </a:p>
      </dgm:t>
    </dgm:pt>
    <dgm:pt modelId="{3FF43F0D-A553-422B-AB0B-822084681C99}" type="parTrans" cxnId="{A57B8FDA-8FE3-4248-8419-6C0748B22C05}">
      <dgm:prSet/>
      <dgm:spPr/>
      <dgm:t>
        <a:bodyPr/>
        <a:lstStyle/>
        <a:p>
          <a:endParaRPr lang="en-US"/>
        </a:p>
      </dgm:t>
    </dgm:pt>
    <dgm:pt modelId="{0B987A8C-0110-4805-9756-358478BE58CA}" type="sibTrans" cxnId="{A57B8FDA-8FE3-4248-8419-6C0748B22C05}">
      <dgm:prSet/>
      <dgm:spPr/>
      <dgm:t>
        <a:bodyPr/>
        <a:lstStyle/>
        <a:p>
          <a:endParaRPr lang="en-US"/>
        </a:p>
      </dgm:t>
    </dgm:pt>
    <dgm:pt modelId="{CC0BB237-DE52-42CD-AE70-0AEFD6E1D3D0}" type="pres">
      <dgm:prSet presAssocID="{DA367AD2-6ADA-4810-8132-D5200AA08A5F}" presName="root" presStyleCnt="0">
        <dgm:presLayoutVars>
          <dgm:chMax/>
          <dgm:chPref/>
          <dgm:animLvl val="lvl"/>
        </dgm:presLayoutVars>
      </dgm:prSet>
      <dgm:spPr/>
    </dgm:pt>
    <dgm:pt modelId="{32F440AB-C025-41A3-B4A9-EDD21E6E165A}" type="pres">
      <dgm:prSet presAssocID="{DA367AD2-6ADA-4810-8132-D5200AA08A5F}" presName="divider" presStyleLbl="fgAcc1" presStyleIdx="0" presStyleCnt="10"/>
      <dgm:spPr>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tailEnd type="triangle" w="lg" len="lg"/>
        </a:ln>
        <a:effectLst/>
      </dgm:spPr>
    </dgm:pt>
    <dgm:pt modelId="{910C8FBC-DD5B-4B70-A5D8-DA2D7B3AF98B}" type="pres">
      <dgm:prSet presAssocID="{DA367AD2-6ADA-4810-8132-D5200AA08A5F}" presName="nodes" presStyleCnt="0">
        <dgm:presLayoutVars>
          <dgm:chMax/>
          <dgm:chPref/>
          <dgm:animLvl val="lvl"/>
        </dgm:presLayoutVars>
      </dgm:prSet>
      <dgm:spPr/>
    </dgm:pt>
    <dgm:pt modelId="{8992DF2A-91FC-4B1E-9211-A1CE6037EF41}" type="pres">
      <dgm:prSet presAssocID="{25442FD9-C40D-432F-851C-2238D8DFFF28}" presName="composite" presStyleCnt="0"/>
      <dgm:spPr/>
    </dgm:pt>
    <dgm:pt modelId="{75065B37-7D21-46B2-A5F5-0B909AF4C248}" type="pres">
      <dgm:prSet presAssocID="{25442FD9-C40D-432F-851C-2238D8DFFF28}" presName="ConnectorPoint" presStyleLbl="lnNode1" presStyleIdx="0" presStyleCnt="9"/>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21D2B27-462C-45B2-9D69-FAE25B95420B}" type="pres">
      <dgm:prSet presAssocID="{25442FD9-C40D-432F-851C-2238D8DFFF28}" presName="DropPinPlaceHolder" presStyleCnt="0"/>
      <dgm:spPr/>
    </dgm:pt>
    <dgm:pt modelId="{CA31D6A8-2FE4-4E89-B900-1C310023A38C}" type="pres">
      <dgm:prSet presAssocID="{25442FD9-C40D-432F-851C-2238D8DFFF28}" presName="DropPin" presStyleLbl="alignNode1" presStyleIdx="0" presStyleCnt="9"/>
      <dgm:spPr/>
    </dgm:pt>
    <dgm:pt modelId="{70C3A7E8-F3BB-4AD3-ACB2-F40ECC94E05D}" type="pres">
      <dgm:prSet presAssocID="{25442FD9-C40D-432F-851C-2238D8DFFF28}" presName="Ellipse" presStyleLbl="fgAcc1" presStyleIdx="1" presStyleCnt="10"/>
      <dgm:spPr>
        <a:solidFill>
          <a:schemeClr val="lt1">
            <a:alpha val="90000"/>
            <a:hueOff val="0"/>
            <a:satOff val="0"/>
            <a:lumOff val="0"/>
            <a:alphaOff val="0"/>
          </a:schemeClr>
        </a:solidFill>
        <a:ln w="12700" cap="flat" cmpd="sng" algn="ctr">
          <a:noFill/>
          <a:prstDash val="solid"/>
          <a:miter lim="800000"/>
        </a:ln>
        <a:effectLst/>
      </dgm:spPr>
    </dgm:pt>
    <dgm:pt modelId="{FF29C78D-28EB-4F08-8A91-B251B31896F8}" type="pres">
      <dgm:prSet presAssocID="{25442FD9-C40D-432F-851C-2238D8DFFF28}" presName="L2TextContainer" presStyleLbl="revTx" presStyleIdx="0" presStyleCnt="18">
        <dgm:presLayoutVars>
          <dgm:bulletEnabled val="1"/>
        </dgm:presLayoutVars>
      </dgm:prSet>
      <dgm:spPr/>
    </dgm:pt>
    <dgm:pt modelId="{12D2FB5C-77A6-4497-B205-6779C1751860}" type="pres">
      <dgm:prSet presAssocID="{25442FD9-C40D-432F-851C-2238D8DFFF28}" presName="L1TextContainer" presStyleLbl="revTx" presStyleIdx="1" presStyleCnt="18">
        <dgm:presLayoutVars>
          <dgm:chMax val="1"/>
          <dgm:chPref val="1"/>
          <dgm:bulletEnabled val="1"/>
        </dgm:presLayoutVars>
      </dgm:prSet>
      <dgm:spPr/>
    </dgm:pt>
    <dgm:pt modelId="{25141CD9-627E-4AC2-AC97-2C2450F4DF7B}" type="pres">
      <dgm:prSet presAssocID="{25442FD9-C40D-432F-851C-2238D8DFFF28}" presName="ConnectLine" presStyleLbl="sibTrans1D1" presStyleIdx="0" presStyleCnt="9"/>
      <dgm:spPr>
        <a:noFill/>
        <a:ln w="12700" cap="flat" cmpd="sng" algn="ctr">
          <a:solidFill>
            <a:schemeClr val="accent5">
              <a:hueOff val="0"/>
              <a:satOff val="0"/>
              <a:lumOff val="0"/>
              <a:alphaOff val="0"/>
            </a:schemeClr>
          </a:solidFill>
          <a:prstDash val="dash"/>
          <a:miter lim="800000"/>
        </a:ln>
        <a:effectLst/>
      </dgm:spPr>
    </dgm:pt>
    <dgm:pt modelId="{CF952FD5-D409-4570-AC4E-EEFBF006C90B}" type="pres">
      <dgm:prSet presAssocID="{25442FD9-C40D-432F-851C-2238D8DFFF28}" presName="EmptyPlaceHolder" presStyleCnt="0"/>
      <dgm:spPr/>
    </dgm:pt>
    <dgm:pt modelId="{37FACBF1-C557-4E7E-91E3-C5A169B5CF6B}" type="pres">
      <dgm:prSet presAssocID="{2E974E33-4E52-4949-B061-18BF89CC367E}" presName="spaceBetweenRectangles" presStyleCnt="0"/>
      <dgm:spPr/>
    </dgm:pt>
    <dgm:pt modelId="{3E878E07-7156-44FD-B30C-B8D3FFDE4435}" type="pres">
      <dgm:prSet presAssocID="{036B7533-5165-4905-8CB7-5BD45E8F1E11}" presName="composite" presStyleCnt="0"/>
      <dgm:spPr/>
    </dgm:pt>
    <dgm:pt modelId="{90816570-64D8-4ADC-97CB-A104DEE0072F}" type="pres">
      <dgm:prSet presAssocID="{036B7533-5165-4905-8CB7-5BD45E8F1E11}" presName="ConnectorPoint" presStyleLbl="lnNode1" presStyleIdx="1" presStyleCnt="9"/>
      <dgm:spPr>
        <a:solidFill>
          <a:schemeClr val="accent5">
            <a:hueOff val="-965506"/>
            <a:satOff val="-2488"/>
            <a:lumOff val="-1681"/>
            <a:alphaOff val="0"/>
          </a:schemeClr>
        </a:solidFill>
        <a:ln w="6350" cap="flat" cmpd="sng" algn="ctr">
          <a:solidFill>
            <a:schemeClr val="lt1">
              <a:hueOff val="0"/>
              <a:satOff val="0"/>
              <a:lumOff val="0"/>
              <a:alphaOff val="0"/>
            </a:schemeClr>
          </a:solidFill>
          <a:prstDash val="solid"/>
          <a:miter lim="800000"/>
        </a:ln>
        <a:effectLst/>
      </dgm:spPr>
    </dgm:pt>
    <dgm:pt modelId="{96AA12DC-A431-4447-BFD3-AF2710A0AEBB}" type="pres">
      <dgm:prSet presAssocID="{036B7533-5165-4905-8CB7-5BD45E8F1E11}" presName="DropPinPlaceHolder" presStyleCnt="0"/>
      <dgm:spPr/>
    </dgm:pt>
    <dgm:pt modelId="{240BCAA5-51ED-457F-8739-50FFCCD64853}" type="pres">
      <dgm:prSet presAssocID="{036B7533-5165-4905-8CB7-5BD45E8F1E11}" presName="DropPin" presStyleLbl="alignNode1" presStyleIdx="1" presStyleCnt="9"/>
      <dgm:spPr/>
    </dgm:pt>
    <dgm:pt modelId="{2966C1E6-31FB-4EF4-AAC3-BBECDC1E2ECF}" type="pres">
      <dgm:prSet presAssocID="{036B7533-5165-4905-8CB7-5BD45E8F1E11}" presName="Ellipse" presStyleLbl="fgAcc1" presStyleIdx="2" presStyleCnt="10"/>
      <dgm:spPr>
        <a:solidFill>
          <a:schemeClr val="lt1">
            <a:alpha val="90000"/>
            <a:hueOff val="0"/>
            <a:satOff val="0"/>
            <a:lumOff val="0"/>
            <a:alphaOff val="0"/>
          </a:schemeClr>
        </a:solidFill>
        <a:ln w="12700" cap="flat" cmpd="sng" algn="ctr">
          <a:noFill/>
          <a:prstDash val="solid"/>
          <a:miter lim="800000"/>
        </a:ln>
        <a:effectLst/>
      </dgm:spPr>
    </dgm:pt>
    <dgm:pt modelId="{55D780D5-5EF1-4AAA-AF61-BFE4AAB533F3}" type="pres">
      <dgm:prSet presAssocID="{036B7533-5165-4905-8CB7-5BD45E8F1E11}" presName="L2TextContainer" presStyleLbl="revTx" presStyleIdx="2" presStyleCnt="18">
        <dgm:presLayoutVars>
          <dgm:bulletEnabled val="1"/>
        </dgm:presLayoutVars>
      </dgm:prSet>
      <dgm:spPr/>
    </dgm:pt>
    <dgm:pt modelId="{F89A0E11-F087-494F-9016-CDF985580AAD}" type="pres">
      <dgm:prSet presAssocID="{036B7533-5165-4905-8CB7-5BD45E8F1E11}" presName="L1TextContainer" presStyleLbl="revTx" presStyleIdx="3" presStyleCnt="18">
        <dgm:presLayoutVars>
          <dgm:chMax val="1"/>
          <dgm:chPref val="1"/>
          <dgm:bulletEnabled val="1"/>
        </dgm:presLayoutVars>
      </dgm:prSet>
      <dgm:spPr/>
    </dgm:pt>
    <dgm:pt modelId="{E715E48C-5B5C-4826-8FD2-0838002565C9}" type="pres">
      <dgm:prSet presAssocID="{036B7533-5165-4905-8CB7-5BD45E8F1E11}" presName="ConnectLine" presStyleLbl="sibTrans1D1" presStyleIdx="1" presStyleCnt="9"/>
      <dgm:spPr>
        <a:noFill/>
        <a:ln w="12700" cap="flat" cmpd="sng" algn="ctr">
          <a:solidFill>
            <a:schemeClr val="accent5">
              <a:hueOff val="-965506"/>
              <a:satOff val="-2488"/>
              <a:lumOff val="-1681"/>
              <a:alphaOff val="0"/>
            </a:schemeClr>
          </a:solidFill>
          <a:prstDash val="dash"/>
          <a:miter lim="800000"/>
        </a:ln>
        <a:effectLst/>
      </dgm:spPr>
    </dgm:pt>
    <dgm:pt modelId="{26E18FD3-912E-4BEB-8D81-2F76FB8EA017}" type="pres">
      <dgm:prSet presAssocID="{036B7533-5165-4905-8CB7-5BD45E8F1E11}" presName="EmptyPlaceHolder" presStyleCnt="0"/>
      <dgm:spPr/>
    </dgm:pt>
    <dgm:pt modelId="{9AB0BFD4-2BF0-4A39-B419-944741B51D90}" type="pres">
      <dgm:prSet presAssocID="{5FB6A192-5114-4A31-83FF-757DD86D8298}" presName="spaceBetweenRectangles" presStyleCnt="0"/>
      <dgm:spPr/>
    </dgm:pt>
    <dgm:pt modelId="{D5219443-DDD2-4C61-B198-BC7D37119EC1}" type="pres">
      <dgm:prSet presAssocID="{ECF877A5-317D-4968-AEC2-C4106ACE29A1}" presName="composite" presStyleCnt="0"/>
      <dgm:spPr/>
    </dgm:pt>
    <dgm:pt modelId="{0F40A396-38ED-4B4B-9768-F7819CF507E5}" type="pres">
      <dgm:prSet presAssocID="{ECF877A5-317D-4968-AEC2-C4106ACE29A1}" presName="ConnectorPoint" presStyleLbl="lnNode1" presStyleIdx="2" presStyleCnt="9"/>
      <dgm:spPr>
        <a:solidFill>
          <a:schemeClr val="accent5">
            <a:hueOff val="-1931012"/>
            <a:satOff val="-4977"/>
            <a:lumOff val="-3361"/>
            <a:alphaOff val="0"/>
          </a:schemeClr>
        </a:solidFill>
        <a:ln w="6350" cap="flat" cmpd="sng" algn="ctr">
          <a:solidFill>
            <a:schemeClr val="lt1">
              <a:hueOff val="0"/>
              <a:satOff val="0"/>
              <a:lumOff val="0"/>
              <a:alphaOff val="0"/>
            </a:schemeClr>
          </a:solidFill>
          <a:prstDash val="solid"/>
          <a:miter lim="800000"/>
        </a:ln>
        <a:effectLst/>
      </dgm:spPr>
    </dgm:pt>
    <dgm:pt modelId="{49B26143-4A98-47B6-A6F1-552274529FEC}" type="pres">
      <dgm:prSet presAssocID="{ECF877A5-317D-4968-AEC2-C4106ACE29A1}" presName="DropPinPlaceHolder" presStyleCnt="0"/>
      <dgm:spPr/>
    </dgm:pt>
    <dgm:pt modelId="{A55FC655-5782-4B5A-810D-DC57B4570739}" type="pres">
      <dgm:prSet presAssocID="{ECF877A5-317D-4968-AEC2-C4106ACE29A1}" presName="DropPin" presStyleLbl="alignNode1" presStyleIdx="2" presStyleCnt="9"/>
      <dgm:spPr/>
    </dgm:pt>
    <dgm:pt modelId="{7709BE99-19E7-4996-A2DA-A908DA6CF65F}" type="pres">
      <dgm:prSet presAssocID="{ECF877A5-317D-4968-AEC2-C4106ACE29A1}" presName="Ellipse" presStyleLbl="fgAcc1" presStyleIdx="3" presStyleCnt="10"/>
      <dgm:spPr>
        <a:solidFill>
          <a:schemeClr val="lt1">
            <a:alpha val="90000"/>
            <a:hueOff val="0"/>
            <a:satOff val="0"/>
            <a:lumOff val="0"/>
            <a:alphaOff val="0"/>
          </a:schemeClr>
        </a:solidFill>
        <a:ln w="12700" cap="flat" cmpd="sng" algn="ctr">
          <a:noFill/>
          <a:prstDash val="solid"/>
          <a:miter lim="800000"/>
        </a:ln>
        <a:effectLst/>
      </dgm:spPr>
    </dgm:pt>
    <dgm:pt modelId="{DF7CFB19-94C9-48AC-B3CF-E24EA5F20DD3}" type="pres">
      <dgm:prSet presAssocID="{ECF877A5-317D-4968-AEC2-C4106ACE29A1}" presName="L2TextContainer" presStyleLbl="revTx" presStyleIdx="4" presStyleCnt="18">
        <dgm:presLayoutVars>
          <dgm:bulletEnabled val="1"/>
        </dgm:presLayoutVars>
      </dgm:prSet>
      <dgm:spPr/>
    </dgm:pt>
    <dgm:pt modelId="{E8116350-3446-4A97-BD41-FAE51DBA87B2}" type="pres">
      <dgm:prSet presAssocID="{ECF877A5-317D-4968-AEC2-C4106ACE29A1}" presName="L1TextContainer" presStyleLbl="revTx" presStyleIdx="5" presStyleCnt="18">
        <dgm:presLayoutVars>
          <dgm:chMax val="1"/>
          <dgm:chPref val="1"/>
          <dgm:bulletEnabled val="1"/>
        </dgm:presLayoutVars>
      </dgm:prSet>
      <dgm:spPr/>
    </dgm:pt>
    <dgm:pt modelId="{2E930E84-4216-4183-840A-F7FA80F06F52}" type="pres">
      <dgm:prSet presAssocID="{ECF877A5-317D-4968-AEC2-C4106ACE29A1}" presName="ConnectLine" presStyleLbl="sibTrans1D1" presStyleIdx="2" presStyleCnt="9"/>
      <dgm:spPr>
        <a:noFill/>
        <a:ln w="12700" cap="flat" cmpd="sng" algn="ctr">
          <a:solidFill>
            <a:schemeClr val="accent5">
              <a:hueOff val="-1931012"/>
              <a:satOff val="-4977"/>
              <a:lumOff val="-3361"/>
              <a:alphaOff val="0"/>
            </a:schemeClr>
          </a:solidFill>
          <a:prstDash val="dash"/>
          <a:miter lim="800000"/>
        </a:ln>
        <a:effectLst/>
      </dgm:spPr>
    </dgm:pt>
    <dgm:pt modelId="{4EFDD364-B0E4-45FE-B8AD-81C0C650BF31}" type="pres">
      <dgm:prSet presAssocID="{ECF877A5-317D-4968-AEC2-C4106ACE29A1}" presName="EmptyPlaceHolder" presStyleCnt="0"/>
      <dgm:spPr/>
    </dgm:pt>
    <dgm:pt modelId="{E36704D5-3407-4066-8A85-75320DE9B617}" type="pres">
      <dgm:prSet presAssocID="{5D7F472D-3E87-4983-A06E-1C6B245D3AFF}" presName="spaceBetweenRectangles" presStyleCnt="0"/>
      <dgm:spPr/>
    </dgm:pt>
    <dgm:pt modelId="{776E62D5-5341-4782-9367-16A07A935491}" type="pres">
      <dgm:prSet presAssocID="{CFAC2E3D-1B86-45A8-B1F0-0ED8D075382D}" presName="composite" presStyleCnt="0"/>
      <dgm:spPr/>
    </dgm:pt>
    <dgm:pt modelId="{826877C9-9B71-4874-8FFB-DF389204E8F5}" type="pres">
      <dgm:prSet presAssocID="{CFAC2E3D-1B86-45A8-B1F0-0ED8D075382D}" presName="ConnectorPoint" presStyleLbl="lnNode1" presStyleIdx="3" presStyleCnt="9"/>
      <dgm:spPr>
        <a:solidFill>
          <a:schemeClr val="accent5">
            <a:hueOff val="-2896518"/>
            <a:satOff val="-7465"/>
            <a:lumOff val="-5042"/>
            <a:alphaOff val="0"/>
          </a:schemeClr>
        </a:solidFill>
        <a:ln w="6350" cap="flat" cmpd="sng" algn="ctr">
          <a:solidFill>
            <a:schemeClr val="lt1">
              <a:hueOff val="0"/>
              <a:satOff val="0"/>
              <a:lumOff val="0"/>
              <a:alphaOff val="0"/>
            </a:schemeClr>
          </a:solidFill>
          <a:prstDash val="solid"/>
          <a:miter lim="800000"/>
        </a:ln>
        <a:effectLst/>
      </dgm:spPr>
    </dgm:pt>
    <dgm:pt modelId="{19B0A669-F1E8-4E52-97A0-1EF899C43768}" type="pres">
      <dgm:prSet presAssocID="{CFAC2E3D-1B86-45A8-B1F0-0ED8D075382D}" presName="DropPinPlaceHolder" presStyleCnt="0"/>
      <dgm:spPr/>
    </dgm:pt>
    <dgm:pt modelId="{B0FF8DB1-C99A-49CB-A1B2-6CE647F5A2E8}" type="pres">
      <dgm:prSet presAssocID="{CFAC2E3D-1B86-45A8-B1F0-0ED8D075382D}" presName="DropPin" presStyleLbl="alignNode1" presStyleIdx="3" presStyleCnt="9"/>
      <dgm:spPr/>
    </dgm:pt>
    <dgm:pt modelId="{097F4449-10BF-453C-82CF-7E9B673E2614}" type="pres">
      <dgm:prSet presAssocID="{CFAC2E3D-1B86-45A8-B1F0-0ED8D075382D}" presName="Ellipse" presStyleLbl="fgAcc1" presStyleIdx="4" presStyleCnt="10"/>
      <dgm:spPr>
        <a:solidFill>
          <a:schemeClr val="lt1">
            <a:alpha val="90000"/>
            <a:hueOff val="0"/>
            <a:satOff val="0"/>
            <a:lumOff val="0"/>
            <a:alphaOff val="0"/>
          </a:schemeClr>
        </a:solidFill>
        <a:ln w="12700" cap="flat" cmpd="sng" algn="ctr">
          <a:noFill/>
          <a:prstDash val="solid"/>
          <a:miter lim="800000"/>
        </a:ln>
        <a:effectLst/>
      </dgm:spPr>
    </dgm:pt>
    <dgm:pt modelId="{2C772E20-1777-42FB-93CA-3445FEBBDA38}" type="pres">
      <dgm:prSet presAssocID="{CFAC2E3D-1B86-45A8-B1F0-0ED8D075382D}" presName="L2TextContainer" presStyleLbl="revTx" presStyleIdx="6" presStyleCnt="18">
        <dgm:presLayoutVars>
          <dgm:bulletEnabled val="1"/>
        </dgm:presLayoutVars>
      </dgm:prSet>
      <dgm:spPr/>
    </dgm:pt>
    <dgm:pt modelId="{4CD1BFB5-35B9-4052-86BD-440D61970DCF}" type="pres">
      <dgm:prSet presAssocID="{CFAC2E3D-1B86-45A8-B1F0-0ED8D075382D}" presName="L1TextContainer" presStyleLbl="revTx" presStyleIdx="7" presStyleCnt="18">
        <dgm:presLayoutVars>
          <dgm:chMax val="1"/>
          <dgm:chPref val="1"/>
          <dgm:bulletEnabled val="1"/>
        </dgm:presLayoutVars>
      </dgm:prSet>
      <dgm:spPr/>
    </dgm:pt>
    <dgm:pt modelId="{D93CE4DC-278C-40E7-838A-7BF1E9D72970}" type="pres">
      <dgm:prSet presAssocID="{CFAC2E3D-1B86-45A8-B1F0-0ED8D075382D}" presName="ConnectLine" presStyleLbl="sibTrans1D1" presStyleIdx="3" presStyleCnt="9"/>
      <dgm:spPr>
        <a:noFill/>
        <a:ln w="12700" cap="flat" cmpd="sng" algn="ctr">
          <a:solidFill>
            <a:schemeClr val="accent5">
              <a:hueOff val="-2896518"/>
              <a:satOff val="-7465"/>
              <a:lumOff val="-5042"/>
              <a:alphaOff val="0"/>
            </a:schemeClr>
          </a:solidFill>
          <a:prstDash val="dash"/>
          <a:miter lim="800000"/>
        </a:ln>
        <a:effectLst/>
      </dgm:spPr>
    </dgm:pt>
    <dgm:pt modelId="{9FBF70AA-4570-4FE3-80BE-574D7F2EFEDC}" type="pres">
      <dgm:prSet presAssocID="{CFAC2E3D-1B86-45A8-B1F0-0ED8D075382D}" presName="EmptyPlaceHolder" presStyleCnt="0"/>
      <dgm:spPr/>
    </dgm:pt>
    <dgm:pt modelId="{480885CE-44C2-4A55-8638-A1074616BF8B}" type="pres">
      <dgm:prSet presAssocID="{C3EDD766-D62F-425B-9A27-FFD5BF9FDA32}" presName="spaceBetweenRectangles" presStyleCnt="0"/>
      <dgm:spPr/>
    </dgm:pt>
    <dgm:pt modelId="{EAC18DC0-EA7D-4946-BECE-0F191032FDF5}" type="pres">
      <dgm:prSet presAssocID="{DAE5AB6F-B669-49D0-B2DD-D553EDE90C4B}" presName="composite" presStyleCnt="0"/>
      <dgm:spPr/>
    </dgm:pt>
    <dgm:pt modelId="{DBF589CA-3CD8-4743-8C4C-5817B1EEEC72}" type="pres">
      <dgm:prSet presAssocID="{DAE5AB6F-B669-49D0-B2DD-D553EDE90C4B}" presName="ConnectorPoint" presStyleLbl="lnNode1" presStyleIdx="4" presStyleCnt="9"/>
      <dgm:spPr>
        <a:solidFill>
          <a:schemeClr val="accent5">
            <a:hueOff val="-3862025"/>
            <a:satOff val="-9954"/>
            <a:lumOff val="-6723"/>
            <a:alphaOff val="0"/>
          </a:schemeClr>
        </a:solidFill>
        <a:ln w="6350" cap="flat" cmpd="sng" algn="ctr">
          <a:solidFill>
            <a:schemeClr val="lt1">
              <a:hueOff val="0"/>
              <a:satOff val="0"/>
              <a:lumOff val="0"/>
              <a:alphaOff val="0"/>
            </a:schemeClr>
          </a:solidFill>
          <a:prstDash val="solid"/>
          <a:miter lim="800000"/>
        </a:ln>
        <a:effectLst/>
      </dgm:spPr>
    </dgm:pt>
    <dgm:pt modelId="{2DD0FD0C-497C-47E5-BD30-6633A9ED0C87}" type="pres">
      <dgm:prSet presAssocID="{DAE5AB6F-B669-49D0-B2DD-D553EDE90C4B}" presName="DropPinPlaceHolder" presStyleCnt="0"/>
      <dgm:spPr/>
    </dgm:pt>
    <dgm:pt modelId="{58E95C05-74FE-4A2F-8CE7-A0355C067D7B}" type="pres">
      <dgm:prSet presAssocID="{DAE5AB6F-B669-49D0-B2DD-D553EDE90C4B}" presName="DropPin" presStyleLbl="alignNode1" presStyleIdx="4" presStyleCnt="9"/>
      <dgm:spPr/>
    </dgm:pt>
    <dgm:pt modelId="{F6FC069F-1C60-4646-80B5-B4C1E3E82F07}" type="pres">
      <dgm:prSet presAssocID="{DAE5AB6F-B669-49D0-B2DD-D553EDE90C4B}" presName="Ellipse" presStyleLbl="fgAcc1" presStyleIdx="5" presStyleCnt="10"/>
      <dgm:spPr>
        <a:solidFill>
          <a:schemeClr val="lt1">
            <a:alpha val="90000"/>
            <a:hueOff val="0"/>
            <a:satOff val="0"/>
            <a:lumOff val="0"/>
            <a:alphaOff val="0"/>
          </a:schemeClr>
        </a:solidFill>
        <a:ln w="12700" cap="flat" cmpd="sng" algn="ctr">
          <a:noFill/>
          <a:prstDash val="solid"/>
          <a:miter lim="800000"/>
        </a:ln>
        <a:effectLst/>
      </dgm:spPr>
    </dgm:pt>
    <dgm:pt modelId="{F9B1CBCD-5432-487B-9909-DAF2AB0F8FAE}" type="pres">
      <dgm:prSet presAssocID="{DAE5AB6F-B669-49D0-B2DD-D553EDE90C4B}" presName="L2TextContainer" presStyleLbl="revTx" presStyleIdx="8" presStyleCnt="18">
        <dgm:presLayoutVars>
          <dgm:bulletEnabled val="1"/>
        </dgm:presLayoutVars>
      </dgm:prSet>
      <dgm:spPr/>
    </dgm:pt>
    <dgm:pt modelId="{F21DE711-9496-4EAB-88D7-0D9F3666B562}" type="pres">
      <dgm:prSet presAssocID="{DAE5AB6F-B669-49D0-B2DD-D553EDE90C4B}" presName="L1TextContainer" presStyleLbl="revTx" presStyleIdx="9" presStyleCnt="18">
        <dgm:presLayoutVars>
          <dgm:chMax val="1"/>
          <dgm:chPref val="1"/>
          <dgm:bulletEnabled val="1"/>
        </dgm:presLayoutVars>
      </dgm:prSet>
      <dgm:spPr/>
    </dgm:pt>
    <dgm:pt modelId="{EC6C6258-4F26-454E-919F-4F5EA671BD32}" type="pres">
      <dgm:prSet presAssocID="{DAE5AB6F-B669-49D0-B2DD-D553EDE90C4B}" presName="ConnectLine" presStyleLbl="sibTrans1D1" presStyleIdx="4" presStyleCnt="9"/>
      <dgm:spPr>
        <a:noFill/>
        <a:ln w="12700" cap="flat" cmpd="sng" algn="ctr">
          <a:solidFill>
            <a:schemeClr val="accent5">
              <a:hueOff val="-3862025"/>
              <a:satOff val="-9954"/>
              <a:lumOff val="-6723"/>
              <a:alphaOff val="0"/>
            </a:schemeClr>
          </a:solidFill>
          <a:prstDash val="dash"/>
          <a:miter lim="800000"/>
        </a:ln>
        <a:effectLst/>
      </dgm:spPr>
    </dgm:pt>
    <dgm:pt modelId="{9EB96E63-2F2B-4D57-9190-79DF2F6D8921}" type="pres">
      <dgm:prSet presAssocID="{DAE5AB6F-B669-49D0-B2DD-D553EDE90C4B}" presName="EmptyPlaceHolder" presStyleCnt="0"/>
      <dgm:spPr/>
    </dgm:pt>
    <dgm:pt modelId="{3C226FB6-927A-4B6C-A205-89ADA3BF30BB}" type="pres">
      <dgm:prSet presAssocID="{023AB943-BFCD-41DF-9501-3DA2F58B5BD7}" presName="spaceBetweenRectangles" presStyleCnt="0"/>
      <dgm:spPr/>
    </dgm:pt>
    <dgm:pt modelId="{91B447E6-0A91-4BF7-B895-2018BE200703}" type="pres">
      <dgm:prSet presAssocID="{2AD8457D-0076-45D6-A791-718107D25940}" presName="composite" presStyleCnt="0"/>
      <dgm:spPr/>
    </dgm:pt>
    <dgm:pt modelId="{143F4331-391C-4140-9837-2A549C3C4C5A}" type="pres">
      <dgm:prSet presAssocID="{2AD8457D-0076-45D6-A791-718107D25940}" presName="ConnectorPoint" presStyleLbl="lnNode1" presStyleIdx="5" presStyleCnt="9"/>
      <dgm:spPr>
        <a:solidFill>
          <a:schemeClr val="accent5">
            <a:hueOff val="-4827531"/>
            <a:satOff val="-12442"/>
            <a:lumOff val="-8404"/>
            <a:alphaOff val="0"/>
          </a:schemeClr>
        </a:solidFill>
        <a:ln w="6350" cap="flat" cmpd="sng" algn="ctr">
          <a:solidFill>
            <a:schemeClr val="lt1">
              <a:hueOff val="0"/>
              <a:satOff val="0"/>
              <a:lumOff val="0"/>
              <a:alphaOff val="0"/>
            </a:schemeClr>
          </a:solidFill>
          <a:prstDash val="solid"/>
          <a:miter lim="800000"/>
        </a:ln>
        <a:effectLst/>
      </dgm:spPr>
    </dgm:pt>
    <dgm:pt modelId="{5503273A-80C1-4D05-BFDD-177F9C6A4E98}" type="pres">
      <dgm:prSet presAssocID="{2AD8457D-0076-45D6-A791-718107D25940}" presName="DropPinPlaceHolder" presStyleCnt="0"/>
      <dgm:spPr/>
    </dgm:pt>
    <dgm:pt modelId="{3F8941CF-0502-4993-B7E1-B613C5D72246}" type="pres">
      <dgm:prSet presAssocID="{2AD8457D-0076-45D6-A791-718107D25940}" presName="DropPin" presStyleLbl="alignNode1" presStyleIdx="5" presStyleCnt="9"/>
      <dgm:spPr/>
    </dgm:pt>
    <dgm:pt modelId="{EA4E96B3-5F82-4522-AEFB-960F55D1FE59}" type="pres">
      <dgm:prSet presAssocID="{2AD8457D-0076-45D6-A791-718107D25940}" presName="Ellipse" presStyleLbl="fgAcc1" presStyleIdx="6" presStyleCnt="10"/>
      <dgm:spPr>
        <a:solidFill>
          <a:schemeClr val="lt1">
            <a:alpha val="90000"/>
            <a:hueOff val="0"/>
            <a:satOff val="0"/>
            <a:lumOff val="0"/>
            <a:alphaOff val="0"/>
          </a:schemeClr>
        </a:solidFill>
        <a:ln w="12700" cap="flat" cmpd="sng" algn="ctr">
          <a:noFill/>
          <a:prstDash val="solid"/>
          <a:miter lim="800000"/>
        </a:ln>
        <a:effectLst/>
      </dgm:spPr>
    </dgm:pt>
    <dgm:pt modelId="{20DF7F79-BBCA-464A-A42B-3800862235D9}" type="pres">
      <dgm:prSet presAssocID="{2AD8457D-0076-45D6-A791-718107D25940}" presName="L2TextContainer" presStyleLbl="revTx" presStyleIdx="10" presStyleCnt="18">
        <dgm:presLayoutVars>
          <dgm:bulletEnabled val="1"/>
        </dgm:presLayoutVars>
      </dgm:prSet>
      <dgm:spPr/>
    </dgm:pt>
    <dgm:pt modelId="{4C8359AF-0C8F-4616-BDD1-5B168431E10B}" type="pres">
      <dgm:prSet presAssocID="{2AD8457D-0076-45D6-A791-718107D25940}" presName="L1TextContainer" presStyleLbl="revTx" presStyleIdx="11" presStyleCnt="18">
        <dgm:presLayoutVars>
          <dgm:chMax val="1"/>
          <dgm:chPref val="1"/>
          <dgm:bulletEnabled val="1"/>
        </dgm:presLayoutVars>
      </dgm:prSet>
      <dgm:spPr/>
    </dgm:pt>
    <dgm:pt modelId="{63B44744-F645-4026-B2F9-63E1D4ED7AC9}" type="pres">
      <dgm:prSet presAssocID="{2AD8457D-0076-45D6-A791-718107D25940}" presName="ConnectLine" presStyleLbl="sibTrans1D1" presStyleIdx="5" presStyleCnt="9"/>
      <dgm:spPr>
        <a:noFill/>
        <a:ln w="12700" cap="flat" cmpd="sng" algn="ctr">
          <a:solidFill>
            <a:schemeClr val="accent5">
              <a:hueOff val="-4827531"/>
              <a:satOff val="-12442"/>
              <a:lumOff val="-8404"/>
              <a:alphaOff val="0"/>
            </a:schemeClr>
          </a:solidFill>
          <a:prstDash val="dash"/>
          <a:miter lim="800000"/>
        </a:ln>
        <a:effectLst/>
      </dgm:spPr>
    </dgm:pt>
    <dgm:pt modelId="{70ABCAFD-18A1-49E3-8F1E-5D2B605BDBFE}" type="pres">
      <dgm:prSet presAssocID="{2AD8457D-0076-45D6-A791-718107D25940}" presName="EmptyPlaceHolder" presStyleCnt="0"/>
      <dgm:spPr/>
    </dgm:pt>
    <dgm:pt modelId="{A561C96E-FB38-4A37-9041-79268F1B2E2A}" type="pres">
      <dgm:prSet presAssocID="{DF38316D-4F81-43D9-BE4B-6CD68A3FB8CD}" presName="spaceBetweenRectangles" presStyleCnt="0"/>
      <dgm:spPr/>
    </dgm:pt>
    <dgm:pt modelId="{9D4C3E9D-E72B-425A-A985-B3106153CE9B}" type="pres">
      <dgm:prSet presAssocID="{B9206C21-6FF2-4DB7-B152-85F0EDB7FBC3}" presName="composite" presStyleCnt="0"/>
      <dgm:spPr/>
    </dgm:pt>
    <dgm:pt modelId="{74F76CA4-6C1D-4DF6-A958-A0A2BF3FE0C0}" type="pres">
      <dgm:prSet presAssocID="{B9206C21-6FF2-4DB7-B152-85F0EDB7FBC3}" presName="ConnectorPoint" presStyleLbl="lnNode1" presStyleIdx="6" presStyleCnt="9"/>
      <dgm:spPr>
        <a:solidFill>
          <a:schemeClr val="accent5">
            <a:hueOff val="-4505695"/>
            <a:satOff val="-11613"/>
            <a:lumOff val="-7843"/>
            <a:alphaOff val="0"/>
          </a:schemeClr>
        </a:solidFill>
        <a:ln w="6350" cap="flat" cmpd="sng" algn="ctr">
          <a:solidFill>
            <a:schemeClr val="lt1">
              <a:hueOff val="0"/>
              <a:satOff val="0"/>
              <a:lumOff val="0"/>
              <a:alphaOff val="0"/>
            </a:schemeClr>
          </a:solidFill>
          <a:prstDash val="solid"/>
          <a:miter lim="800000"/>
        </a:ln>
        <a:effectLst/>
      </dgm:spPr>
    </dgm:pt>
    <dgm:pt modelId="{F4F3ACCD-EA20-48A2-97C1-CD439DD9C4BC}" type="pres">
      <dgm:prSet presAssocID="{B9206C21-6FF2-4DB7-B152-85F0EDB7FBC3}" presName="DropPinPlaceHolder" presStyleCnt="0"/>
      <dgm:spPr/>
    </dgm:pt>
    <dgm:pt modelId="{AB98E148-57B8-4EFD-959D-B22A36958F04}" type="pres">
      <dgm:prSet presAssocID="{B9206C21-6FF2-4DB7-B152-85F0EDB7FBC3}" presName="DropPin" presStyleLbl="alignNode1" presStyleIdx="6" presStyleCnt="9"/>
      <dgm:spPr/>
    </dgm:pt>
    <dgm:pt modelId="{7F657F99-1718-410C-A879-97AEBCB98005}" type="pres">
      <dgm:prSet presAssocID="{B9206C21-6FF2-4DB7-B152-85F0EDB7FBC3}" presName="Ellipse" presStyleLbl="fgAcc1" presStyleIdx="7" presStyleCnt="10"/>
      <dgm:spPr>
        <a:solidFill>
          <a:schemeClr val="lt1">
            <a:alpha val="90000"/>
            <a:hueOff val="0"/>
            <a:satOff val="0"/>
            <a:lumOff val="0"/>
            <a:alphaOff val="0"/>
          </a:schemeClr>
        </a:solidFill>
        <a:ln w="12700" cap="flat" cmpd="sng" algn="ctr">
          <a:noFill/>
          <a:prstDash val="solid"/>
          <a:miter lim="800000"/>
        </a:ln>
        <a:effectLst/>
      </dgm:spPr>
    </dgm:pt>
    <dgm:pt modelId="{56DF9497-EEB4-4195-ABDD-C5786B62C0A6}" type="pres">
      <dgm:prSet presAssocID="{B9206C21-6FF2-4DB7-B152-85F0EDB7FBC3}" presName="L2TextContainer" presStyleLbl="revTx" presStyleIdx="12" presStyleCnt="18">
        <dgm:presLayoutVars>
          <dgm:bulletEnabled val="1"/>
        </dgm:presLayoutVars>
      </dgm:prSet>
      <dgm:spPr/>
    </dgm:pt>
    <dgm:pt modelId="{AEC0DF62-AE6A-40E4-A48F-0E7BE7C9336E}" type="pres">
      <dgm:prSet presAssocID="{B9206C21-6FF2-4DB7-B152-85F0EDB7FBC3}" presName="L1TextContainer" presStyleLbl="revTx" presStyleIdx="13" presStyleCnt="18">
        <dgm:presLayoutVars>
          <dgm:chMax val="1"/>
          <dgm:chPref val="1"/>
          <dgm:bulletEnabled val="1"/>
        </dgm:presLayoutVars>
      </dgm:prSet>
      <dgm:spPr/>
    </dgm:pt>
    <dgm:pt modelId="{F055D6AF-F27F-4B24-9EFC-44C6937822C8}" type="pres">
      <dgm:prSet presAssocID="{B9206C21-6FF2-4DB7-B152-85F0EDB7FBC3}" presName="ConnectLine" presStyleLbl="sibTrans1D1" presStyleIdx="6" presStyleCnt="9"/>
      <dgm:spPr>
        <a:noFill/>
        <a:ln w="12700" cap="flat" cmpd="sng" algn="ctr">
          <a:solidFill>
            <a:schemeClr val="accent5">
              <a:hueOff val="-4505695"/>
              <a:satOff val="-11613"/>
              <a:lumOff val="-7843"/>
              <a:alphaOff val="0"/>
            </a:schemeClr>
          </a:solidFill>
          <a:prstDash val="dash"/>
          <a:miter lim="800000"/>
        </a:ln>
        <a:effectLst/>
      </dgm:spPr>
    </dgm:pt>
    <dgm:pt modelId="{748BD541-B12F-4CE2-8DF6-9AC5B13F912F}" type="pres">
      <dgm:prSet presAssocID="{B9206C21-6FF2-4DB7-B152-85F0EDB7FBC3}" presName="EmptyPlaceHolder" presStyleCnt="0"/>
      <dgm:spPr/>
    </dgm:pt>
    <dgm:pt modelId="{314104A9-B409-4D4D-BB48-D9DA0785A5C8}" type="pres">
      <dgm:prSet presAssocID="{7E294E4C-415A-4794-8041-E487FE77EE7B}" presName="spaceBetweenRectangles" presStyleCnt="0"/>
      <dgm:spPr/>
    </dgm:pt>
    <dgm:pt modelId="{6DBF9BC6-46CF-4CC3-BF25-1393FDD6C8EE}" type="pres">
      <dgm:prSet presAssocID="{5AA61DDA-59E4-4FE6-830F-769551EBC9E3}" presName="composite" presStyleCnt="0"/>
      <dgm:spPr/>
    </dgm:pt>
    <dgm:pt modelId="{3446DA76-447A-4B57-A65B-CDABC152F6F0}" type="pres">
      <dgm:prSet presAssocID="{5AA61DDA-59E4-4FE6-830F-769551EBC9E3}" presName="ConnectorPoint" presStyleLbl="lnNode1" presStyleIdx="7" presStyleCnt="9"/>
      <dgm:spPr>
        <a:solidFill>
          <a:schemeClr val="accent5">
            <a:hueOff val="-5793037"/>
            <a:satOff val="-14931"/>
            <a:lumOff val="-10084"/>
            <a:alphaOff val="0"/>
          </a:schemeClr>
        </a:solidFill>
        <a:ln w="6350" cap="flat" cmpd="sng" algn="ctr">
          <a:solidFill>
            <a:schemeClr val="lt1">
              <a:hueOff val="0"/>
              <a:satOff val="0"/>
              <a:lumOff val="0"/>
              <a:alphaOff val="0"/>
            </a:schemeClr>
          </a:solidFill>
          <a:prstDash val="solid"/>
          <a:miter lim="800000"/>
        </a:ln>
        <a:effectLst/>
      </dgm:spPr>
    </dgm:pt>
    <dgm:pt modelId="{06549088-C0C3-4DE1-9503-812971BABE22}" type="pres">
      <dgm:prSet presAssocID="{5AA61DDA-59E4-4FE6-830F-769551EBC9E3}" presName="DropPinPlaceHolder" presStyleCnt="0"/>
      <dgm:spPr/>
    </dgm:pt>
    <dgm:pt modelId="{E52694D7-319D-4B28-8148-C58A6B7AA4F0}" type="pres">
      <dgm:prSet presAssocID="{5AA61DDA-59E4-4FE6-830F-769551EBC9E3}" presName="DropPin" presStyleLbl="alignNode1" presStyleIdx="7" presStyleCnt="9"/>
      <dgm:spPr/>
    </dgm:pt>
    <dgm:pt modelId="{4DBABB46-112A-4BD4-B982-A4C924FE80CF}" type="pres">
      <dgm:prSet presAssocID="{5AA61DDA-59E4-4FE6-830F-769551EBC9E3}" presName="Ellipse" presStyleLbl="fgAcc1" presStyleIdx="8" presStyleCnt="10"/>
      <dgm:spPr>
        <a:solidFill>
          <a:schemeClr val="lt1">
            <a:alpha val="90000"/>
            <a:hueOff val="0"/>
            <a:satOff val="0"/>
            <a:lumOff val="0"/>
            <a:alphaOff val="0"/>
          </a:schemeClr>
        </a:solidFill>
        <a:ln w="12700" cap="flat" cmpd="sng" algn="ctr">
          <a:noFill/>
          <a:prstDash val="solid"/>
          <a:miter lim="800000"/>
        </a:ln>
        <a:effectLst/>
      </dgm:spPr>
    </dgm:pt>
    <dgm:pt modelId="{84ABCCA9-51DA-4AF3-B1AC-7B182BE3A085}" type="pres">
      <dgm:prSet presAssocID="{5AA61DDA-59E4-4FE6-830F-769551EBC9E3}" presName="L2TextContainer" presStyleLbl="revTx" presStyleIdx="14" presStyleCnt="18">
        <dgm:presLayoutVars>
          <dgm:bulletEnabled val="1"/>
        </dgm:presLayoutVars>
      </dgm:prSet>
      <dgm:spPr/>
    </dgm:pt>
    <dgm:pt modelId="{76A526B9-4429-49BF-AD62-1F18F59DECB1}" type="pres">
      <dgm:prSet presAssocID="{5AA61DDA-59E4-4FE6-830F-769551EBC9E3}" presName="L1TextContainer" presStyleLbl="revTx" presStyleIdx="15" presStyleCnt="18">
        <dgm:presLayoutVars>
          <dgm:chMax val="1"/>
          <dgm:chPref val="1"/>
          <dgm:bulletEnabled val="1"/>
        </dgm:presLayoutVars>
      </dgm:prSet>
      <dgm:spPr/>
    </dgm:pt>
    <dgm:pt modelId="{48EC47C3-E2B9-4B6D-911C-41C142CE011A}" type="pres">
      <dgm:prSet presAssocID="{5AA61DDA-59E4-4FE6-830F-769551EBC9E3}" presName="ConnectLine" presStyleLbl="sibTrans1D1" presStyleIdx="7" presStyleCnt="9"/>
      <dgm:spPr>
        <a:noFill/>
        <a:ln w="12700" cap="flat" cmpd="sng" algn="ctr">
          <a:solidFill>
            <a:schemeClr val="accent5">
              <a:hueOff val="-5793037"/>
              <a:satOff val="-14931"/>
              <a:lumOff val="-10084"/>
              <a:alphaOff val="0"/>
            </a:schemeClr>
          </a:solidFill>
          <a:prstDash val="dash"/>
          <a:miter lim="800000"/>
        </a:ln>
        <a:effectLst/>
      </dgm:spPr>
    </dgm:pt>
    <dgm:pt modelId="{7A1C2829-B8BE-418D-83BC-F038D47D7984}" type="pres">
      <dgm:prSet presAssocID="{5AA61DDA-59E4-4FE6-830F-769551EBC9E3}" presName="EmptyPlaceHolder" presStyleCnt="0"/>
      <dgm:spPr/>
    </dgm:pt>
    <dgm:pt modelId="{18EAB956-7206-4115-A446-BBA5AE2CE8F4}" type="pres">
      <dgm:prSet presAssocID="{4730D4FE-B011-460C-86C4-57FBD83E4444}" presName="spaceBetweenRectangles" presStyleCnt="0"/>
      <dgm:spPr/>
    </dgm:pt>
    <dgm:pt modelId="{AF2F793B-9004-432E-86BA-98DF2A11C0A6}" type="pres">
      <dgm:prSet presAssocID="{5965AA47-6F54-44F1-A90C-30EC5730B904}" presName="composite" presStyleCnt="0"/>
      <dgm:spPr/>
    </dgm:pt>
    <dgm:pt modelId="{EA82F516-A688-41CA-9FEC-04179BAA5229}" type="pres">
      <dgm:prSet presAssocID="{5965AA47-6F54-44F1-A90C-30EC5730B904}" presName="ConnectorPoint" presStyleLbl="lnNode1" presStyleIdx="8" presStyleCnt="9"/>
      <dgm:spPr>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gm:spPr>
    </dgm:pt>
    <dgm:pt modelId="{FFBDB62B-333C-45EA-BD59-91D85A04C65C}" type="pres">
      <dgm:prSet presAssocID="{5965AA47-6F54-44F1-A90C-30EC5730B904}" presName="DropPinPlaceHolder" presStyleCnt="0"/>
      <dgm:spPr/>
    </dgm:pt>
    <dgm:pt modelId="{1BD37C13-7C5F-4EFA-9C43-C1C70A6B30D9}" type="pres">
      <dgm:prSet presAssocID="{5965AA47-6F54-44F1-A90C-30EC5730B904}" presName="DropPin" presStyleLbl="alignNode1" presStyleIdx="8" presStyleCnt="9"/>
      <dgm:spPr/>
    </dgm:pt>
    <dgm:pt modelId="{EDEABD49-6769-496B-BAB3-C4532C54017D}" type="pres">
      <dgm:prSet presAssocID="{5965AA47-6F54-44F1-A90C-30EC5730B904}" presName="Ellipse" presStyleLbl="fgAcc1" presStyleIdx="9" presStyleCnt="10"/>
      <dgm:spPr>
        <a:solidFill>
          <a:schemeClr val="lt1">
            <a:alpha val="90000"/>
            <a:hueOff val="0"/>
            <a:satOff val="0"/>
            <a:lumOff val="0"/>
            <a:alphaOff val="0"/>
          </a:schemeClr>
        </a:solidFill>
        <a:ln w="12700" cap="flat" cmpd="sng" algn="ctr">
          <a:noFill/>
          <a:prstDash val="solid"/>
          <a:miter lim="800000"/>
        </a:ln>
        <a:effectLst/>
      </dgm:spPr>
    </dgm:pt>
    <dgm:pt modelId="{4C350D13-EB1B-4F0E-9C81-0A1FA804FC61}" type="pres">
      <dgm:prSet presAssocID="{5965AA47-6F54-44F1-A90C-30EC5730B904}" presName="L2TextContainer" presStyleLbl="revTx" presStyleIdx="16" presStyleCnt="18">
        <dgm:presLayoutVars>
          <dgm:bulletEnabled val="1"/>
        </dgm:presLayoutVars>
      </dgm:prSet>
      <dgm:spPr/>
    </dgm:pt>
    <dgm:pt modelId="{7851331C-F4C1-4923-8869-FA3C1E0A006A}" type="pres">
      <dgm:prSet presAssocID="{5965AA47-6F54-44F1-A90C-30EC5730B904}" presName="L1TextContainer" presStyleLbl="revTx" presStyleIdx="17" presStyleCnt="18">
        <dgm:presLayoutVars>
          <dgm:chMax val="1"/>
          <dgm:chPref val="1"/>
          <dgm:bulletEnabled val="1"/>
        </dgm:presLayoutVars>
      </dgm:prSet>
      <dgm:spPr/>
    </dgm:pt>
    <dgm:pt modelId="{0E8C22D3-8A9A-407A-8DD5-CF8226D6C83E}" type="pres">
      <dgm:prSet presAssocID="{5965AA47-6F54-44F1-A90C-30EC5730B904}" presName="ConnectLine" presStyleLbl="sibTrans1D1" presStyleIdx="8" presStyleCnt="9"/>
      <dgm:spPr>
        <a:noFill/>
        <a:ln w="12700" cap="flat" cmpd="sng" algn="ctr">
          <a:solidFill>
            <a:schemeClr val="accent5">
              <a:hueOff val="-6758543"/>
              <a:satOff val="-17419"/>
              <a:lumOff val="-11765"/>
              <a:alphaOff val="0"/>
            </a:schemeClr>
          </a:solidFill>
          <a:prstDash val="dash"/>
          <a:miter lim="800000"/>
        </a:ln>
        <a:effectLst/>
      </dgm:spPr>
    </dgm:pt>
    <dgm:pt modelId="{ACD63825-5391-437F-9B39-3E7BDD9A7113}" type="pres">
      <dgm:prSet presAssocID="{5965AA47-6F54-44F1-A90C-30EC5730B904}" presName="EmptyPlaceHolder" presStyleCnt="0"/>
      <dgm:spPr/>
    </dgm:pt>
  </dgm:ptLst>
  <dgm:cxnLst>
    <dgm:cxn modelId="{5AF47C02-E8F1-48EB-9F4D-349AC63012B1}" type="presOf" srcId="{EB6FA305-2C03-496D-8FD4-18DE94758CF1}" destId="{2C772E20-1777-42FB-93CA-3445FEBBDA38}" srcOrd="0" destOrd="0" presId="urn:microsoft.com/office/officeart/2017/3/layout/DropPinTimeline"/>
    <dgm:cxn modelId="{368C470F-DBA0-433A-8306-3B0215A0BE4C}" type="presOf" srcId="{393B2B30-1859-49AE-A410-E811644B4B80}" destId="{56DF9497-EEB4-4195-ABDD-C5786B62C0A6}" srcOrd="0" destOrd="0" presId="urn:microsoft.com/office/officeart/2017/3/layout/DropPinTimeline"/>
    <dgm:cxn modelId="{E2CC4110-FD72-41D6-AAD5-B054D789220B}" type="presOf" srcId="{ECF877A5-317D-4968-AEC2-C4106ACE29A1}" destId="{E8116350-3446-4A97-BD41-FAE51DBA87B2}" srcOrd="0" destOrd="0" presId="urn:microsoft.com/office/officeart/2017/3/layout/DropPinTimeline"/>
    <dgm:cxn modelId="{C7B45711-B20F-49CB-A1C3-D5DEB336DDDB}" srcId="{DA367AD2-6ADA-4810-8132-D5200AA08A5F}" destId="{DAE5AB6F-B669-49D0-B2DD-D553EDE90C4B}" srcOrd="4" destOrd="0" parTransId="{61C34A87-2ADC-4326-B348-DA45362FEDC5}" sibTransId="{023AB943-BFCD-41DF-9501-3DA2F58B5BD7}"/>
    <dgm:cxn modelId="{27DFBB1A-72C1-49BA-8363-C34253FE5810}" srcId="{DA367AD2-6ADA-4810-8132-D5200AA08A5F}" destId="{CFAC2E3D-1B86-45A8-B1F0-0ED8D075382D}" srcOrd="3" destOrd="0" parTransId="{46D8B7DE-C5AE-4923-BCF2-B9E1EB743A36}" sibTransId="{C3EDD766-D62F-425B-9A27-FFD5BF9FDA32}"/>
    <dgm:cxn modelId="{06E05325-A470-4BD8-BA4A-5EEA1742F8F9}" type="presOf" srcId="{CFAC2E3D-1B86-45A8-B1F0-0ED8D075382D}" destId="{4CD1BFB5-35B9-4052-86BD-440D61970DCF}" srcOrd="0" destOrd="0" presId="urn:microsoft.com/office/officeart/2017/3/layout/DropPinTimeline"/>
    <dgm:cxn modelId="{FD3C6E29-A270-409D-A2BD-1B1C9DFD8FC1}" type="presOf" srcId="{DAE5AB6F-B669-49D0-B2DD-D553EDE90C4B}" destId="{F21DE711-9496-4EAB-88D7-0D9F3666B562}" srcOrd="0" destOrd="0" presId="urn:microsoft.com/office/officeart/2017/3/layout/DropPinTimeline"/>
    <dgm:cxn modelId="{15EEE329-813D-48F7-A40F-CB245CF1F2AE}" type="presOf" srcId="{5AA61DDA-59E4-4FE6-830F-769551EBC9E3}" destId="{76A526B9-4429-49BF-AD62-1F18F59DECB1}" srcOrd="0" destOrd="0" presId="urn:microsoft.com/office/officeart/2017/3/layout/DropPinTimeline"/>
    <dgm:cxn modelId="{BE8E0A2B-06CB-4703-875B-CC956F3CB7EA}" type="presOf" srcId="{70DFE217-826D-4DB1-BDBD-8B496C8F2BA4}" destId="{F9B1CBCD-5432-487B-9909-DAF2AB0F8FAE}" srcOrd="0" destOrd="0" presId="urn:microsoft.com/office/officeart/2017/3/layout/DropPinTimeline"/>
    <dgm:cxn modelId="{9DAAAC2F-C421-4335-8751-7558F608F696}" srcId="{25442FD9-C40D-432F-851C-2238D8DFFF28}" destId="{33B2F755-46D2-4F33-A1CF-303E278281F1}" srcOrd="0" destOrd="0" parTransId="{8F2C02A3-1FDF-47C0-A578-9D8C08594C4A}" sibTransId="{70223B86-39DF-4354-98A8-255A9F89577F}"/>
    <dgm:cxn modelId="{639E2B30-FB4B-4C32-9CA7-884C5B732EB3}" type="presOf" srcId="{1AEA50ED-595F-4B87-BFF3-86EE5BB49D61}" destId="{DF7CFB19-94C9-48AC-B3CF-E24EA5F20DD3}" srcOrd="0" destOrd="0" presId="urn:microsoft.com/office/officeart/2017/3/layout/DropPinTimeline"/>
    <dgm:cxn modelId="{E1076931-9B21-4F7E-B8F6-0E14EA2B9CDF}" srcId="{DA367AD2-6ADA-4810-8132-D5200AA08A5F}" destId="{B9206C21-6FF2-4DB7-B152-85F0EDB7FBC3}" srcOrd="6" destOrd="0" parTransId="{918252E1-165C-4648-A7B5-11EDF2D74CA7}" sibTransId="{7E294E4C-415A-4794-8041-E487FE77EE7B}"/>
    <dgm:cxn modelId="{74A1CC38-61E3-4DB9-AB99-8504E396D34E}" type="presOf" srcId="{036B7533-5165-4905-8CB7-5BD45E8F1E11}" destId="{F89A0E11-F087-494F-9016-CDF985580AAD}" srcOrd="0" destOrd="0" presId="urn:microsoft.com/office/officeart/2017/3/layout/DropPinTimeline"/>
    <dgm:cxn modelId="{4F53985B-7B5D-43C9-B260-226C274299A2}" srcId="{DA367AD2-6ADA-4810-8132-D5200AA08A5F}" destId="{5AA61DDA-59E4-4FE6-830F-769551EBC9E3}" srcOrd="7" destOrd="0" parTransId="{FE028544-9068-4F26-B266-853AD1526DBD}" sibTransId="{4730D4FE-B011-460C-86C4-57FBD83E4444}"/>
    <dgm:cxn modelId="{DE51E463-3372-4F94-9805-2A7903BB91DC}" srcId="{DA367AD2-6ADA-4810-8132-D5200AA08A5F}" destId="{5965AA47-6F54-44F1-A90C-30EC5730B904}" srcOrd="8" destOrd="0" parTransId="{010D0AFB-ADF9-461B-9395-A8D7D6E33850}" sibTransId="{B05C2D3F-86F2-48DA-8D72-B805D054578A}"/>
    <dgm:cxn modelId="{4A5E6272-269F-4D7E-A890-E0F9AF63B700}" type="presOf" srcId="{A73615DD-178D-4808-AD78-000B3607E982}" destId="{84ABCCA9-51DA-4AF3-B1AC-7B182BE3A085}" srcOrd="0" destOrd="0" presId="urn:microsoft.com/office/officeart/2017/3/layout/DropPinTimeline"/>
    <dgm:cxn modelId="{B32C7552-9834-4700-8D5A-33EE0DBBC533}" type="presOf" srcId="{8EF4141E-2076-4838-805D-95D90AB02BC9}" destId="{55D780D5-5EF1-4AAA-AF61-BFE4AAB533F3}" srcOrd="0" destOrd="0" presId="urn:microsoft.com/office/officeart/2017/3/layout/DropPinTimeline"/>
    <dgm:cxn modelId="{7754E554-A603-4484-80C3-A3A29FFFA820}" type="presOf" srcId="{25442FD9-C40D-432F-851C-2238D8DFFF28}" destId="{12D2FB5C-77A6-4497-B205-6779C1751860}" srcOrd="0" destOrd="0" presId="urn:microsoft.com/office/officeart/2017/3/layout/DropPinTimeline"/>
    <dgm:cxn modelId="{D0C39959-4B93-45BC-ADEE-A3FF55E3D467}" srcId="{DA367AD2-6ADA-4810-8132-D5200AA08A5F}" destId="{2AD8457D-0076-45D6-A791-718107D25940}" srcOrd="5" destOrd="0" parTransId="{32404341-A19E-423A-8001-5CF6BDD2623B}" sibTransId="{DF38316D-4F81-43D9-BE4B-6CD68A3FB8CD}"/>
    <dgm:cxn modelId="{60E1EC59-5363-4CBA-B70A-A123B1BCBB2C}" srcId="{ECF877A5-317D-4968-AEC2-C4106ACE29A1}" destId="{1AEA50ED-595F-4B87-BFF3-86EE5BB49D61}" srcOrd="0" destOrd="0" parTransId="{310A7B18-83E8-405D-B5D9-2DD2ABB38AC9}" sibTransId="{0A05BE70-3E83-4D16-86EA-B8303DE0B61C}"/>
    <dgm:cxn modelId="{438C1F7C-C805-4875-A73E-26BF35D06D97}" srcId="{DA367AD2-6ADA-4810-8132-D5200AA08A5F}" destId="{036B7533-5165-4905-8CB7-5BD45E8F1E11}" srcOrd="1" destOrd="0" parTransId="{FDC9DC25-81A1-4CCC-9191-F8582781BA41}" sibTransId="{5FB6A192-5114-4A31-83FF-757DD86D8298}"/>
    <dgm:cxn modelId="{8DD15C87-A880-45F6-B44A-E81752003EB7}" type="presOf" srcId="{2AD8457D-0076-45D6-A791-718107D25940}" destId="{4C8359AF-0C8F-4616-BDD1-5B168431E10B}" srcOrd="0" destOrd="0" presId="urn:microsoft.com/office/officeart/2017/3/layout/DropPinTimeline"/>
    <dgm:cxn modelId="{36103091-1947-4F80-88A0-2A6754A03ECD}" srcId="{B9206C21-6FF2-4DB7-B152-85F0EDB7FBC3}" destId="{393B2B30-1859-49AE-A410-E811644B4B80}" srcOrd="0" destOrd="0" parTransId="{C9527391-8485-4B97-BEB3-745B16EB8951}" sibTransId="{A4A5DC3A-890B-475F-BC86-976EA48DD300}"/>
    <dgm:cxn modelId="{BB38D791-E981-4708-9245-A81EB46D41FD}" type="presOf" srcId="{5965AA47-6F54-44F1-A90C-30EC5730B904}" destId="{7851331C-F4C1-4923-8869-FA3C1E0A006A}" srcOrd="0" destOrd="0" presId="urn:microsoft.com/office/officeart/2017/3/layout/DropPinTimeline"/>
    <dgm:cxn modelId="{A805E4A4-72A3-49E3-81DD-8F69AC938B7F}" srcId="{DAE5AB6F-B669-49D0-B2DD-D553EDE90C4B}" destId="{70DFE217-826D-4DB1-BDBD-8B496C8F2BA4}" srcOrd="0" destOrd="0" parTransId="{0B86F514-FE59-47CC-976D-8A9F0DB0E2DD}" sibTransId="{766A1797-6172-45FA-933C-1D7638F092E8}"/>
    <dgm:cxn modelId="{E231F6A5-8B55-4C73-B732-C83DB439112A}" type="presOf" srcId="{33B2F755-46D2-4F33-A1CF-303E278281F1}" destId="{FF29C78D-28EB-4F08-8A91-B251B31896F8}" srcOrd="0" destOrd="0" presId="urn:microsoft.com/office/officeart/2017/3/layout/DropPinTimeline"/>
    <dgm:cxn modelId="{FE73FDA6-7020-4452-8321-6748798F0844}" srcId="{DA367AD2-6ADA-4810-8132-D5200AA08A5F}" destId="{25442FD9-C40D-432F-851C-2238D8DFFF28}" srcOrd="0" destOrd="0" parTransId="{F338BCA9-0D0C-4C61-BC9F-1829AB5265FF}" sibTransId="{2E974E33-4E52-4949-B061-18BF89CC367E}"/>
    <dgm:cxn modelId="{D0221BB2-B368-423D-860A-77E3BA75F008}" type="presOf" srcId="{B9206C21-6FF2-4DB7-B152-85F0EDB7FBC3}" destId="{AEC0DF62-AE6A-40E4-A48F-0E7BE7C9336E}" srcOrd="0" destOrd="0" presId="urn:microsoft.com/office/officeart/2017/3/layout/DropPinTimeline"/>
    <dgm:cxn modelId="{4BF2FCB4-4688-4EF1-AAC9-8FDCDADA4E88}" srcId="{CFAC2E3D-1B86-45A8-B1F0-0ED8D075382D}" destId="{EB6FA305-2C03-496D-8FD4-18DE94758CF1}" srcOrd="0" destOrd="0" parTransId="{60F8CDED-B2ED-4EAF-816F-B0EE367F5A28}" sibTransId="{7ED33499-5F7C-4301-A3EE-3B66BB70436A}"/>
    <dgm:cxn modelId="{959A82BD-CCAE-4EAD-B616-19D353D0B2DA}" type="presOf" srcId="{625D7265-87FA-457D-8606-7A1F393E270E}" destId="{20DF7F79-BBCA-464A-A42B-3800862235D9}" srcOrd="0" destOrd="0" presId="urn:microsoft.com/office/officeart/2017/3/layout/DropPinTimeline"/>
    <dgm:cxn modelId="{DC0D42CF-6232-445C-9598-5C63ED4FF8E0}" srcId="{036B7533-5165-4905-8CB7-5BD45E8F1E11}" destId="{8EF4141E-2076-4838-805D-95D90AB02BC9}" srcOrd="0" destOrd="0" parTransId="{F22D4ED4-7F76-4EFA-AD6E-98A7EA896E1F}" sibTransId="{C8224503-6130-4756-A81E-A910ABA33601}"/>
    <dgm:cxn modelId="{A57B8FDA-8FE3-4248-8419-6C0748B22C05}" srcId="{5AA61DDA-59E4-4FE6-830F-769551EBC9E3}" destId="{A73615DD-178D-4808-AD78-000B3607E982}" srcOrd="0" destOrd="0" parTransId="{3FF43F0D-A553-422B-AB0B-822084681C99}" sibTransId="{0B987A8C-0110-4805-9756-358478BE58CA}"/>
    <dgm:cxn modelId="{694687E4-43AC-4C52-91D4-BD053258B8DD}" srcId="{2AD8457D-0076-45D6-A791-718107D25940}" destId="{625D7265-87FA-457D-8606-7A1F393E270E}" srcOrd="0" destOrd="0" parTransId="{C27F1079-156B-4ED3-9F12-36F20F068EF4}" sibTransId="{D7D8051B-F60D-4BD2-BFDF-6D633ED6366B}"/>
    <dgm:cxn modelId="{2A9A6BE7-8CBF-4CE6-B832-00EEFBA6BBBF}" type="presOf" srcId="{DA367AD2-6ADA-4810-8132-D5200AA08A5F}" destId="{CC0BB237-DE52-42CD-AE70-0AEFD6E1D3D0}" srcOrd="0" destOrd="0" presId="urn:microsoft.com/office/officeart/2017/3/layout/DropPinTimeline"/>
    <dgm:cxn modelId="{7726C5F9-9476-42AD-992B-D32B439CE1B2}" srcId="{DA367AD2-6ADA-4810-8132-D5200AA08A5F}" destId="{ECF877A5-317D-4968-AEC2-C4106ACE29A1}" srcOrd="2" destOrd="0" parTransId="{0BDCC2DE-6D10-4502-87C9-C13C3FEC1A6C}" sibTransId="{5D7F472D-3E87-4983-A06E-1C6B245D3AFF}"/>
    <dgm:cxn modelId="{139626B5-DCCB-4E44-BD13-305B080999C6}" type="presParOf" srcId="{CC0BB237-DE52-42CD-AE70-0AEFD6E1D3D0}" destId="{32F440AB-C025-41A3-B4A9-EDD21E6E165A}" srcOrd="0" destOrd="0" presId="urn:microsoft.com/office/officeart/2017/3/layout/DropPinTimeline"/>
    <dgm:cxn modelId="{E2850824-433B-49CF-966F-CDA09F3BB63E}" type="presParOf" srcId="{CC0BB237-DE52-42CD-AE70-0AEFD6E1D3D0}" destId="{910C8FBC-DD5B-4B70-A5D8-DA2D7B3AF98B}" srcOrd="1" destOrd="0" presId="urn:microsoft.com/office/officeart/2017/3/layout/DropPinTimeline"/>
    <dgm:cxn modelId="{D088F345-0FF3-4C5E-9297-7B92B853B999}" type="presParOf" srcId="{910C8FBC-DD5B-4B70-A5D8-DA2D7B3AF98B}" destId="{8992DF2A-91FC-4B1E-9211-A1CE6037EF41}" srcOrd="0" destOrd="0" presId="urn:microsoft.com/office/officeart/2017/3/layout/DropPinTimeline"/>
    <dgm:cxn modelId="{A6294EFC-1563-4D89-B5E7-049CCAA7CF63}" type="presParOf" srcId="{8992DF2A-91FC-4B1E-9211-A1CE6037EF41}" destId="{75065B37-7D21-46B2-A5F5-0B909AF4C248}" srcOrd="0" destOrd="0" presId="urn:microsoft.com/office/officeart/2017/3/layout/DropPinTimeline"/>
    <dgm:cxn modelId="{46649F50-6696-4C5E-9D0B-6219206710A6}" type="presParOf" srcId="{8992DF2A-91FC-4B1E-9211-A1CE6037EF41}" destId="{521D2B27-462C-45B2-9D69-FAE25B95420B}" srcOrd="1" destOrd="0" presId="urn:microsoft.com/office/officeart/2017/3/layout/DropPinTimeline"/>
    <dgm:cxn modelId="{AE9A4DBF-2B50-4B84-900C-9761B282521C}" type="presParOf" srcId="{521D2B27-462C-45B2-9D69-FAE25B95420B}" destId="{CA31D6A8-2FE4-4E89-B900-1C310023A38C}" srcOrd="0" destOrd="0" presId="urn:microsoft.com/office/officeart/2017/3/layout/DropPinTimeline"/>
    <dgm:cxn modelId="{E234D51E-D87F-44D0-9C9E-18B4D0DC7C0E}" type="presParOf" srcId="{521D2B27-462C-45B2-9D69-FAE25B95420B}" destId="{70C3A7E8-F3BB-4AD3-ACB2-F40ECC94E05D}" srcOrd="1" destOrd="0" presId="urn:microsoft.com/office/officeart/2017/3/layout/DropPinTimeline"/>
    <dgm:cxn modelId="{4262D784-7F2C-4042-9BDA-C93A02525C4B}" type="presParOf" srcId="{8992DF2A-91FC-4B1E-9211-A1CE6037EF41}" destId="{FF29C78D-28EB-4F08-8A91-B251B31896F8}" srcOrd="2" destOrd="0" presId="urn:microsoft.com/office/officeart/2017/3/layout/DropPinTimeline"/>
    <dgm:cxn modelId="{05E19F4D-680D-4279-999F-DD8447A98D69}" type="presParOf" srcId="{8992DF2A-91FC-4B1E-9211-A1CE6037EF41}" destId="{12D2FB5C-77A6-4497-B205-6779C1751860}" srcOrd="3" destOrd="0" presId="urn:microsoft.com/office/officeart/2017/3/layout/DropPinTimeline"/>
    <dgm:cxn modelId="{4D88D708-E24C-457F-83E2-53B7E3754D03}" type="presParOf" srcId="{8992DF2A-91FC-4B1E-9211-A1CE6037EF41}" destId="{25141CD9-627E-4AC2-AC97-2C2450F4DF7B}" srcOrd="4" destOrd="0" presId="urn:microsoft.com/office/officeart/2017/3/layout/DropPinTimeline"/>
    <dgm:cxn modelId="{C8295E8E-DF94-4901-9DFE-A32B04A42EEE}" type="presParOf" srcId="{8992DF2A-91FC-4B1E-9211-A1CE6037EF41}" destId="{CF952FD5-D409-4570-AC4E-EEFBF006C90B}" srcOrd="5" destOrd="0" presId="urn:microsoft.com/office/officeart/2017/3/layout/DropPinTimeline"/>
    <dgm:cxn modelId="{D92F33C3-C8CF-4885-9E87-2CBA88B424B8}" type="presParOf" srcId="{910C8FBC-DD5B-4B70-A5D8-DA2D7B3AF98B}" destId="{37FACBF1-C557-4E7E-91E3-C5A169B5CF6B}" srcOrd="1" destOrd="0" presId="urn:microsoft.com/office/officeart/2017/3/layout/DropPinTimeline"/>
    <dgm:cxn modelId="{9D0C4400-4B32-45D8-97BE-EF5314980799}" type="presParOf" srcId="{910C8FBC-DD5B-4B70-A5D8-DA2D7B3AF98B}" destId="{3E878E07-7156-44FD-B30C-B8D3FFDE4435}" srcOrd="2" destOrd="0" presId="urn:microsoft.com/office/officeart/2017/3/layout/DropPinTimeline"/>
    <dgm:cxn modelId="{B56BF180-7C88-481B-91C0-D936DF453D9A}" type="presParOf" srcId="{3E878E07-7156-44FD-B30C-B8D3FFDE4435}" destId="{90816570-64D8-4ADC-97CB-A104DEE0072F}" srcOrd="0" destOrd="0" presId="urn:microsoft.com/office/officeart/2017/3/layout/DropPinTimeline"/>
    <dgm:cxn modelId="{7F0594D6-488C-4122-AA3B-2E5D8D479F02}" type="presParOf" srcId="{3E878E07-7156-44FD-B30C-B8D3FFDE4435}" destId="{96AA12DC-A431-4447-BFD3-AF2710A0AEBB}" srcOrd="1" destOrd="0" presId="urn:microsoft.com/office/officeart/2017/3/layout/DropPinTimeline"/>
    <dgm:cxn modelId="{8C4634E3-72D5-4ADA-A6C0-9698F39BBBA3}" type="presParOf" srcId="{96AA12DC-A431-4447-BFD3-AF2710A0AEBB}" destId="{240BCAA5-51ED-457F-8739-50FFCCD64853}" srcOrd="0" destOrd="0" presId="urn:microsoft.com/office/officeart/2017/3/layout/DropPinTimeline"/>
    <dgm:cxn modelId="{FEDD0CA1-B022-4208-A116-71822B58D2B5}" type="presParOf" srcId="{96AA12DC-A431-4447-BFD3-AF2710A0AEBB}" destId="{2966C1E6-31FB-4EF4-AAC3-BBECDC1E2ECF}" srcOrd="1" destOrd="0" presId="urn:microsoft.com/office/officeart/2017/3/layout/DropPinTimeline"/>
    <dgm:cxn modelId="{E82A6F74-F73D-4818-B1B4-2E404FD0BADA}" type="presParOf" srcId="{3E878E07-7156-44FD-B30C-B8D3FFDE4435}" destId="{55D780D5-5EF1-4AAA-AF61-BFE4AAB533F3}" srcOrd="2" destOrd="0" presId="urn:microsoft.com/office/officeart/2017/3/layout/DropPinTimeline"/>
    <dgm:cxn modelId="{3DE41C00-3F3E-4B25-8CB8-B3377AA866FC}" type="presParOf" srcId="{3E878E07-7156-44FD-B30C-B8D3FFDE4435}" destId="{F89A0E11-F087-494F-9016-CDF985580AAD}" srcOrd="3" destOrd="0" presId="urn:microsoft.com/office/officeart/2017/3/layout/DropPinTimeline"/>
    <dgm:cxn modelId="{EEDCBB20-85CF-4A85-A11B-A1DE42E01CFE}" type="presParOf" srcId="{3E878E07-7156-44FD-B30C-B8D3FFDE4435}" destId="{E715E48C-5B5C-4826-8FD2-0838002565C9}" srcOrd="4" destOrd="0" presId="urn:microsoft.com/office/officeart/2017/3/layout/DropPinTimeline"/>
    <dgm:cxn modelId="{E79E7E7F-B770-46CC-B020-81F9925A8C59}" type="presParOf" srcId="{3E878E07-7156-44FD-B30C-B8D3FFDE4435}" destId="{26E18FD3-912E-4BEB-8D81-2F76FB8EA017}" srcOrd="5" destOrd="0" presId="urn:microsoft.com/office/officeart/2017/3/layout/DropPinTimeline"/>
    <dgm:cxn modelId="{53B059DC-726F-4B27-89D5-AD94C63513BB}" type="presParOf" srcId="{910C8FBC-DD5B-4B70-A5D8-DA2D7B3AF98B}" destId="{9AB0BFD4-2BF0-4A39-B419-944741B51D90}" srcOrd="3" destOrd="0" presId="urn:microsoft.com/office/officeart/2017/3/layout/DropPinTimeline"/>
    <dgm:cxn modelId="{562CD6AA-8477-4E6E-A7CC-99168692F94F}" type="presParOf" srcId="{910C8FBC-DD5B-4B70-A5D8-DA2D7B3AF98B}" destId="{D5219443-DDD2-4C61-B198-BC7D37119EC1}" srcOrd="4" destOrd="0" presId="urn:microsoft.com/office/officeart/2017/3/layout/DropPinTimeline"/>
    <dgm:cxn modelId="{3BF48473-58C8-43AE-9071-08A4814430F6}" type="presParOf" srcId="{D5219443-DDD2-4C61-B198-BC7D37119EC1}" destId="{0F40A396-38ED-4B4B-9768-F7819CF507E5}" srcOrd="0" destOrd="0" presId="urn:microsoft.com/office/officeart/2017/3/layout/DropPinTimeline"/>
    <dgm:cxn modelId="{CD1A7A61-74A0-4F78-81FC-BB2DA2B2014D}" type="presParOf" srcId="{D5219443-DDD2-4C61-B198-BC7D37119EC1}" destId="{49B26143-4A98-47B6-A6F1-552274529FEC}" srcOrd="1" destOrd="0" presId="urn:microsoft.com/office/officeart/2017/3/layout/DropPinTimeline"/>
    <dgm:cxn modelId="{E4A5B7D1-AD3A-4828-BB35-6EA1836873A2}" type="presParOf" srcId="{49B26143-4A98-47B6-A6F1-552274529FEC}" destId="{A55FC655-5782-4B5A-810D-DC57B4570739}" srcOrd="0" destOrd="0" presId="urn:microsoft.com/office/officeart/2017/3/layout/DropPinTimeline"/>
    <dgm:cxn modelId="{A4D7A16F-00A3-41D3-9E5B-DEA0CCAA6389}" type="presParOf" srcId="{49B26143-4A98-47B6-A6F1-552274529FEC}" destId="{7709BE99-19E7-4996-A2DA-A908DA6CF65F}" srcOrd="1" destOrd="0" presId="urn:microsoft.com/office/officeart/2017/3/layout/DropPinTimeline"/>
    <dgm:cxn modelId="{1AA751D5-FB9E-4BD8-B448-965A2353D5F1}" type="presParOf" srcId="{D5219443-DDD2-4C61-B198-BC7D37119EC1}" destId="{DF7CFB19-94C9-48AC-B3CF-E24EA5F20DD3}" srcOrd="2" destOrd="0" presId="urn:microsoft.com/office/officeart/2017/3/layout/DropPinTimeline"/>
    <dgm:cxn modelId="{601424D1-FEAE-4DC4-84D0-6D2FCE86A21F}" type="presParOf" srcId="{D5219443-DDD2-4C61-B198-BC7D37119EC1}" destId="{E8116350-3446-4A97-BD41-FAE51DBA87B2}" srcOrd="3" destOrd="0" presId="urn:microsoft.com/office/officeart/2017/3/layout/DropPinTimeline"/>
    <dgm:cxn modelId="{D3F8B982-0A8D-4E09-A785-5B45747D89C4}" type="presParOf" srcId="{D5219443-DDD2-4C61-B198-BC7D37119EC1}" destId="{2E930E84-4216-4183-840A-F7FA80F06F52}" srcOrd="4" destOrd="0" presId="urn:microsoft.com/office/officeart/2017/3/layout/DropPinTimeline"/>
    <dgm:cxn modelId="{5357B995-2FDD-4FC8-A314-535908ECB91A}" type="presParOf" srcId="{D5219443-DDD2-4C61-B198-BC7D37119EC1}" destId="{4EFDD364-B0E4-45FE-B8AD-81C0C650BF31}" srcOrd="5" destOrd="0" presId="urn:microsoft.com/office/officeart/2017/3/layout/DropPinTimeline"/>
    <dgm:cxn modelId="{6D30643D-8FDA-40AC-ADED-DE56D4FE2006}" type="presParOf" srcId="{910C8FBC-DD5B-4B70-A5D8-DA2D7B3AF98B}" destId="{E36704D5-3407-4066-8A85-75320DE9B617}" srcOrd="5" destOrd="0" presId="urn:microsoft.com/office/officeart/2017/3/layout/DropPinTimeline"/>
    <dgm:cxn modelId="{204A83A6-5A4D-4218-B2AF-2F50EEEA13CB}" type="presParOf" srcId="{910C8FBC-DD5B-4B70-A5D8-DA2D7B3AF98B}" destId="{776E62D5-5341-4782-9367-16A07A935491}" srcOrd="6" destOrd="0" presId="urn:microsoft.com/office/officeart/2017/3/layout/DropPinTimeline"/>
    <dgm:cxn modelId="{210EDA61-AE24-43AB-BB50-F2E5160CC07D}" type="presParOf" srcId="{776E62D5-5341-4782-9367-16A07A935491}" destId="{826877C9-9B71-4874-8FFB-DF389204E8F5}" srcOrd="0" destOrd="0" presId="urn:microsoft.com/office/officeart/2017/3/layout/DropPinTimeline"/>
    <dgm:cxn modelId="{3701DAF5-12D0-4861-BAB8-8A58347B099E}" type="presParOf" srcId="{776E62D5-5341-4782-9367-16A07A935491}" destId="{19B0A669-F1E8-4E52-97A0-1EF899C43768}" srcOrd="1" destOrd="0" presId="urn:microsoft.com/office/officeart/2017/3/layout/DropPinTimeline"/>
    <dgm:cxn modelId="{D38699C9-D91D-4B8C-A020-146237567CC8}" type="presParOf" srcId="{19B0A669-F1E8-4E52-97A0-1EF899C43768}" destId="{B0FF8DB1-C99A-49CB-A1B2-6CE647F5A2E8}" srcOrd="0" destOrd="0" presId="urn:microsoft.com/office/officeart/2017/3/layout/DropPinTimeline"/>
    <dgm:cxn modelId="{7DEE1D53-1BF6-4287-AFE0-814ECE958E2D}" type="presParOf" srcId="{19B0A669-F1E8-4E52-97A0-1EF899C43768}" destId="{097F4449-10BF-453C-82CF-7E9B673E2614}" srcOrd="1" destOrd="0" presId="urn:microsoft.com/office/officeart/2017/3/layout/DropPinTimeline"/>
    <dgm:cxn modelId="{ADA69224-92C7-4A63-82FA-7263FDBE3F2F}" type="presParOf" srcId="{776E62D5-5341-4782-9367-16A07A935491}" destId="{2C772E20-1777-42FB-93CA-3445FEBBDA38}" srcOrd="2" destOrd="0" presId="urn:microsoft.com/office/officeart/2017/3/layout/DropPinTimeline"/>
    <dgm:cxn modelId="{08ECDCB6-8738-405A-9FA5-A4C75DEDF7E2}" type="presParOf" srcId="{776E62D5-5341-4782-9367-16A07A935491}" destId="{4CD1BFB5-35B9-4052-86BD-440D61970DCF}" srcOrd="3" destOrd="0" presId="urn:microsoft.com/office/officeart/2017/3/layout/DropPinTimeline"/>
    <dgm:cxn modelId="{AC697B6A-3A9B-4B74-9E5C-C6163659F708}" type="presParOf" srcId="{776E62D5-5341-4782-9367-16A07A935491}" destId="{D93CE4DC-278C-40E7-838A-7BF1E9D72970}" srcOrd="4" destOrd="0" presId="urn:microsoft.com/office/officeart/2017/3/layout/DropPinTimeline"/>
    <dgm:cxn modelId="{F3B457C6-BDC7-4BC0-90C6-135737937468}" type="presParOf" srcId="{776E62D5-5341-4782-9367-16A07A935491}" destId="{9FBF70AA-4570-4FE3-80BE-574D7F2EFEDC}" srcOrd="5" destOrd="0" presId="urn:microsoft.com/office/officeart/2017/3/layout/DropPinTimeline"/>
    <dgm:cxn modelId="{700F41FE-B618-4D33-AFDD-5A615CD9125D}" type="presParOf" srcId="{910C8FBC-DD5B-4B70-A5D8-DA2D7B3AF98B}" destId="{480885CE-44C2-4A55-8638-A1074616BF8B}" srcOrd="7" destOrd="0" presId="urn:microsoft.com/office/officeart/2017/3/layout/DropPinTimeline"/>
    <dgm:cxn modelId="{A5B49E4C-98FC-4833-8413-47C923C47FF5}" type="presParOf" srcId="{910C8FBC-DD5B-4B70-A5D8-DA2D7B3AF98B}" destId="{EAC18DC0-EA7D-4946-BECE-0F191032FDF5}" srcOrd="8" destOrd="0" presId="urn:microsoft.com/office/officeart/2017/3/layout/DropPinTimeline"/>
    <dgm:cxn modelId="{66EFA2A9-FF59-4672-A263-B1AA8B1866DF}" type="presParOf" srcId="{EAC18DC0-EA7D-4946-BECE-0F191032FDF5}" destId="{DBF589CA-3CD8-4743-8C4C-5817B1EEEC72}" srcOrd="0" destOrd="0" presId="urn:microsoft.com/office/officeart/2017/3/layout/DropPinTimeline"/>
    <dgm:cxn modelId="{7B9DFD29-0272-48D4-BF65-9CA9BCD51740}" type="presParOf" srcId="{EAC18DC0-EA7D-4946-BECE-0F191032FDF5}" destId="{2DD0FD0C-497C-47E5-BD30-6633A9ED0C87}" srcOrd="1" destOrd="0" presId="urn:microsoft.com/office/officeart/2017/3/layout/DropPinTimeline"/>
    <dgm:cxn modelId="{BA8FAC42-EE33-442E-BB21-74B74806E15B}" type="presParOf" srcId="{2DD0FD0C-497C-47E5-BD30-6633A9ED0C87}" destId="{58E95C05-74FE-4A2F-8CE7-A0355C067D7B}" srcOrd="0" destOrd="0" presId="urn:microsoft.com/office/officeart/2017/3/layout/DropPinTimeline"/>
    <dgm:cxn modelId="{5936D0C9-A8A4-420B-BF24-38C8C4C752F5}" type="presParOf" srcId="{2DD0FD0C-497C-47E5-BD30-6633A9ED0C87}" destId="{F6FC069F-1C60-4646-80B5-B4C1E3E82F07}" srcOrd="1" destOrd="0" presId="urn:microsoft.com/office/officeart/2017/3/layout/DropPinTimeline"/>
    <dgm:cxn modelId="{F98F6F68-DA07-4DE3-8E15-9E401514356A}" type="presParOf" srcId="{EAC18DC0-EA7D-4946-BECE-0F191032FDF5}" destId="{F9B1CBCD-5432-487B-9909-DAF2AB0F8FAE}" srcOrd="2" destOrd="0" presId="urn:microsoft.com/office/officeart/2017/3/layout/DropPinTimeline"/>
    <dgm:cxn modelId="{16752958-3D42-4AC3-8A7C-F9EBF9EC868F}" type="presParOf" srcId="{EAC18DC0-EA7D-4946-BECE-0F191032FDF5}" destId="{F21DE711-9496-4EAB-88D7-0D9F3666B562}" srcOrd="3" destOrd="0" presId="urn:microsoft.com/office/officeart/2017/3/layout/DropPinTimeline"/>
    <dgm:cxn modelId="{4A4C1659-61AE-4F2F-93ED-CC5734567274}" type="presParOf" srcId="{EAC18DC0-EA7D-4946-BECE-0F191032FDF5}" destId="{EC6C6258-4F26-454E-919F-4F5EA671BD32}" srcOrd="4" destOrd="0" presId="urn:microsoft.com/office/officeart/2017/3/layout/DropPinTimeline"/>
    <dgm:cxn modelId="{FB05912E-FB95-48BC-97D8-0BAFF74F13E3}" type="presParOf" srcId="{EAC18DC0-EA7D-4946-BECE-0F191032FDF5}" destId="{9EB96E63-2F2B-4D57-9190-79DF2F6D8921}" srcOrd="5" destOrd="0" presId="urn:microsoft.com/office/officeart/2017/3/layout/DropPinTimeline"/>
    <dgm:cxn modelId="{D8997CD7-650D-4AE8-A884-DDF6D72597BF}" type="presParOf" srcId="{910C8FBC-DD5B-4B70-A5D8-DA2D7B3AF98B}" destId="{3C226FB6-927A-4B6C-A205-89ADA3BF30BB}" srcOrd="9" destOrd="0" presId="urn:microsoft.com/office/officeart/2017/3/layout/DropPinTimeline"/>
    <dgm:cxn modelId="{23E756C0-7566-4500-8375-786A7230E66B}" type="presParOf" srcId="{910C8FBC-DD5B-4B70-A5D8-DA2D7B3AF98B}" destId="{91B447E6-0A91-4BF7-B895-2018BE200703}" srcOrd="10" destOrd="0" presId="urn:microsoft.com/office/officeart/2017/3/layout/DropPinTimeline"/>
    <dgm:cxn modelId="{46D7C5BC-3D61-44D4-9976-58A2E5ACBA56}" type="presParOf" srcId="{91B447E6-0A91-4BF7-B895-2018BE200703}" destId="{143F4331-391C-4140-9837-2A549C3C4C5A}" srcOrd="0" destOrd="0" presId="urn:microsoft.com/office/officeart/2017/3/layout/DropPinTimeline"/>
    <dgm:cxn modelId="{70404A9C-9CFF-4D2E-9FD5-34848FEA818A}" type="presParOf" srcId="{91B447E6-0A91-4BF7-B895-2018BE200703}" destId="{5503273A-80C1-4D05-BFDD-177F9C6A4E98}" srcOrd="1" destOrd="0" presId="urn:microsoft.com/office/officeart/2017/3/layout/DropPinTimeline"/>
    <dgm:cxn modelId="{4F71C7C3-F1D3-4ADD-81FE-8AEABB23E043}" type="presParOf" srcId="{5503273A-80C1-4D05-BFDD-177F9C6A4E98}" destId="{3F8941CF-0502-4993-B7E1-B613C5D72246}" srcOrd="0" destOrd="0" presId="urn:microsoft.com/office/officeart/2017/3/layout/DropPinTimeline"/>
    <dgm:cxn modelId="{2500ACF6-C842-40F3-A0E5-1BEE79DA5D7F}" type="presParOf" srcId="{5503273A-80C1-4D05-BFDD-177F9C6A4E98}" destId="{EA4E96B3-5F82-4522-AEFB-960F55D1FE59}" srcOrd="1" destOrd="0" presId="urn:microsoft.com/office/officeart/2017/3/layout/DropPinTimeline"/>
    <dgm:cxn modelId="{B9A43923-55FB-4745-9CAE-CCD4AE5004EF}" type="presParOf" srcId="{91B447E6-0A91-4BF7-B895-2018BE200703}" destId="{20DF7F79-BBCA-464A-A42B-3800862235D9}" srcOrd="2" destOrd="0" presId="urn:microsoft.com/office/officeart/2017/3/layout/DropPinTimeline"/>
    <dgm:cxn modelId="{9E948EDA-A037-4B91-B2F6-920A0CCE3B12}" type="presParOf" srcId="{91B447E6-0A91-4BF7-B895-2018BE200703}" destId="{4C8359AF-0C8F-4616-BDD1-5B168431E10B}" srcOrd="3" destOrd="0" presId="urn:microsoft.com/office/officeart/2017/3/layout/DropPinTimeline"/>
    <dgm:cxn modelId="{AC4E62A4-F24C-4E1A-992E-33ED82B134EC}" type="presParOf" srcId="{91B447E6-0A91-4BF7-B895-2018BE200703}" destId="{63B44744-F645-4026-B2F9-63E1D4ED7AC9}" srcOrd="4" destOrd="0" presId="urn:microsoft.com/office/officeart/2017/3/layout/DropPinTimeline"/>
    <dgm:cxn modelId="{26C72638-6ACF-4397-9349-3770948F4D5D}" type="presParOf" srcId="{91B447E6-0A91-4BF7-B895-2018BE200703}" destId="{70ABCAFD-18A1-49E3-8F1E-5D2B605BDBFE}" srcOrd="5" destOrd="0" presId="urn:microsoft.com/office/officeart/2017/3/layout/DropPinTimeline"/>
    <dgm:cxn modelId="{B2DAA80E-A9C0-4A2F-9B20-C36522A25B87}" type="presParOf" srcId="{910C8FBC-DD5B-4B70-A5D8-DA2D7B3AF98B}" destId="{A561C96E-FB38-4A37-9041-79268F1B2E2A}" srcOrd="11" destOrd="0" presId="urn:microsoft.com/office/officeart/2017/3/layout/DropPinTimeline"/>
    <dgm:cxn modelId="{ECC4FF49-864D-497F-86C4-4B8E349CFE5A}" type="presParOf" srcId="{910C8FBC-DD5B-4B70-A5D8-DA2D7B3AF98B}" destId="{9D4C3E9D-E72B-425A-A985-B3106153CE9B}" srcOrd="12" destOrd="0" presId="urn:microsoft.com/office/officeart/2017/3/layout/DropPinTimeline"/>
    <dgm:cxn modelId="{50EE971C-8D0A-4C5A-B534-6A957E33E9CA}" type="presParOf" srcId="{9D4C3E9D-E72B-425A-A985-B3106153CE9B}" destId="{74F76CA4-6C1D-4DF6-A958-A0A2BF3FE0C0}" srcOrd="0" destOrd="0" presId="urn:microsoft.com/office/officeart/2017/3/layout/DropPinTimeline"/>
    <dgm:cxn modelId="{CDAED7D0-A460-4371-9299-376D511767BB}" type="presParOf" srcId="{9D4C3E9D-E72B-425A-A985-B3106153CE9B}" destId="{F4F3ACCD-EA20-48A2-97C1-CD439DD9C4BC}" srcOrd="1" destOrd="0" presId="urn:microsoft.com/office/officeart/2017/3/layout/DropPinTimeline"/>
    <dgm:cxn modelId="{680C089B-567B-48FC-A53F-0EDFC6569438}" type="presParOf" srcId="{F4F3ACCD-EA20-48A2-97C1-CD439DD9C4BC}" destId="{AB98E148-57B8-4EFD-959D-B22A36958F04}" srcOrd="0" destOrd="0" presId="urn:microsoft.com/office/officeart/2017/3/layout/DropPinTimeline"/>
    <dgm:cxn modelId="{EC296DCD-D580-4099-A8B4-5EFB36F0785E}" type="presParOf" srcId="{F4F3ACCD-EA20-48A2-97C1-CD439DD9C4BC}" destId="{7F657F99-1718-410C-A879-97AEBCB98005}" srcOrd="1" destOrd="0" presId="urn:microsoft.com/office/officeart/2017/3/layout/DropPinTimeline"/>
    <dgm:cxn modelId="{653C1DC7-1562-428E-935C-8CD16CDA90F6}" type="presParOf" srcId="{9D4C3E9D-E72B-425A-A985-B3106153CE9B}" destId="{56DF9497-EEB4-4195-ABDD-C5786B62C0A6}" srcOrd="2" destOrd="0" presId="urn:microsoft.com/office/officeart/2017/3/layout/DropPinTimeline"/>
    <dgm:cxn modelId="{B45EC1B6-982C-49C8-892D-E1012CD31F9D}" type="presParOf" srcId="{9D4C3E9D-E72B-425A-A985-B3106153CE9B}" destId="{AEC0DF62-AE6A-40E4-A48F-0E7BE7C9336E}" srcOrd="3" destOrd="0" presId="urn:microsoft.com/office/officeart/2017/3/layout/DropPinTimeline"/>
    <dgm:cxn modelId="{D35B10B4-7229-4E6C-B761-E28121BB9397}" type="presParOf" srcId="{9D4C3E9D-E72B-425A-A985-B3106153CE9B}" destId="{F055D6AF-F27F-4B24-9EFC-44C6937822C8}" srcOrd="4" destOrd="0" presId="urn:microsoft.com/office/officeart/2017/3/layout/DropPinTimeline"/>
    <dgm:cxn modelId="{BD9BFAF5-50B4-49C8-9646-3C1173583793}" type="presParOf" srcId="{9D4C3E9D-E72B-425A-A985-B3106153CE9B}" destId="{748BD541-B12F-4CE2-8DF6-9AC5B13F912F}" srcOrd="5" destOrd="0" presId="urn:microsoft.com/office/officeart/2017/3/layout/DropPinTimeline"/>
    <dgm:cxn modelId="{AC233CB2-B194-447B-81AB-164122908AC8}" type="presParOf" srcId="{910C8FBC-DD5B-4B70-A5D8-DA2D7B3AF98B}" destId="{314104A9-B409-4D4D-BB48-D9DA0785A5C8}" srcOrd="13" destOrd="0" presId="urn:microsoft.com/office/officeart/2017/3/layout/DropPinTimeline"/>
    <dgm:cxn modelId="{590398C0-371B-4564-B311-ABFA04EA4D6A}" type="presParOf" srcId="{910C8FBC-DD5B-4B70-A5D8-DA2D7B3AF98B}" destId="{6DBF9BC6-46CF-4CC3-BF25-1393FDD6C8EE}" srcOrd="14" destOrd="0" presId="urn:microsoft.com/office/officeart/2017/3/layout/DropPinTimeline"/>
    <dgm:cxn modelId="{11307219-79C5-466A-B1CF-A0A6A64C6F1A}" type="presParOf" srcId="{6DBF9BC6-46CF-4CC3-BF25-1393FDD6C8EE}" destId="{3446DA76-447A-4B57-A65B-CDABC152F6F0}" srcOrd="0" destOrd="0" presId="urn:microsoft.com/office/officeart/2017/3/layout/DropPinTimeline"/>
    <dgm:cxn modelId="{FBA3609E-5244-4146-9E45-43DA6D492F90}" type="presParOf" srcId="{6DBF9BC6-46CF-4CC3-BF25-1393FDD6C8EE}" destId="{06549088-C0C3-4DE1-9503-812971BABE22}" srcOrd="1" destOrd="0" presId="urn:microsoft.com/office/officeart/2017/3/layout/DropPinTimeline"/>
    <dgm:cxn modelId="{28DD0F47-F755-4D0A-8072-7A879088C502}" type="presParOf" srcId="{06549088-C0C3-4DE1-9503-812971BABE22}" destId="{E52694D7-319D-4B28-8148-C58A6B7AA4F0}" srcOrd="0" destOrd="0" presId="urn:microsoft.com/office/officeart/2017/3/layout/DropPinTimeline"/>
    <dgm:cxn modelId="{7B261D23-5D10-4432-8439-29094E01E00D}" type="presParOf" srcId="{06549088-C0C3-4DE1-9503-812971BABE22}" destId="{4DBABB46-112A-4BD4-B982-A4C924FE80CF}" srcOrd="1" destOrd="0" presId="urn:microsoft.com/office/officeart/2017/3/layout/DropPinTimeline"/>
    <dgm:cxn modelId="{2F4C59F3-8613-4562-BECB-7F2ECB266FA5}" type="presParOf" srcId="{6DBF9BC6-46CF-4CC3-BF25-1393FDD6C8EE}" destId="{84ABCCA9-51DA-4AF3-B1AC-7B182BE3A085}" srcOrd="2" destOrd="0" presId="urn:microsoft.com/office/officeart/2017/3/layout/DropPinTimeline"/>
    <dgm:cxn modelId="{1FE614F0-DA6B-4D0B-B583-AC1FCA305FC9}" type="presParOf" srcId="{6DBF9BC6-46CF-4CC3-BF25-1393FDD6C8EE}" destId="{76A526B9-4429-49BF-AD62-1F18F59DECB1}" srcOrd="3" destOrd="0" presId="urn:microsoft.com/office/officeart/2017/3/layout/DropPinTimeline"/>
    <dgm:cxn modelId="{8CC6B390-13A2-4D1B-AF23-D0E93449DD24}" type="presParOf" srcId="{6DBF9BC6-46CF-4CC3-BF25-1393FDD6C8EE}" destId="{48EC47C3-E2B9-4B6D-911C-41C142CE011A}" srcOrd="4" destOrd="0" presId="urn:microsoft.com/office/officeart/2017/3/layout/DropPinTimeline"/>
    <dgm:cxn modelId="{DA2525AE-1C62-4B13-B7A7-A5FCF852F8E5}" type="presParOf" srcId="{6DBF9BC6-46CF-4CC3-BF25-1393FDD6C8EE}" destId="{7A1C2829-B8BE-418D-83BC-F038D47D7984}" srcOrd="5" destOrd="0" presId="urn:microsoft.com/office/officeart/2017/3/layout/DropPinTimeline"/>
    <dgm:cxn modelId="{8CFD23A1-0CB0-46A6-9882-1313262AB238}" type="presParOf" srcId="{910C8FBC-DD5B-4B70-A5D8-DA2D7B3AF98B}" destId="{18EAB956-7206-4115-A446-BBA5AE2CE8F4}" srcOrd="15" destOrd="0" presId="urn:microsoft.com/office/officeart/2017/3/layout/DropPinTimeline"/>
    <dgm:cxn modelId="{9951F4D6-6454-431F-829E-3377FFA55D06}" type="presParOf" srcId="{910C8FBC-DD5B-4B70-A5D8-DA2D7B3AF98B}" destId="{AF2F793B-9004-432E-86BA-98DF2A11C0A6}" srcOrd="16" destOrd="0" presId="urn:microsoft.com/office/officeart/2017/3/layout/DropPinTimeline"/>
    <dgm:cxn modelId="{32DE068E-ED8B-4AF5-98E7-ADF42ECA19D8}" type="presParOf" srcId="{AF2F793B-9004-432E-86BA-98DF2A11C0A6}" destId="{EA82F516-A688-41CA-9FEC-04179BAA5229}" srcOrd="0" destOrd="0" presId="urn:microsoft.com/office/officeart/2017/3/layout/DropPinTimeline"/>
    <dgm:cxn modelId="{6A4AC7A2-E0E9-46E3-9F15-D1BA4AFE6ED9}" type="presParOf" srcId="{AF2F793B-9004-432E-86BA-98DF2A11C0A6}" destId="{FFBDB62B-333C-45EA-BD59-91D85A04C65C}" srcOrd="1" destOrd="0" presId="urn:microsoft.com/office/officeart/2017/3/layout/DropPinTimeline"/>
    <dgm:cxn modelId="{EA3C5C6A-E324-4E78-8D43-C125F4C402DD}" type="presParOf" srcId="{FFBDB62B-333C-45EA-BD59-91D85A04C65C}" destId="{1BD37C13-7C5F-4EFA-9C43-C1C70A6B30D9}" srcOrd="0" destOrd="0" presId="urn:microsoft.com/office/officeart/2017/3/layout/DropPinTimeline"/>
    <dgm:cxn modelId="{7A456123-7897-4079-906F-87CCE2959737}" type="presParOf" srcId="{FFBDB62B-333C-45EA-BD59-91D85A04C65C}" destId="{EDEABD49-6769-496B-BAB3-C4532C54017D}" srcOrd="1" destOrd="0" presId="urn:microsoft.com/office/officeart/2017/3/layout/DropPinTimeline"/>
    <dgm:cxn modelId="{3DDB8CC2-9077-424E-9F0A-CE732529F7C8}" type="presParOf" srcId="{AF2F793B-9004-432E-86BA-98DF2A11C0A6}" destId="{4C350D13-EB1B-4F0E-9C81-0A1FA804FC61}" srcOrd="2" destOrd="0" presId="urn:microsoft.com/office/officeart/2017/3/layout/DropPinTimeline"/>
    <dgm:cxn modelId="{7633BE94-0180-4119-B905-CB49F6E619CF}" type="presParOf" srcId="{AF2F793B-9004-432E-86BA-98DF2A11C0A6}" destId="{7851331C-F4C1-4923-8869-FA3C1E0A006A}" srcOrd="3" destOrd="0" presId="urn:microsoft.com/office/officeart/2017/3/layout/DropPinTimeline"/>
    <dgm:cxn modelId="{83B18685-6FA0-4A89-864C-18815572D899}" type="presParOf" srcId="{AF2F793B-9004-432E-86BA-98DF2A11C0A6}" destId="{0E8C22D3-8A9A-407A-8DD5-CF8226D6C83E}" srcOrd="4" destOrd="0" presId="urn:microsoft.com/office/officeart/2017/3/layout/DropPinTimeline"/>
    <dgm:cxn modelId="{7A20A2C2-1083-47EA-8E45-4AAB48D1C6F5}" type="presParOf" srcId="{AF2F793B-9004-432E-86BA-98DF2A11C0A6}" destId="{ACD63825-5391-437F-9B39-3E7BDD9A7113}" srcOrd="5" destOrd="0" presId="urn:microsoft.com/office/officeart/2017/3/layout/DropPin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18E3202-FCF1-4FCC-8A04-B37FC73036FB}"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endParaRPr lang="en-US"/>
        </a:p>
      </dgm:t>
    </dgm:pt>
    <dgm:pt modelId="{350BBF35-81CA-4209-9C05-45F7BC7A18E1}">
      <dgm:prSet phldrT="[Text]" phldr="0"/>
      <dgm:spPr/>
      <dgm:t>
        <a:bodyPr/>
        <a:lstStyle/>
        <a:p>
          <a:pPr rtl="0"/>
          <a:r>
            <a:rPr lang="en-US">
              <a:latin typeface="Calibri Light" panose="020F0302020204030204"/>
            </a:rPr>
            <a:t>Network Affiliate </a:t>
          </a:r>
          <a:endParaRPr lang="en-US"/>
        </a:p>
      </dgm:t>
    </dgm:pt>
    <dgm:pt modelId="{AB890F85-78C0-40ED-8873-AB96D079AA23}" type="parTrans" cxnId="{68C37A95-5DA7-424B-81D4-761E97B7CC8B}">
      <dgm:prSet/>
      <dgm:spPr/>
      <dgm:t>
        <a:bodyPr/>
        <a:lstStyle/>
        <a:p>
          <a:endParaRPr lang="en-US"/>
        </a:p>
      </dgm:t>
    </dgm:pt>
    <dgm:pt modelId="{19BC682F-CBAB-444A-B176-7597ED0AC373}" type="sibTrans" cxnId="{68C37A95-5DA7-424B-81D4-761E97B7CC8B}">
      <dgm:prSet/>
      <dgm:spPr/>
      <dgm:t>
        <a:bodyPr/>
        <a:lstStyle/>
        <a:p>
          <a:endParaRPr lang="en-US"/>
        </a:p>
      </dgm:t>
    </dgm:pt>
    <dgm:pt modelId="{7592F147-E483-4E55-A9B8-0032F0F5272C}">
      <dgm:prSet phldrT="[Text]" phldr="0"/>
      <dgm:spPr/>
      <dgm:t>
        <a:bodyPr/>
        <a:lstStyle/>
        <a:p>
          <a:pPr rtl="0"/>
          <a:r>
            <a:rPr lang="en-US">
              <a:latin typeface="Calibri Light" panose="020F0302020204030204"/>
            </a:rPr>
            <a:t>Introductory level of participation in the ACE for Wildlife Network. </a:t>
          </a:r>
          <a:endParaRPr lang="en-US"/>
        </a:p>
      </dgm:t>
    </dgm:pt>
    <dgm:pt modelId="{368E238F-9B48-4CFE-B4A4-285574AFB260}" type="parTrans" cxnId="{3239C3D9-753E-4F93-9A1D-6471C5E4EE2C}">
      <dgm:prSet/>
      <dgm:spPr/>
      <dgm:t>
        <a:bodyPr/>
        <a:lstStyle/>
        <a:p>
          <a:endParaRPr lang="en-US"/>
        </a:p>
      </dgm:t>
    </dgm:pt>
    <dgm:pt modelId="{7B6DAE12-6B4D-4A63-89BA-7FBC7A7A3655}" type="sibTrans" cxnId="{3239C3D9-753E-4F93-9A1D-6471C5E4EE2C}">
      <dgm:prSet/>
      <dgm:spPr/>
      <dgm:t>
        <a:bodyPr/>
        <a:lstStyle/>
        <a:p>
          <a:endParaRPr lang="en-US"/>
        </a:p>
      </dgm:t>
    </dgm:pt>
    <dgm:pt modelId="{58AEF29E-7508-49CD-8C63-9259E42FC94C}">
      <dgm:prSet phldrT="[Text]" phldr="0"/>
      <dgm:spPr/>
      <dgm:t>
        <a:bodyPr/>
        <a:lstStyle/>
        <a:p>
          <a:pPr rtl="0"/>
          <a:r>
            <a:rPr lang="en-US">
              <a:latin typeface="Calibri Light" panose="020F0302020204030204"/>
            </a:rPr>
            <a:t>Open to individuals not employed by our Institutional Partners. </a:t>
          </a:r>
          <a:endParaRPr lang="en-US"/>
        </a:p>
      </dgm:t>
    </dgm:pt>
    <dgm:pt modelId="{947585A6-767E-4E24-BBA1-3DFFF328CB8A}" type="parTrans" cxnId="{0D4A7494-9EB4-4816-8FE2-04A9AD3A3DF0}">
      <dgm:prSet/>
      <dgm:spPr/>
      <dgm:t>
        <a:bodyPr/>
        <a:lstStyle/>
        <a:p>
          <a:endParaRPr lang="en-US"/>
        </a:p>
      </dgm:t>
    </dgm:pt>
    <dgm:pt modelId="{0497601C-5DF1-4B4B-B95B-1D839FC4E862}" type="sibTrans" cxnId="{0D4A7494-9EB4-4816-8FE2-04A9AD3A3DF0}">
      <dgm:prSet/>
      <dgm:spPr/>
      <dgm:t>
        <a:bodyPr/>
        <a:lstStyle/>
        <a:p>
          <a:endParaRPr lang="en-US"/>
        </a:p>
      </dgm:t>
    </dgm:pt>
    <dgm:pt modelId="{A22F55FE-E914-4FC8-808A-171352378B13}">
      <dgm:prSet phldrT="[Text]" phldr="0"/>
      <dgm:spPr/>
      <dgm:t>
        <a:bodyPr/>
        <a:lstStyle/>
        <a:p>
          <a:pPr rtl="0"/>
          <a:r>
            <a:rPr lang="en-US">
              <a:latin typeface="Calibri Light" panose="020F0302020204030204"/>
            </a:rPr>
            <a:t>Do not have voting rights.</a:t>
          </a:r>
          <a:endParaRPr lang="en-US"/>
        </a:p>
      </dgm:t>
    </dgm:pt>
    <dgm:pt modelId="{4CEAD341-65DF-4C0A-BD55-4EB30EEBFD56}" type="parTrans" cxnId="{54F59EE6-3375-497F-B016-096CFC6590AC}">
      <dgm:prSet/>
      <dgm:spPr/>
      <dgm:t>
        <a:bodyPr/>
        <a:lstStyle/>
        <a:p>
          <a:endParaRPr lang="en-US"/>
        </a:p>
      </dgm:t>
    </dgm:pt>
    <dgm:pt modelId="{CF32D070-7DAE-417B-8531-7B34C0954120}" type="sibTrans" cxnId="{54F59EE6-3375-497F-B016-096CFC6590AC}">
      <dgm:prSet/>
      <dgm:spPr/>
      <dgm:t>
        <a:bodyPr/>
        <a:lstStyle/>
        <a:p>
          <a:endParaRPr lang="en-US"/>
        </a:p>
      </dgm:t>
    </dgm:pt>
    <dgm:pt modelId="{EE03CD5C-578C-4B6F-B94A-D48551ECFE32}">
      <dgm:prSet phldrT="[Text]" phldr="0"/>
      <dgm:spPr/>
      <dgm:t>
        <a:bodyPr/>
        <a:lstStyle/>
        <a:p>
          <a:pPr rtl="0"/>
          <a:r>
            <a:rPr lang="en-US">
              <a:latin typeface="Calibri Light" panose="020F0302020204030204"/>
            </a:rPr>
            <a:t>Unable to serve on committees. </a:t>
          </a:r>
          <a:endParaRPr lang="en-US"/>
        </a:p>
      </dgm:t>
    </dgm:pt>
    <dgm:pt modelId="{8810DC41-5CF3-4CC5-B6E2-66CE375916C3}" type="parTrans" cxnId="{4116B5FE-9C36-4569-B8C0-EB40EAE77D9E}">
      <dgm:prSet/>
      <dgm:spPr/>
      <dgm:t>
        <a:bodyPr/>
        <a:lstStyle/>
        <a:p>
          <a:endParaRPr lang="en-US"/>
        </a:p>
      </dgm:t>
    </dgm:pt>
    <dgm:pt modelId="{8FF62E0A-4D1C-4BAC-87B2-3E2AEEC65CDC}" type="sibTrans" cxnId="{4116B5FE-9C36-4569-B8C0-EB40EAE77D9E}">
      <dgm:prSet/>
      <dgm:spPr/>
      <dgm:t>
        <a:bodyPr/>
        <a:lstStyle/>
        <a:p>
          <a:endParaRPr lang="en-US"/>
        </a:p>
      </dgm:t>
    </dgm:pt>
    <dgm:pt modelId="{B820A975-12F8-4271-94EE-5D8B779CBA1D}">
      <dgm:prSet phldrT="[Text]" phldr="0"/>
      <dgm:spPr/>
      <dgm:t>
        <a:bodyPr/>
        <a:lstStyle/>
        <a:p>
          <a:pPr rtl="0"/>
          <a:r>
            <a:rPr lang="en-US">
              <a:latin typeface="Calibri Light" panose="020F0302020204030204"/>
            </a:rPr>
            <a:t>Network Member </a:t>
          </a:r>
          <a:endParaRPr lang="en-US"/>
        </a:p>
      </dgm:t>
    </dgm:pt>
    <dgm:pt modelId="{DBBC8094-C73E-4BD6-85D6-5DE3F1DEF4A4}" type="parTrans" cxnId="{E480ACF8-9FFA-4017-A8F8-15A9D9D94D27}">
      <dgm:prSet/>
      <dgm:spPr/>
      <dgm:t>
        <a:bodyPr/>
        <a:lstStyle/>
        <a:p>
          <a:endParaRPr lang="en-US"/>
        </a:p>
      </dgm:t>
    </dgm:pt>
    <dgm:pt modelId="{93E6C2B5-C2BC-437C-8D69-2A73497FDC9C}" type="sibTrans" cxnId="{E480ACF8-9FFA-4017-A8F8-15A9D9D94D27}">
      <dgm:prSet/>
      <dgm:spPr/>
      <dgm:t>
        <a:bodyPr/>
        <a:lstStyle/>
        <a:p>
          <a:endParaRPr lang="en-US"/>
        </a:p>
      </dgm:t>
    </dgm:pt>
    <dgm:pt modelId="{CBB302D0-AC6A-427A-87CE-E5E59D12DDDC}">
      <dgm:prSet phldrT="[Text]" phldr="0"/>
      <dgm:spPr/>
      <dgm:t>
        <a:bodyPr/>
        <a:lstStyle/>
        <a:p>
          <a:pPr rtl="0"/>
          <a:r>
            <a:rPr lang="en-US">
              <a:latin typeface="Calibri Light" panose="020F0302020204030204"/>
            </a:rPr>
            <a:t>Individuals employed by our Institutional Partners. </a:t>
          </a:r>
          <a:endParaRPr lang="en-US"/>
        </a:p>
      </dgm:t>
    </dgm:pt>
    <dgm:pt modelId="{AA9B9239-EC32-4A43-BF60-0970E8B36FF5}" type="parTrans" cxnId="{862F32E4-1458-4ECD-A409-8AC9DFFA2521}">
      <dgm:prSet/>
      <dgm:spPr/>
      <dgm:t>
        <a:bodyPr/>
        <a:lstStyle/>
        <a:p>
          <a:endParaRPr lang="en-US"/>
        </a:p>
      </dgm:t>
    </dgm:pt>
    <dgm:pt modelId="{BF241562-7276-4B8E-AAB3-BF398FC4D631}" type="sibTrans" cxnId="{862F32E4-1458-4ECD-A409-8AC9DFFA2521}">
      <dgm:prSet/>
      <dgm:spPr/>
      <dgm:t>
        <a:bodyPr/>
        <a:lstStyle/>
        <a:p>
          <a:endParaRPr lang="en-US"/>
        </a:p>
      </dgm:t>
    </dgm:pt>
    <dgm:pt modelId="{226623CE-4268-4041-AE2C-3DE762D82AA4}">
      <dgm:prSet phldrT="[Text]" phldr="0"/>
      <dgm:spPr/>
      <dgm:t>
        <a:bodyPr/>
        <a:lstStyle/>
        <a:p>
          <a:pPr rtl="0"/>
          <a:r>
            <a:rPr lang="en-US">
              <a:latin typeface="Calibri Light" panose="020F0302020204030204"/>
            </a:rPr>
            <a:t>Able to serve on committees. </a:t>
          </a:r>
          <a:endParaRPr lang="en-US"/>
        </a:p>
      </dgm:t>
    </dgm:pt>
    <dgm:pt modelId="{56A51F6F-9D14-4639-9F71-9B5A6C5632F4}" type="parTrans" cxnId="{AFF370CF-7D86-4AB2-894F-99CCFABAD07A}">
      <dgm:prSet/>
      <dgm:spPr/>
      <dgm:t>
        <a:bodyPr/>
        <a:lstStyle/>
        <a:p>
          <a:endParaRPr lang="en-US"/>
        </a:p>
      </dgm:t>
    </dgm:pt>
    <dgm:pt modelId="{A4084E17-AB40-46C6-8ACC-F5050D93967F}" type="sibTrans" cxnId="{AFF370CF-7D86-4AB2-894F-99CCFABAD07A}">
      <dgm:prSet/>
      <dgm:spPr/>
      <dgm:t>
        <a:bodyPr/>
        <a:lstStyle/>
        <a:p>
          <a:endParaRPr lang="en-US"/>
        </a:p>
      </dgm:t>
    </dgm:pt>
    <dgm:pt modelId="{155A2F27-27FF-4F3C-95FB-BBB06CE74309}">
      <dgm:prSet phldr="0"/>
      <dgm:spPr/>
      <dgm:t>
        <a:bodyPr/>
        <a:lstStyle/>
        <a:p>
          <a:pPr rtl="0"/>
          <a:r>
            <a:rPr lang="en-US">
              <a:latin typeface="Calibri Light" panose="020F0302020204030204"/>
            </a:rPr>
            <a:t>Network Parter (Institutional Partner)</a:t>
          </a:r>
        </a:p>
      </dgm:t>
    </dgm:pt>
    <dgm:pt modelId="{1A052258-AABC-4A9F-A80B-B952FEFDB6D8}" type="parTrans" cxnId="{04866213-0521-48B3-835B-318D1EE4B93B}">
      <dgm:prSet/>
      <dgm:spPr/>
      <dgm:t>
        <a:bodyPr/>
        <a:lstStyle/>
        <a:p>
          <a:endParaRPr lang="en-US"/>
        </a:p>
      </dgm:t>
    </dgm:pt>
    <dgm:pt modelId="{1BF098E1-AAFD-43EC-9306-CB789F473814}" type="sibTrans" cxnId="{04866213-0521-48B3-835B-318D1EE4B93B}">
      <dgm:prSet/>
      <dgm:spPr/>
      <dgm:t>
        <a:bodyPr/>
        <a:lstStyle/>
        <a:p>
          <a:endParaRPr lang="en-US"/>
        </a:p>
      </dgm:t>
    </dgm:pt>
    <dgm:pt modelId="{D0E0D21F-F688-4B1F-87EE-1E5DF26E32D7}">
      <dgm:prSet phldr="0"/>
      <dgm:spPr/>
      <dgm:t>
        <a:bodyPr/>
        <a:lstStyle/>
        <a:p>
          <a:pPr rtl="0"/>
          <a:r>
            <a:rPr lang="en-US">
              <a:latin typeface="Calibri Light" panose="020F0302020204030204"/>
            </a:rPr>
            <a:t>Only open to organizations, not individuals (e.g., Woodland Park Zoo is an Institutional Partner, not Emily Bernhardt). </a:t>
          </a:r>
        </a:p>
      </dgm:t>
    </dgm:pt>
    <dgm:pt modelId="{A04882EE-1A5C-41FB-8925-65CAE10AD5D4}" type="parTrans" cxnId="{79E48ECD-9CAE-493F-9E38-C1F8A43C5B98}">
      <dgm:prSet/>
      <dgm:spPr/>
      <dgm:t>
        <a:bodyPr/>
        <a:lstStyle/>
        <a:p>
          <a:endParaRPr lang="en-US"/>
        </a:p>
      </dgm:t>
    </dgm:pt>
    <dgm:pt modelId="{9D12EC93-69A6-4858-8109-831DC730C2CE}" type="sibTrans" cxnId="{79E48ECD-9CAE-493F-9E38-C1F8A43C5B98}">
      <dgm:prSet/>
      <dgm:spPr/>
      <dgm:t>
        <a:bodyPr/>
        <a:lstStyle/>
        <a:p>
          <a:endParaRPr lang="en-US"/>
        </a:p>
      </dgm:t>
    </dgm:pt>
    <dgm:pt modelId="{E32A2023-C103-40C0-A901-263E726B7026}">
      <dgm:prSet phldr="0"/>
      <dgm:spPr/>
      <dgm:t>
        <a:bodyPr/>
        <a:lstStyle/>
        <a:p>
          <a:pPr rtl="0"/>
          <a:r>
            <a:rPr lang="en-US">
              <a:latin typeface="Calibri Light" panose="020F0302020204030204"/>
            </a:rPr>
            <a:t>Requires buy-in from organizational leadership. </a:t>
          </a:r>
        </a:p>
      </dgm:t>
    </dgm:pt>
    <dgm:pt modelId="{C1CB0FC3-DE2B-4554-AEE1-017748ACB923}" type="parTrans" cxnId="{62BC83A7-803F-49C0-9FBE-03D36EAECD4D}">
      <dgm:prSet/>
      <dgm:spPr/>
      <dgm:t>
        <a:bodyPr/>
        <a:lstStyle/>
        <a:p>
          <a:endParaRPr lang="en-US"/>
        </a:p>
      </dgm:t>
    </dgm:pt>
    <dgm:pt modelId="{9D646274-2BA6-4C26-A59D-D7F203F41878}" type="sibTrans" cxnId="{62BC83A7-803F-49C0-9FBE-03D36EAECD4D}">
      <dgm:prSet/>
      <dgm:spPr/>
      <dgm:t>
        <a:bodyPr/>
        <a:lstStyle/>
        <a:p>
          <a:endParaRPr lang="en-US"/>
        </a:p>
      </dgm:t>
    </dgm:pt>
    <dgm:pt modelId="{0FAB4548-E2B9-4132-B3DF-F455D4103BFE}">
      <dgm:prSet phldr="0"/>
      <dgm:spPr/>
      <dgm:t>
        <a:bodyPr/>
        <a:lstStyle/>
        <a:p>
          <a:pPr rtl="0"/>
          <a:r>
            <a:rPr lang="en-US">
              <a:latin typeface="Calibri Light" panose="020F0302020204030204"/>
            </a:rPr>
            <a:t>Votes are represented by organizational representatives. </a:t>
          </a:r>
        </a:p>
      </dgm:t>
    </dgm:pt>
    <dgm:pt modelId="{3212976E-3DD8-461A-9D96-25F4F4A789DE}" type="parTrans" cxnId="{BC67544C-F786-4944-9452-6CB7A25192C9}">
      <dgm:prSet/>
      <dgm:spPr/>
      <dgm:t>
        <a:bodyPr/>
        <a:lstStyle/>
        <a:p>
          <a:endParaRPr lang="en-US"/>
        </a:p>
      </dgm:t>
    </dgm:pt>
    <dgm:pt modelId="{CF16B955-A699-4060-BD45-7718E169D1F9}" type="sibTrans" cxnId="{BC67544C-F786-4944-9452-6CB7A25192C9}">
      <dgm:prSet/>
      <dgm:spPr/>
      <dgm:t>
        <a:bodyPr/>
        <a:lstStyle/>
        <a:p>
          <a:endParaRPr lang="en-US"/>
        </a:p>
      </dgm:t>
    </dgm:pt>
    <dgm:pt modelId="{91343619-F54D-414D-BFDB-E7360507C286}">
      <dgm:prSet phldr="0"/>
      <dgm:spPr/>
      <dgm:t>
        <a:bodyPr/>
        <a:lstStyle/>
        <a:p>
          <a:pPr rtl="0"/>
          <a:r>
            <a:rPr lang="en-US">
              <a:latin typeface="Calibri Light" panose="020F0302020204030204"/>
            </a:rPr>
            <a:t>Participate in Capacity Building Grant projects. </a:t>
          </a:r>
        </a:p>
      </dgm:t>
    </dgm:pt>
    <dgm:pt modelId="{A56ABDE4-172A-469D-BFA9-7B87FB00D7D5}" type="parTrans" cxnId="{1992B077-A648-441F-B2BB-3FE92AD15A43}">
      <dgm:prSet/>
      <dgm:spPr/>
    </dgm:pt>
    <dgm:pt modelId="{CABDB099-E50A-4EA6-BD17-F02A23598D8C}" type="sibTrans" cxnId="{1992B077-A648-441F-B2BB-3FE92AD15A43}">
      <dgm:prSet/>
      <dgm:spPr/>
    </dgm:pt>
    <dgm:pt modelId="{E22D42B9-0A29-4CF4-8C5C-CB27A4FC03C8}" type="pres">
      <dgm:prSet presAssocID="{818E3202-FCF1-4FCC-8A04-B37FC73036FB}" presName="theList" presStyleCnt="0">
        <dgm:presLayoutVars>
          <dgm:dir/>
          <dgm:animLvl val="lvl"/>
          <dgm:resizeHandles val="exact"/>
        </dgm:presLayoutVars>
      </dgm:prSet>
      <dgm:spPr/>
    </dgm:pt>
    <dgm:pt modelId="{54ED71FC-5A88-4BEF-A15B-E9E514D12766}" type="pres">
      <dgm:prSet presAssocID="{350BBF35-81CA-4209-9C05-45F7BC7A18E1}" presName="compNode" presStyleCnt="0"/>
      <dgm:spPr/>
    </dgm:pt>
    <dgm:pt modelId="{8208982E-95FD-4FA6-A786-5A829E5C9755}" type="pres">
      <dgm:prSet presAssocID="{350BBF35-81CA-4209-9C05-45F7BC7A18E1}" presName="aNode" presStyleLbl="bgShp" presStyleIdx="0" presStyleCnt="3"/>
      <dgm:spPr/>
    </dgm:pt>
    <dgm:pt modelId="{35EEF2B1-C486-4CBF-BB67-D22FD4F6405C}" type="pres">
      <dgm:prSet presAssocID="{350BBF35-81CA-4209-9C05-45F7BC7A18E1}" presName="textNode" presStyleLbl="bgShp" presStyleIdx="0" presStyleCnt="3"/>
      <dgm:spPr/>
    </dgm:pt>
    <dgm:pt modelId="{C6C6FEA4-3E09-41F6-912B-C2759077F69E}" type="pres">
      <dgm:prSet presAssocID="{350BBF35-81CA-4209-9C05-45F7BC7A18E1}" presName="compChildNode" presStyleCnt="0"/>
      <dgm:spPr/>
    </dgm:pt>
    <dgm:pt modelId="{B9142E96-22A8-46B1-BBCE-30FF8994C91A}" type="pres">
      <dgm:prSet presAssocID="{350BBF35-81CA-4209-9C05-45F7BC7A18E1}" presName="theInnerList" presStyleCnt="0"/>
      <dgm:spPr/>
    </dgm:pt>
    <dgm:pt modelId="{0F9172B2-6037-4022-B78A-0EB9F2D2612C}" type="pres">
      <dgm:prSet presAssocID="{7592F147-E483-4E55-A9B8-0032F0F5272C}" presName="childNode" presStyleLbl="node1" presStyleIdx="0" presStyleCnt="10">
        <dgm:presLayoutVars>
          <dgm:bulletEnabled val="1"/>
        </dgm:presLayoutVars>
      </dgm:prSet>
      <dgm:spPr/>
    </dgm:pt>
    <dgm:pt modelId="{0728DED8-9453-4B8A-92ED-C30129B88E44}" type="pres">
      <dgm:prSet presAssocID="{7592F147-E483-4E55-A9B8-0032F0F5272C}" presName="aSpace2" presStyleCnt="0"/>
      <dgm:spPr/>
    </dgm:pt>
    <dgm:pt modelId="{ADD5714A-4C3C-4E8F-94BC-ED757D577105}" type="pres">
      <dgm:prSet presAssocID="{58AEF29E-7508-49CD-8C63-9259E42FC94C}" presName="childNode" presStyleLbl="node1" presStyleIdx="1" presStyleCnt="10">
        <dgm:presLayoutVars>
          <dgm:bulletEnabled val="1"/>
        </dgm:presLayoutVars>
      </dgm:prSet>
      <dgm:spPr/>
    </dgm:pt>
    <dgm:pt modelId="{08C16B44-6FA5-4125-BC37-58CEE2C5013A}" type="pres">
      <dgm:prSet presAssocID="{58AEF29E-7508-49CD-8C63-9259E42FC94C}" presName="aSpace2" presStyleCnt="0"/>
      <dgm:spPr/>
    </dgm:pt>
    <dgm:pt modelId="{993B11FE-5286-4878-B9AE-762E82B4AED7}" type="pres">
      <dgm:prSet presAssocID="{A22F55FE-E914-4FC8-808A-171352378B13}" presName="childNode" presStyleLbl="node1" presStyleIdx="2" presStyleCnt="10">
        <dgm:presLayoutVars>
          <dgm:bulletEnabled val="1"/>
        </dgm:presLayoutVars>
      </dgm:prSet>
      <dgm:spPr/>
    </dgm:pt>
    <dgm:pt modelId="{5BBFD586-2705-4C5A-9FA7-F1CF52AE88A2}" type="pres">
      <dgm:prSet presAssocID="{A22F55FE-E914-4FC8-808A-171352378B13}" presName="aSpace2" presStyleCnt="0"/>
      <dgm:spPr/>
    </dgm:pt>
    <dgm:pt modelId="{4BA8DD3F-7F3A-43F4-B6E0-167702DAE8C2}" type="pres">
      <dgm:prSet presAssocID="{EE03CD5C-578C-4B6F-B94A-D48551ECFE32}" presName="childNode" presStyleLbl="node1" presStyleIdx="3" presStyleCnt="10">
        <dgm:presLayoutVars>
          <dgm:bulletEnabled val="1"/>
        </dgm:presLayoutVars>
      </dgm:prSet>
      <dgm:spPr/>
    </dgm:pt>
    <dgm:pt modelId="{D100AD66-C769-4DBD-B120-4D0FF2CFB732}" type="pres">
      <dgm:prSet presAssocID="{350BBF35-81CA-4209-9C05-45F7BC7A18E1}" presName="aSpace" presStyleCnt="0"/>
      <dgm:spPr/>
    </dgm:pt>
    <dgm:pt modelId="{45516C6C-0DAC-4A1F-B25D-B582DCFD1740}" type="pres">
      <dgm:prSet presAssocID="{B820A975-12F8-4271-94EE-5D8B779CBA1D}" presName="compNode" presStyleCnt="0"/>
      <dgm:spPr/>
    </dgm:pt>
    <dgm:pt modelId="{6C562A3F-D8D4-4D87-85F5-F2412CB0A26C}" type="pres">
      <dgm:prSet presAssocID="{B820A975-12F8-4271-94EE-5D8B779CBA1D}" presName="aNode" presStyleLbl="bgShp" presStyleIdx="1" presStyleCnt="3"/>
      <dgm:spPr/>
    </dgm:pt>
    <dgm:pt modelId="{61BA4743-6232-4702-A35D-4B652823358A}" type="pres">
      <dgm:prSet presAssocID="{B820A975-12F8-4271-94EE-5D8B779CBA1D}" presName="textNode" presStyleLbl="bgShp" presStyleIdx="1" presStyleCnt="3"/>
      <dgm:spPr/>
    </dgm:pt>
    <dgm:pt modelId="{110F6E45-E166-4FDC-A275-6550B1C351F2}" type="pres">
      <dgm:prSet presAssocID="{B820A975-12F8-4271-94EE-5D8B779CBA1D}" presName="compChildNode" presStyleCnt="0"/>
      <dgm:spPr/>
    </dgm:pt>
    <dgm:pt modelId="{1FC17336-C69B-409B-AC42-6C792B945D9B}" type="pres">
      <dgm:prSet presAssocID="{B820A975-12F8-4271-94EE-5D8B779CBA1D}" presName="theInnerList" presStyleCnt="0"/>
      <dgm:spPr/>
    </dgm:pt>
    <dgm:pt modelId="{6D22C97C-782D-451D-A2EC-526B56063F6B}" type="pres">
      <dgm:prSet presAssocID="{CBB302D0-AC6A-427A-87CE-E5E59D12DDDC}" presName="childNode" presStyleLbl="node1" presStyleIdx="4" presStyleCnt="10">
        <dgm:presLayoutVars>
          <dgm:bulletEnabled val="1"/>
        </dgm:presLayoutVars>
      </dgm:prSet>
      <dgm:spPr/>
    </dgm:pt>
    <dgm:pt modelId="{345B6A45-2CEA-470F-80DA-95ABA3990D65}" type="pres">
      <dgm:prSet presAssocID="{CBB302D0-AC6A-427A-87CE-E5E59D12DDDC}" presName="aSpace2" presStyleCnt="0"/>
      <dgm:spPr/>
    </dgm:pt>
    <dgm:pt modelId="{74B4436D-A45E-431E-8335-104A39831210}" type="pres">
      <dgm:prSet presAssocID="{226623CE-4268-4041-AE2C-3DE762D82AA4}" presName="childNode" presStyleLbl="node1" presStyleIdx="5" presStyleCnt="10">
        <dgm:presLayoutVars>
          <dgm:bulletEnabled val="1"/>
        </dgm:presLayoutVars>
      </dgm:prSet>
      <dgm:spPr/>
    </dgm:pt>
    <dgm:pt modelId="{F678D5B9-1626-495C-BCFF-270147517C2B}" type="pres">
      <dgm:prSet presAssocID="{226623CE-4268-4041-AE2C-3DE762D82AA4}" presName="aSpace2" presStyleCnt="0"/>
      <dgm:spPr/>
    </dgm:pt>
    <dgm:pt modelId="{174B331E-215B-4079-8A6C-CA22DC485557}" type="pres">
      <dgm:prSet presAssocID="{91343619-F54D-414D-BFDB-E7360507C286}" presName="childNode" presStyleLbl="node1" presStyleIdx="6" presStyleCnt="10">
        <dgm:presLayoutVars>
          <dgm:bulletEnabled val="1"/>
        </dgm:presLayoutVars>
      </dgm:prSet>
      <dgm:spPr/>
    </dgm:pt>
    <dgm:pt modelId="{74251EA8-2613-4EBA-9B68-7AFCCC7CF2EE}" type="pres">
      <dgm:prSet presAssocID="{B820A975-12F8-4271-94EE-5D8B779CBA1D}" presName="aSpace" presStyleCnt="0"/>
      <dgm:spPr/>
    </dgm:pt>
    <dgm:pt modelId="{79B3F66F-4BC8-4FBB-8193-E1F4972F9469}" type="pres">
      <dgm:prSet presAssocID="{155A2F27-27FF-4F3C-95FB-BBB06CE74309}" presName="compNode" presStyleCnt="0"/>
      <dgm:spPr/>
    </dgm:pt>
    <dgm:pt modelId="{FF8579E7-0BCF-4C32-9BC9-09C6BE46F303}" type="pres">
      <dgm:prSet presAssocID="{155A2F27-27FF-4F3C-95FB-BBB06CE74309}" presName="aNode" presStyleLbl="bgShp" presStyleIdx="2" presStyleCnt="3"/>
      <dgm:spPr/>
    </dgm:pt>
    <dgm:pt modelId="{0BCAB488-9B7C-4280-8FFE-93BA74DE6351}" type="pres">
      <dgm:prSet presAssocID="{155A2F27-27FF-4F3C-95FB-BBB06CE74309}" presName="textNode" presStyleLbl="bgShp" presStyleIdx="2" presStyleCnt="3"/>
      <dgm:spPr/>
    </dgm:pt>
    <dgm:pt modelId="{CE822FCF-38DD-4DCE-9739-D256130F929B}" type="pres">
      <dgm:prSet presAssocID="{155A2F27-27FF-4F3C-95FB-BBB06CE74309}" presName="compChildNode" presStyleCnt="0"/>
      <dgm:spPr/>
    </dgm:pt>
    <dgm:pt modelId="{7846A0A9-EFB4-4FFE-8EAA-85ABDC0EFD5D}" type="pres">
      <dgm:prSet presAssocID="{155A2F27-27FF-4F3C-95FB-BBB06CE74309}" presName="theInnerList" presStyleCnt="0"/>
      <dgm:spPr/>
    </dgm:pt>
    <dgm:pt modelId="{1B5EAAAA-8860-434B-943F-5AC122BBCE4C}" type="pres">
      <dgm:prSet presAssocID="{D0E0D21F-F688-4B1F-87EE-1E5DF26E32D7}" presName="childNode" presStyleLbl="node1" presStyleIdx="7" presStyleCnt="10">
        <dgm:presLayoutVars>
          <dgm:bulletEnabled val="1"/>
        </dgm:presLayoutVars>
      </dgm:prSet>
      <dgm:spPr/>
    </dgm:pt>
    <dgm:pt modelId="{A135C582-3505-440F-B376-BFFA45F67E93}" type="pres">
      <dgm:prSet presAssocID="{D0E0D21F-F688-4B1F-87EE-1E5DF26E32D7}" presName="aSpace2" presStyleCnt="0"/>
      <dgm:spPr/>
    </dgm:pt>
    <dgm:pt modelId="{FB795480-6286-413D-8E3C-290AE53DBC9C}" type="pres">
      <dgm:prSet presAssocID="{E32A2023-C103-40C0-A901-263E726B7026}" presName="childNode" presStyleLbl="node1" presStyleIdx="8" presStyleCnt="10">
        <dgm:presLayoutVars>
          <dgm:bulletEnabled val="1"/>
        </dgm:presLayoutVars>
      </dgm:prSet>
      <dgm:spPr/>
    </dgm:pt>
    <dgm:pt modelId="{42DC42E5-9240-4ACE-9E92-F31A438221A6}" type="pres">
      <dgm:prSet presAssocID="{E32A2023-C103-40C0-A901-263E726B7026}" presName="aSpace2" presStyleCnt="0"/>
      <dgm:spPr/>
    </dgm:pt>
    <dgm:pt modelId="{44D2C167-A437-4885-A403-87BD76F3EC09}" type="pres">
      <dgm:prSet presAssocID="{0FAB4548-E2B9-4132-B3DF-F455D4103BFE}" presName="childNode" presStyleLbl="node1" presStyleIdx="9" presStyleCnt="10">
        <dgm:presLayoutVars>
          <dgm:bulletEnabled val="1"/>
        </dgm:presLayoutVars>
      </dgm:prSet>
      <dgm:spPr/>
    </dgm:pt>
  </dgm:ptLst>
  <dgm:cxnLst>
    <dgm:cxn modelId="{B17B5705-769C-45DF-9DD7-FD8AB7E59811}" type="presOf" srcId="{0FAB4548-E2B9-4132-B3DF-F455D4103BFE}" destId="{44D2C167-A437-4885-A403-87BD76F3EC09}" srcOrd="0" destOrd="0" presId="urn:microsoft.com/office/officeart/2005/8/layout/lProcess2"/>
    <dgm:cxn modelId="{5A62F30E-DC29-49AC-9EA3-AE4B4043371D}" type="presOf" srcId="{E32A2023-C103-40C0-A901-263E726B7026}" destId="{FB795480-6286-413D-8E3C-290AE53DBC9C}" srcOrd="0" destOrd="0" presId="urn:microsoft.com/office/officeart/2005/8/layout/lProcess2"/>
    <dgm:cxn modelId="{04866213-0521-48B3-835B-318D1EE4B93B}" srcId="{818E3202-FCF1-4FCC-8A04-B37FC73036FB}" destId="{155A2F27-27FF-4F3C-95FB-BBB06CE74309}" srcOrd="2" destOrd="0" parTransId="{1A052258-AABC-4A9F-A80B-B952FEFDB6D8}" sibTransId="{1BF098E1-AAFD-43EC-9306-CB789F473814}"/>
    <dgm:cxn modelId="{C89A362C-4033-4083-8CAC-8D1623149EB2}" type="presOf" srcId="{D0E0D21F-F688-4B1F-87EE-1E5DF26E32D7}" destId="{1B5EAAAA-8860-434B-943F-5AC122BBCE4C}" srcOrd="0" destOrd="0" presId="urn:microsoft.com/office/officeart/2005/8/layout/lProcess2"/>
    <dgm:cxn modelId="{F1D66E5F-A800-4C44-A1FC-2EAE93B12B21}" type="presOf" srcId="{818E3202-FCF1-4FCC-8A04-B37FC73036FB}" destId="{E22D42B9-0A29-4CF4-8C5C-CB27A4FC03C8}" srcOrd="0" destOrd="0" presId="urn:microsoft.com/office/officeart/2005/8/layout/lProcess2"/>
    <dgm:cxn modelId="{5BC05142-DB37-4E7F-9308-5BA227986021}" type="presOf" srcId="{155A2F27-27FF-4F3C-95FB-BBB06CE74309}" destId="{0BCAB488-9B7C-4280-8FFE-93BA74DE6351}" srcOrd="1" destOrd="0" presId="urn:microsoft.com/office/officeart/2005/8/layout/lProcess2"/>
    <dgm:cxn modelId="{BC67544C-F786-4944-9452-6CB7A25192C9}" srcId="{155A2F27-27FF-4F3C-95FB-BBB06CE74309}" destId="{0FAB4548-E2B9-4132-B3DF-F455D4103BFE}" srcOrd="2" destOrd="0" parTransId="{3212976E-3DD8-461A-9D96-25F4F4A789DE}" sibTransId="{CF16B955-A699-4060-BD45-7718E169D1F9}"/>
    <dgm:cxn modelId="{B7A6816F-414F-49F1-811F-B0DF78FEF6FB}" type="presOf" srcId="{A22F55FE-E914-4FC8-808A-171352378B13}" destId="{993B11FE-5286-4878-B9AE-762E82B4AED7}" srcOrd="0" destOrd="0" presId="urn:microsoft.com/office/officeart/2005/8/layout/lProcess2"/>
    <dgm:cxn modelId="{1992B077-A648-441F-B2BB-3FE92AD15A43}" srcId="{B820A975-12F8-4271-94EE-5D8B779CBA1D}" destId="{91343619-F54D-414D-BFDB-E7360507C286}" srcOrd="2" destOrd="0" parTransId="{A56ABDE4-172A-469D-BFA9-7B87FB00D7D5}" sibTransId="{CABDB099-E50A-4EA6-BD17-F02A23598D8C}"/>
    <dgm:cxn modelId="{1E56127C-3E4B-4117-AE98-87954BBC3987}" type="presOf" srcId="{350BBF35-81CA-4209-9C05-45F7BC7A18E1}" destId="{35EEF2B1-C486-4CBF-BB67-D22FD4F6405C}" srcOrd="1" destOrd="0" presId="urn:microsoft.com/office/officeart/2005/8/layout/lProcess2"/>
    <dgm:cxn modelId="{0CDFFD8F-55A4-4E3F-A003-2910D9D9D520}" type="presOf" srcId="{58AEF29E-7508-49CD-8C63-9259E42FC94C}" destId="{ADD5714A-4C3C-4E8F-94BC-ED757D577105}" srcOrd="0" destOrd="0" presId="urn:microsoft.com/office/officeart/2005/8/layout/lProcess2"/>
    <dgm:cxn modelId="{0D4A7494-9EB4-4816-8FE2-04A9AD3A3DF0}" srcId="{350BBF35-81CA-4209-9C05-45F7BC7A18E1}" destId="{58AEF29E-7508-49CD-8C63-9259E42FC94C}" srcOrd="1" destOrd="0" parTransId="{947585A6-767E-4E24-BBA1-3DFFF328CB8A}" sibTransId="{0497601C-5DF1-4B4B-B95B-1D839FC4E862}"/>
    <dgm:cxn modelId="{68C37A95-5DA7-424B-81D4-761E97B7CC8B}" srcId="{818E3202-FCF1-4FCC-8A04-B37FC73036FB}" destId="{350BBF35-81CA-4209-9C05-45F7BC7A18E1}" srcOrd="0" destOrd="0" parTransId="{AB890F85-78C0-40ED-8873-AB96D079AA23}" sibTransId="{19BC682F-CBAB-444A-B176-7597ED0AC373}"/>
    <dgm:cxn modelId="{7CF78F9A-C3BB-4F73-9CA2-9756A104957D}" type="presOf" srcId="{CBB302D0-AC6A-427A-87CE-E5E59D12DDDC}" destId="{6D22C97C-782D-451D-A2EC-526B56063F6B}" srcOrd="0" destOrd="0" presId="urn:microsoft.com/office/officeart/2005/8/layout/lProcess2"/>
    <dgm:cxn modelId="{0393219D-4F8A-49DE-8A79-C1BE24DAFA67}" type="presOf" srcId="{7592F147-E483-4E55-A9B8-0032F0F5272C}" destId="{0F9172B2-6037-4022-B78A-0EB9F2D2612C}" srcOrd="0" destOrd="0" presId="urn:microsoft.com/office/officeart/2005/8/layout/lProcess2"/>
    <dgm:cxn modelId="{F941FEA3-9234-4014-90CF-EEB61CB3BC1D}" type="presOf" srcId="{B820A975-12F8-4271-94EE-5D8B779CBA1D}" destId="{61BA4743-6232-4702-A35D-4B652823358A}" srcOrd="1" destOrd="0" presId="urn:microsoft.com/office/officeart/2005/8/layout/lProcess2"/>
    <dgm:cxn modelId="{62BC83A7-803F-49C0-9FBE-03D36EAECD4D}" srcId="{155A2F27-27FF-4F3C-95FB-BBB06CE74309}" destId="{E32A2023-C103-40C0-A901-263E726B7026}" srcOrd="1" destOrd="0" parTransId="{C1CB0FC3-DE2B-4554-AEE1-017748ACB923}" sibTransId="{9D646274-2BA6-4C26-A59D-D7F203F41878}"/>
    <dgm:cxn modelId="{3758B2AB-29AA-4C74-A902-BBA87A5FD924}" type="presOf" srcId="{B820A975-12F8-4271-94EE-5D8B779CBA1D}" destId="{6C562A3F-D8D4-4D87-85F5-F2412CB0A26C}" srcOrd="0" destOrd="0" presId="urn:microsoft.com/office/officeart/2005/8/layout/lProcess2"/>
    <dgm:cxn modelId="{145570C7-7798-4E34-9AEF-F6055A170712}" type="presOf" srcId="{155A2F27-27FF-4F3C-95FB-BBB06CE74309}" destId="{FF8579E7-0BCF-4C32-9BC9-09C6BE46F303}" srcOrd="0" destOrd="0" presId="urn:microsoft.com/office/officeart/2005/8/layout/lProcess2"/>
    <dgm:cxn modelId="{79E48ECD-9CAE-493F-9E38-C1F8A43C5B98}" srcId="{155A2F27-27FF-4F3C-95FB-BBB06CE74309}" destId="{D0E0D21F-F688-4B1F-87EE-1E5DF26E32D7}" srcOrd="0" destOrd="0" parTransId="{A04882EE-1A5C-41FB-8925-65CAE10AD5D4}" sibTransId="{9D12EC93-69A6-4858-8109-831DC730C2CE}"/>
    <dgm:cxn modelId="{AFF370CF-7D86-4AB2-894F-99CCFABAD07A}" srcId="{B820A975-12F8-4271-94EE-5D8B779CBA1D}" destId="{226623CE-4268-4041-AE2C-3DE762D82AA4}" srcOrd="1" destOrd="0" parTransId="{56A51F6F-9D14-4639-9F71-9B5A6C5632F4}" sibTransId="{A4084E17-AB40-46C6-8ACC-F5050D93967F}"/>
    <dgm:cxn modelId="{3239C3D9-753E-4F93-9A1D-6471C5E4EE2C}" srcId="{350BBF35-81CA-4209-9C05-45F7BC7A18E1}" destId="{7592F147-E483-4E55-A9B8-0032F0F5272C}" srcOrd="0" destOrd="0" parTransId="{368E238F-9B48-4CFE-B4A4-285574AFB260}" sibTransId="{7B6DAE12-6B4D-4A63-89BA-7FBC7A7A3655}"/>
    <dgm:cxn modelId="{862F32E4-1458-4ECD-A409-8AC9DFFA2521}" srcId="{B820A975-12F8-4271-94EE-5D8B779CBA1D}" destId="{CBB302D0-AC6A-427A-87CE-E5E59D12DDDC}" srcOrd="0" destOrd="0" parTransId="{AA9B9239-EC32-4A43-BF60-0970E8B36FF5}" sibTransId="{BF241562-7276-4B8E-AAB3-BF398FC4D631}"/>
    <dgm:cxn modelId="{54F59EE6-3375-497F-B016-096CFC6590AC}" srcId="{350BBF35-81CA-4209-9C05-45F7BC7A18E1}" destId="{A22F55FE-E914-4FC8-808A-171352378B13}" srcOrd="2" destOrd="0" parTransId="{4CEAD341-65DF-4C0A-BD55-4EB30EEBFD56}" sibTransId="{CF32D070-7DAE-417B-8531-7B34C0954120}"/>
    <dgm:cxn modelId="{13AA0BE9-A3E0-434F-9ADC-4C5A2DFD4336}" type="presOf" srcId="{226623CE-4268-4041-AE2C-3DE762D82AA4}" destId="{74B4436D-A45E-431E-8335-104A39831210}" srcOrd="0" destOrd="0" presId="urn:microsoft.com/office/officeart/2005/8/layout/lProcess2"/>
    <dgm:cxn modelId="{377B01EB-6C07-4875-BCDE-B649D37D3EC4}" type="presOf" srcId="{91343619-F54D-414D-BFDB-E7360507C286}" destId="{174B331E-215B-4079-8A6C-CA22DC485557}" srcOrd="0" destOrd="0" presId="urn:microsoft.com/office/officeart/2005/8/layout/lProcess2"/>
    <dgm:cxn modelId="{190991F6-4E95-46E0-A779-BF70A1439E5A}" type="presOf" srcId="{EE03CD5C-578C-4B6F-B94A-D48551ECFE32}" destId="{4BA8DD3F-7F3A-43F4-B6E0-167702DAE8C2}" srcOrd="0" destOrd="0" presId="urn:microsoft.com/office/officeart/2005/8/layout/lProcess2"/>
    <dgm:cxn modelId="{E480ACF8-9FFA-4017-A8F8-15A9D9D94D27}" srcId="{818E3202-FCF1-4FCC-8A04-B37FC73036FB}" destId="{B820A975-12F8-4271-94EE-5D8B779CBA1D}" srcOrd="1" destOrd="0" parTransId="{DBBC8094-C73E-4BD6-85D6-5DE3F1DEF4A4}" sibTransId="{93E6C2B5-C2BC-437C-8D69-2A73497FDC9C}"/>
    <dgm:cxn modelId="{575A06F9-BE6D-4DD0-BEEA-B1E60E6267D1}" type="presOf" srcId="{350BBF35-81CA-4209-9C05-45F7BC7A18E1}" destId="{8208982E-95FD-4FA6-A786-5A829E5C9755}" srcOrd="0" destOrd="0" presId="urn:microsoft.com/office/officeart/2005/8/layout/lProcess2"/>
    <dgm:cxn modelId="{4116B5FE-9C36-4569-B8C0-EB40EAE77D9E}" srcId="{350BBF35-81CA-4209-9C05-45F7BC7A18E1}" destId="{EE03CD5C-578C-4B6F-B94A-D48551ECFE32}" srcOrd="3" destOrd="0" parTransId="{8810DC41-5CF3-4CC5-B6E2-66CE375916C3}" sibTransId="{8FF62E0A-4D1C-4BAC-87B2-3E2AEEC65CDC}"/>
    <dgm:cxn modelId="{BCCDCBE1-05D7-4AA4-A4E3-F680C4A5CD4C}" type="presParOf" srcId="{E22D42B9-0A29-4CF4-8C5C-CB27A4FC03C8}" destId="{54ED71FC-5A88-4BEF-A15B-E9E514D12766}" srcOrd="0" destOrd="0" presId="urn:microsoft.com/office/officeart/2005/8/layout/lProcess2"/>
    <dgm:cxn modelId="{C26D8845-152D-42C3-ABB3-451E9E266016}" type="presParOf" srcId="{54ED71FC-5A88-4BEF-A15B-E9E514D12766}" destId="{8208982E-95FD-4FA6-A786-5A829E5C9755}" srcOrd="0" destOrd="0" presId="urn:microsoft.com/office/officeart/2005/8/layout/lProcess2"/>
    <dgm:cxn modelId="{5DDFA5F9-6137-452E-ABFF-35149FA63F4F}" type="presParOf" srcId="{54ED71FC-5A88-4BEF-A15B-E9E514D12766}" destId="{35EEF2B1-C486-4CBF-BB67-D22FD4F6405C}" srcOrd="1" destOrd="0" presId="urn:microsoft.com/office/officeart/2005/8/layout/lProcess2"/>
    <dgm:cxn modelId="{14195C90-6915-492B-B983-F5081A173BC0}" type="presParOf" srcId="{54ED71FC-5A88-4BEF-A15B-E9E514D12766}" destId="{C6C6FEA4-3E09-41F6-912B-C2759077F69E}" srcOrd="2" destOrd="0" presId="urn:microsoft.com/office/officeart/2005/8/layout/lProcess2"/>
    <dgm:cxn modelId="{5A342126-E49D-4C3A-8ACF-5A74E80697B7}" type="presParOf" srcId="{C6C6FEA4-3E09-41F6-912B-C2759077F69E}" destId="{B9142E96-22A8-46B1-BBCE-30FF8994C91A}" srcOrd="0" destOrd="0" presId="urn:microsoft.com/office/officeart/2005/8/layout/lProcess2"/>
    <dgm:cxn modelId="{0A63C318-34FB-4F67-983D-DF9B17284DA7}" type="presParOf" srcId="{B9142E96-22A8-46B1-BBCE-30FF8994C91A}" destId="{0F9172B2-6037-4022-B78A-0EB9F2D2612C}" srcOrd="0" destOrd="0" presId="urn:microsoft.com/office/officeart/2005/8/layout/lProcess2"/>
    <dgm:cxn modelId="{82EDCD50-48A6-4FDC-9136-C0864DFF6F7C}" type="presParOf" srcId="{B9142E96-22A8-46B1-BBCE-30FF8994C91A}" destId="{0728DED8-9453-4B8A-92ED-C30129B88E44}" srcOrd="1" destOrd="0" presId="urn:microsoft.com/office/officeart/2005/8/layout/lProcess2"/>
    <dgm:cxn modelId="{E33785EC-F1F1-48FA-91C7-02473B064B64}" type="presParOf" srcId="{B9142E96-22A8-46B1-BBCE-30FF8994C91A}" destId="{ADD5714A-4C3C-4E8F-94BC-ED757D577105}" srcOrd="2" destOrd="0" presId="urn:microsoft.com/office/officeart/2005/8/layout/lProcess2"/>
    <dgm:cxn modelId="{146E6CA7-C001-4E62-8041-FBEBEDF35D37}" type="presParOf" srcId="{B9142E96-22A8-46B1-BBCE-30FF8994C91A}" destId="{08C16B44-6FA5-4125-BC37-58CEE2C5013A}" srcOrd="3" destOrd="0" presId="urn:microsoft.com/office/officeart/2005/8/layout/lProcess2"/>
    <dgm:cxn modelId="{F14EC325-025D-4456-8FD4-E94856B0F5FC}" type="presParOf" srcId="{B9142E96-22A8-46B1-BBCE-30FF8994C91A}" destId="{993B11FE-5286-4878-B9AE-762E82B4AED7}" srcOrd="4" destOrd="0" presId="urn:microsoft.com/office/officeart/2005/8/layout/lProcess2"/>
    <dgm:cxn modelId="{5019CB88-405D-4B50-BC68-0D4C2527EB41}" type="presParOf" srcId="{B9142E96-22A8-46B1-BBCE-30FF8994C91A}" destId="{5BBFD586-2705-4C5A-9FA7-F1CF52AE88A2}" srcOrd="5" destOrd="0" presId="urn:microsoft.com/office/officeart/2005/8/layout/lProcess2"/>
    <dgm:cxn modelId="{B5A760D4-965C-4C52-A9EE-CB527DDBF169}" type="presParOf" srcId="{B9142E96-22A8-46B1-BBCE-30FF8994C91A}" destId="{4BA8DD3F-7F3A-43F4-B6E0-167702DAE8C2}" srcOrd="6" destOrd="0" presId="urn:microsoft.com/office/officeart/2005/8/layout/lProcess2"/>
    <dgm:cxn modelId="{0691D63A-2206-4FB6-BA9D-AAEC5AA0CFDE}" type="presParOf" srcId="{E22D42B9-0A29-4CF4-8C5C-CB27A4FC03C8}" destId="{D100AD66-C769-4DBD-B120-4D0FF2CFB732}" srcOrd="1" destOrd="0" presId="urn:microsoft.com/office/officeart/2005/8/layout/lProcess2"/>
    <dgm:cxn modelId="{47B9CDA1-9BE0-488B-8EFC-57C59644FBBF}" type="presParOf" srcId="{E22D42B9-0A29-4CF4-8C5C-CB27A4FC03C8}" destId="{45516C6C-0DAC-4A1F-B25D-B582DCFD1740}" srcOrd="2" destOrd="0" presId="urn:microsoft.com/office/officeart/2005/8/layout/lProcess2"/>
    <dgm:cxn modelId="{AC6BECE9-979C-4E52-98A3-451C96ECB434}" type="presParOf" srcId="{45516C6C-0DAC-4A1F-B25D-B582DCFD1740}" destId="{6C562A3F-D8D4-4D87-85F5-F2412CB0A26C}" srcOrd="0" destOrd="0" presId="urn:microsoft.com/office/officeart/2005/8/layout/lProcess2"/>
    <dgm:cxn modelId="{4742BE4E-816C-4D37-9473-EAD2201D7F61}" type="presParOf" srcId="{45516C6C-0DAC-4A1F-B25D-B582DCFD1740}" destId="{61BA4743-6232-4702-A35D-4B652823358A}" srcOrd="1" destOrd="0" presId="urn:microsoft.com/office/officeart/2005/8/layout/lProcess2"/>
    <dgm:cxn modelId="{3E3A9740-4D40-45BB-A0B0-6B775D5FB200}" type="presParOf" srcId="{45516C6C-0DAC-4A1F-B25D-B582DCFD1740}" destId="{110F6E45-E166-4FDC-A275-6550B1C351F2}" srcOrd="2" destOrd="0" presId="urn:microsoft.com/office/officeart/2005/8/layout/lProcess2"/>
    <dgm:cxn modelId="{3DF20B6F-BB48-4635-822C-2D29DD213866}" type="presParOf" srcId="{110F6E45-E166-4FDC-A275-6550B1C351F2}" destId="{1FC17336-C69B-409B-AC42-6C792B945D9B}" srcOrd="0" destOrd="0" presId="urn:microsoft.com/office/officeart/2005/8/layout/lProcess2"/>
    <dgm:cxn modelId="{4D4A450D-6DBD-40B6-8965-51C697ED22A1}" type="presParOf" srcId="{1FC17336-C69B-409B-AC42-6C792B945D9B}" destId="{6D22C97C-782D-451D-A2EC-526B56063F6B}" srcOrd="0" destOrd="0" presId="urn:microsoft.com/office/officeart/2005/8/layout/lProcess2"/>
    <dgm:cxn modelId="{C2BE881C-AC54-4D78-8D6D-690C7E9BD78D}" type="presParOf" srcId="{1FC17336-C69B-409B-AC42-6C792B945D9B}" destId="{345B6A45-2CEA-470F-80DA-95ABA3990D65}" srcOrd="1" destOrd="0" presId="urn:microsoft.com/office/officeart/2005/8/layout/lProcess2"/>
    <dgm:cxn modelId="{B879C26F-0F42-4D6F-9086-6F985BAC91E5}" type="presParOf" srcId="{1FC17336-C69B-409B-AC42-6C792B945D9B}" destId="{74B4436D-A45E-431E-8335-104A39831210}" srcOrd="2" destOrd="0" presId="urn:microsoft.com/office/officeart/2005/8/layout/lProcess2"/>
    <dgm:cxn modelId="{FC1B72EF-0C90-4A34-9AB2-4EE7DA1015E8}" type="presParOf" srcId="{1FC17336-C69B-409B-AC42-6C792B945D9B}" destId="{F678D5B9-1626-495C-BCFF-270147517C2B}" srcOrd="3" destOrd="0" presId="urn:microsoft.com/office/officeart/2005/8/layout/lProcess2"/>
    <dgm:cxn modelId="{6DAD57CC-0980-426B-9002-A5B1DC49CB2A}" type="presParOf" srcId="{1FC17336-C69B-409B-AC42-6C792B945D9B}" destId="{174B331E-215B-4079-8A6C-CA22DC485557}" srcOrd="4" destOrd="0" presId="urn:microsoft.com/office/officeart/2005/8/layout/lProcess2"/>
    <dgm:cxn modelId="{1E7AD584-E125-4B5A-8B58-8AB70BE90C3B}" type="presParOf" srcId="{E22D42B9-0A29-4CF4-8C5C-CB27A4FC03C8}" destId="{74251EA8-2613-4EBA-9B68-7AFCCC7CF2EE}" srcOrd="3" destOrd="0" presId="urn:microsoft.com/office/officeart/2005/8/layout/lProcess2"/>
    <dgm:cxn modelId="{8956C653-68D2-4FDB-A2D3-823314197FE0}" type="presParOf" srcId="{E22D42B9-0A29-4CF4-8C5C-CB27A4FC03C8}" destId="{79B3F66F-4BC8-4FBB-8193-E1F4972F9469}" srcOrd="4" destOrd="0" presId="urn:microsoft.com/office/officeart/2005/8/layout/lProcess2"/>
    <dgm:cxn modelId="{872B94A8-A97E-438E-92EB-F04209CB3725}" type="presParOf" srcId="{79B3F66F-4BC8-4FBB-8193-E1F4972F9469}" destId="{FF8579E7-0BCF-4C32-9BC9-09C6BE46F303}" srcOrd="0" destOrd="0" presId="urn:microsoft.com/office/officeart/2005/8/layout/lProcess2"/>
    <dgm:cxn modelId="{660AFC8B-93CD-4EA3-B5CA-E8ACF8E8DEF6}" type="presParOf" srcId="{79B3F66F-4BC8-4FBB-8193-E1F4972F9469}" destId="{0BCAB488-9B7C-4280-8FFE-93BA74DE6351}" srcOrd="1" destOrd="0" presId="urn:microsoft.com/office/officeart/2005/8/layout/lProcess2"/>
    <dgm:cxn modelId="{D7F1937D-AC82-4C39-8AEA-D64D51708F0F}" type="presParOf" srcId="{79B3F66F-4BC8-4FBB-8193-E1F4972F9469}" destId="{CE822FCF-38DD-4DCE-9739-D256130F929B}" srcOrd="2" destOrd="0" presId="urn:microsoft.com/office/officeart/2005/8/layout/lProcess2"/>
    <dgm:cxn modelId="{0C4B386B-32C2-4841-9831-09F05EDAADCE}" type="presParOf" srcId="{CE822FCF-38DD-4DCE-9739-D256130F929B}" destId="{7846A0A9-EFB4-4FFE-8EAA-85ABDC0EFD5D}" srcOrd="0" destOrd="0" presId="urn:microsoft.com/office/officeart/2005/8/layout/lProcess2"/>
    <dgm:cxn modelId="{979A0A28-3383-4E6E-90F3-CBFD95F55864}" type="presParOf" srcId="{7846A0A9-EFB4-4FFE-8EAA-85ABDC0EFD5D}" destId="{1B5EAAAA-8860-434B-943F-5AC122BBCE4C}" srcOrd="0" destOrd="0" presId="urn:microsoft.com/office/officeart/2005/8/layout/lProcess2"/>
    <dgm:cxn modelId="{4205B3A6-15AC-4618-87CB-2A175840D606}" type="presParOf" srcId="{7846A0A9-EFB4-4FFE-8EAA-85ABDC0EFD5D}" destId="{A135C582-3505-440F-B376-BFFA45F67E93}" srcOrd="1" destOrd="0" presId="urn:microsoft.com/office/officeart/2005/8/layout/lProcess2"/>
    <dgm:cxn modelId="{FB885651-1507-4967-8D0F-54053E55380E}" type="presParOf" srcId="{7846A0A9-EFB4-4FFE-8EAA-85ABDC0EFD5D}" destId="{FB795480-6286-413D-8E3C-290AE53DBC9C}" srcOrd="2" destOrd="0" presId="urn:microsoft.com/office/officeart/2005/8/layout/lProcess2"/>
    <dgm:cxn modelId="{74F25645-8D94-4B5F-A1BA-DA144FBB416F}" type="presParOf" srcId="{7846A0A9-EFB4-4FFE-8EAA-85ABDC0EFD5D}" destId="{42DC42E5-9240-4ACE-9E92-F31A438221A6}" srcOrd="3" destOrd="0" presId="urn:microsoft.com/office/officeart/2005/8/layout/lProcess2"/>
    <dgm:cxn modelId="{FA391DC3-A281-4AF6-B77B-723FE1A27991}" type="presParOf" srcId="{7846A0A9-EFB4-4FFE-8EAA-85ABDC0EFD5D}" destId="{44D2C167-A437-4885-A403-87BD76F3EC09}" srcOrd="4"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58DCB92-0616-4E99-B71F-AA87B86C1376}"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9E7E6625-922E-4212-964A-F12606DEBB17}">
      <dgm:prSet phldrT="[Text]" phldr="0"/>
      <dgm:spPr/>
      <dgm:t>
        <a:bodyPr/>
        <a:lstStyle/>
        <a:p>
          <a:r>
            <a:rPr lang="en-US">
              <a:latin typeface="Calibri Light" panose="020F0302020204030204"/>
            </a:rPr>
            <a:t>Collaborate</a:t>
          </a:r>
          <a:endParaRPr lang="en-US"/>
        </a:p>
      </dgm:t>
    </dgm:pt>
    <dgm:pt modelId="{5E7D74BC-8EF6-4A39-99F6-28F218774AE9}" type="parTrans" cxnId="{9117BAA9-4E59-4661-BDBB-ED9E3406DA0C}">
      <dgm:prSet/>
      <dgm:spPr/>
      <dgm:t>
        <a:bodyPr/>
        <a:lstStyle/>
        <a:p>
          <a:endParaRPr lang="en-US"/>
        </a:p>
      </dgm:t>
    </dgm:pt>
    <dgm:pt modelId="{A7391800-4367-4C83-AA02-37648D41B9F2}" type="sibTrans" cxnId="{9117BAA9-4E59-4661-BDBB-ED9E3406DA0C}">
      <dgm:prSet/>
      <dgm:spPr/>
      <dgm:t>
        <a:bodyPr/>
        <a:lstStyle/>
        <a:p>
          <a:endParaRPr lang="en-US"/>
        </a:p>
      </dgm:t>
    </dgm:pt>
    <dgm:pt modelId="{E164B5C8-137C-45CF-B7F2-5A46D4CEB080}">
      <dgm:prSet phldrT="[Text]" phldr="0"/>
      <dgm:spPr/>
      <dgm:t>
        <a:bodyPr/>
        <a:lstStyle/>
        <a:p>
          <a:pPr rtl="0"/>
          <a:r>
            <a:rPr lang="en-US">
              <a:latin typeface="calibri light"/>
              <a:cs typeface="calibri light"/>
            </a:rPr>
            <a:t>Continue working with the Membership Committee to ensure that the Affiliate and general expansion process is equitable and continues to align with the scope and direction of the Network. </a:t>
          </a:r>
        </a:p>
      </dgm:t>
    </dgm:pt>
    <dgm:pt modelId="{C69B78B8-D171-4ABE-B00F-4E97069598A8}" type="parTrans" cxnId="{C9C27F38-8912-49DC-9043-894E068E83CD}">
      <dgm:prSet/>
      <dgm:spPr/>
      <dgm:t>
        <a:bodyPr/>
        <a:lstStyle/>
        <a:p>
          <a:endParaRPr lang="en-US"/>
        </a:p>
      </dgm:t>
    </dgm:pt>
    <dgm:pt modelId="{D38D8D50-6216-4D8C-AF9D-8E20694EE12C}" type="sibTrans" cxnId="{C9C27F38-8912-49DC-9043-894E068E83CD}">
      <dgm:prSet/>
      <dgm:spPr/>
      <dgm:t>
        <a:bodyPr/>
        <a:lstStyle/>
        <a:p>
          <a:endParaRPr lang="en-US"/>
        </a:p>
      </dgm:t>
    </dgm:pt>
    <dgm:pt modelId="{D4B8CBE9-6D56-4752-878F-A0ECF06D0EB7}">
      <dgm:prSet phldrT="[Text]" phldr="0"/>
      <dgm:spPr/>
      <dgm:t>
        <a:bodyPr/>
        <a:lstStyle/>
        <a:p>
          <a:pPr rtl="0"/>
          <a:r>
            <a:rPr lang="en-US">
              <a:latin typeface="Calibri Light" panose="020F0302020204030204"/>
            </a:rPr>
            <a:t>Create Empathy Adoption Rubric. </a:t>
          </a:r>
          <a:endParaRPr lang="en-US"/>
        </a:p>
      </dgm:t>
    </dgm:pt>
    <dgm:pt modelId="{0F20F28D-F525-468A-9B71-DA3F423C8204}" type="parTrans" cxnId="{289398BE-66C3-44D2-8254-CB52BC4A38CF}">
      <dgm:prSet/>
      <dgm:spPr/>
      <dgm:t>
        <a:bodyPr/>
        <a:lstStyle/>
        <a:p>
          <a:endParaRPr lang="en-US"/>
        </a:p>
      </dgm:t>
    </dgm:pt>
    <dgm:pt modelId="{FB8821C4-E618-42DE-987E-2E3744A0ED1A}" type="sibTrans" cxnId="{289398BE-66C3-44D2-8254-CB52BC4A38CF}">
      <dgm:prSet/>
      <dgm:spPr/>
      <dgm:t>
        <a:bodyPr/>
        <a:lstStyle/>
        <a:p>
          <a:endParaRPr lang="en-US"/>
        </a:p>
      </dgm:t>
    </dgm:pt>
    <dgm:pt modelId="{4FA7C7AD-C49C-4FB7-864B-8E1846E75468}">
      <dgm:prSet phldrT="[Text]" phldr="0"/>
      <dgm:spPr/>
      <dgm:t>
        <a:bodyPr/>
        <a:lstStyle/>
        <a:p>
          <a:pPr rtl="0"/>
          <a:r>
            <a:rPr lang="en-US">
              <a:latin typeface="Calibri Light" panose="020F0302020204030204"/>
            </a:rPr>
            <a:t>Develop a 3-5 year plan for the ACE for Wildlife Network. </a:t>
          </a:r>
          <a:endParaRPr lang="en-US"/>
        </a:p>
      </dgm:t>
    </dgm:pt>
    <dgm:pt modelId="{A1167A39-16A9-4628-A988-C9791CCCA43B}" type="parTrans" cxnId="{EA63E10C-4559-4104-9870-4E6386DE685A}">
      <dgm:prSet/>
      <dgm:spPr/>
      <dgm:t>
        <a:bodyPr/>
        <a:lstStyle/>
        <a:p>
          <a:endParaRPr lang="en-US"/>
        </a:p>
      </dgm:t>
    </dgm:pt>
    <dgm:pt modelId="{2706A1B7-9CCE-444F-B527-FE91063BE519}" type="sibTrans" cxnId="{EA63E10C-4559-4104-9870-4E6386DE685A}">
      <dgm:prSet/>
      <dgm:spPr/>
      <dgm:t>
        <a:bodyPr/>
        <a:lstStyle/>
        <a:p>
          <a:endParaRPr lang="en-US"/>
        </a:p>
      </dgm:t>
    </dgm:pt>
    <dgm:pt modelId="{B5734E3B-DB00-4125-BEAB-B38DDC187C84}">
      <dgm:prSet phldrT="[Text]" phldr="0"/>
      <dgm:spPr/>
      <dgm:t>
        <a:bodyPr/>
        <a:lstStyle/>
        <a:p>
          <a:pPr rtl="0"/>
          <a:r>
            <a:rPr lang="en-US">
              <a:latin typeface="Calibri Light" panose="020F0302020204030204"/>
            </a:rPr>
            <a:t>Recruit new Members.</a:t>
          </a:r>
          <a:endParaRPr lang="en-US"/>
        </a:p>
      </dgm:t>
    </dgm:pt>
    <dgm:pt modelId="{064AFFB2-8698-4302-AF60-3FA461007D29}" type="parTrans" cxnId="{A5F97605-F092-436F-85D3-42523514ADEC}">
      <dgm:prSet/>
      <dgm:spPr/>
      <dgm:t>
        <a:bodyPr/>
        <a:lstStyle/>
        <a:p>
          <a:endParaRPr lang="en-US"/>
        </a:p>
      </dgm:t>
    </dgm:pt>
    <dgm:pt modelId="{54E089A1-E02B-4B92-96F4-9942DE8CFF24}" type="sibTrans" cxnId="{A5F97605-F092-436F-85D3-42523514ADEC}">
      <dgm:prSet/>
      <dgm:spPr/>
      <dgm:t>
        <a:bodyPr/>
        <a:lstStyle/>
        <a:p>
          <a:endParaRPr lang="en-US"/>
        </a:p>
      </dgm:t>
    </dgm:pt>
    <dgm:pt modelId="{40FC403F-5BB7-4CB3-8527-31B4F7134DAD}">
      <dgm:prSet phldr="0"/>
      <dgm:spPr/>
      <dgm:t>
        <a:bodyPr/>
        <a:lstStyle/>
        <a:p>
          <a:pPr rtl="0"/>
          <a:r>
            <a:rPr lang="en-US">
              <a:latin typeface="Calibri Light" panose="020F0302020204030204"/>
            </a:rPr>
            <a:t>Build up the Network</a:t>
          </a:r>
          <a:endParaRPr lang="en-US"/>
        </a:p>
      </dgm:t>
    </dgm:pt>
    <dgm:pt modelId="{F3B3D233-45C7-4275-B25B-03BDB6373162}" type="parTrans" cxnId="{3CDF6FCE-01AB-4264-8EB8-CDB4FFDA00CB}">
      <dgm:prSet/>
      <dgm:spPr/>
    </dgm:pt>
    <dgm:pt modelId="{047CDBEE-A047-44B2-9FB1-D6D73F428F3E}" type="sibTrans" cxnId="{3CDF6FCE-01AB-4264-8EB8-CDB4FFDA00CB}">
      <dgm:prSet/>
      <dgm:spPr/>
    </dgm:pt>
    <dgm:pt modelId="{960AFB05-4EC6-4E1B-97B3-02119B088258}" type="pres">
      <dgm:prSet presAssocID="{F58DCB92-0616-4E99-B71F-AA87B86C1376}" presName="Name0" presStyleCnt="0">
        <dgm:presLayoutVars>
          <dgm:dir/>
          <dgm:animLvl val="lvl"/>
          <dgm:resizeHandles val="exact"/>
        </dgm:presLayoutVars>
      </dgm:prSet>
      <dgm:spPr/>
    </dgm:pt>
    <dgm:pt modelId="{DA2AC21D-D8FA-43DC-9659-717206E20487}" type="pres">
      <dgm:prSet presAssocID="{9E7E6625-922E-4212-964A-F12606DEBB17}" presName="composite" presStyleCnt="0"/>
      <dgm:spPr/>
    </dgm:pt>
    <dgm:pt modelId="{EC8B6FF1-2155-451C-8B51-72223106BCA1}" type="pres">
      <dgm:prSet presAssocID="{9E7E6625-922E-4212-964A-F12606DEBB17}" presName="parTx" presStyleLbl="alignNode1" presStyleIdx="0" presStyleCnt="2">
        <dgm:presLayoutVars>
          <dgm:chMax val="0"/>
          <dgm:chPref val="0"/>
          <dgm:bulletEnabled val="1"/>
        </dgm:presLayoutVars>
      </dgm:prSet>
      <dgm:spPr/>
    </dgm:pt>
    <dgm:pt modelId="{BF1B372D-9AF0-4E08-8857-FD5DFB042378}" type="pres">
      <dgm:prSet presAssocID="{9E7E6625-922E-4212-964A-F12606DEBB17}" presName="desTx" presStyleLbl="alignAccFollowNode1" presStyleIdx="0" presStyleCnt="2">
        <dgm:presLayoutVars>
          <dgm:bulletEnabled val="1"/>
        </dgm:presLayoutVars>
      </dgm:prSet>
      <dgm:spPr/>
    </dgm:pt>
    <dgm:pt modelId="{4145DB44-3314-4871-975F-A9DABCA48719}" type="pres">
      <dgm:prSet presAssocID="{A7391800-4367-4C83-AA02-37648D41B9F2}" presName="space" presStyleCnt="0"/>
      <dgm:spPr/>
    </dgm:pt>
    <dgm:pt modelId="{D23279E5-9980-498C-9A48-E06352BFE8F0}" type="pres">
      <dgm:prSet presAssocID="{40FC403F-5BB7-4CB3-8527-31B4F7134DAD}" presName="composite" presStyleCnt="0"/>
      <dgm:spPr/>
    </dgm:pt>
    <dgm:pt modelId="{CE9697A6-3CD3-4949-819C-A46DE352FDE0}" type="pres">
      <dgm:prSet presAssocID="{40FC403F-5BB7-4CB3-8527-31B4F7134DAD}" presName="parTx" presStyleLbl="alignNode1" presStyleIdx="1" presStyleCnt="2">
        <dgm:presLayoutVars>
          <dgm:chMax val="0"/>
          <dgm:chPref val="0"/>
          <dgm:bulletEnabled val="1"/>
        </dgm:presLayoutVars>
      </dgm:prSet>
      <dgm:spPr/>
    </dgm:pt>
    <dgm:pt modelId="{8EF4CABE-D777-496F-B85A-50CF241739DD}" type="pres">
      <dgm:prSet presAssocID="{40FC403F-5BB7-4CB3-8527-31B4F7134DAD}" presName="desTx" presStyleLbl="alignAccFollowNode1" presStyleIdx="1" presStyleCnt="2">
        <dgm:presLayoutVars>
          <dgm:bulletEnabled val="1"/>
        </dgm:presLayoutVars>
      </dgm:prSet>
      <dgm:spPr/>
    </dgm:pt>
  </dgm:ptLst>
  <dgm:cxnLst>
    <dgm:cxn modelId="{0BC24205-BABE-430D-9C9A-E69032345E22}" type="presOf" srcId="{F58DCB92-0616-4E99-B71F-AA87B86C1376}" destId="{960AFB05-4EC6-4E1B-97B3-02119B088258}" srcOrd="0" destOrd="0" presId="urn:microsoft.com/office/officeart/2005/8/layout/hList1"/>
    <dgm:cxn modelId="{A5F97605-F092-436F-85D3-42523514ADEC}" srcId="{40FC403F-5BB7-4CB3-8527-31B4F7134DAD}" destId="{B5734E3B-DB00-4125-BEAB-B38DDC187C84}" srcOrd="2" destOrd="0" parTransId="{064AFFB2-8698-4302-AF60-3FA461007D29}" sibTransId="{54E089A1-E02B-4B92-96F4-9942DE8CFF24}"/>
    <dgm:cxn modelId="{EA63E10C-4559-4104-9870-4E6386DE685A}" srcId="{40FC403F-5BB7-4CB3-8527-31B4F7134DAD}" destId="{4FA7C7AD-C49C-4FB7-864B-8E1846E75468}" srcOrd="1" destOrd="0" parTransId="{A1167A39-16A9-4628-A988-C9791CCCA43B}" sibTransId="{2706A1B7-9CCE-444F-B527-FE91063BE519}"/>
    <dgm:cxn modelId="{C54D2D0F-4838-4578-92AB-8FFE0CDB91AB}" type="presOf" srcId="{40FC403F-5BB7-4CB3-8527-31B4F7134DAD}" destId="{CE9697A6-3CD3-4949-819C-A46DE352FDE0}" srcOrd="0" destOrd="0" presId="urn:microsoft.com/office/officeart/2005/8/layout/hList1"/>
    <dgm:cxn modelId="{C9C27F38-8912-49DC-9043-894E068E83CD}" srcId="{9E7E6625-922E-4212-964A-F12606DEBB17}" destId="{E164B5C8-137C-45CF-B7F2-5A46D4CEB080}" srcOrd="0" destOrd="0" parTransId="{C69B78B8-D171-4ABE-B00F-4E97069598A8}" sibTransId="{D38D8D50-6216-4D8C-AF9D-8E20694EE12C}"/>
    <dgm:cxn modelId="{AE7CBE6E-3259-4CD5-B211-EE26A7B594A0}" type="presOf" srcId="{D4B8CBE9-6D56-4752-878F-A0ECF06D0EB7}" destId="{8EF4CABE-D777-496F-B85A-50CF241739DD}" srcOrd="0" destOrd="0" presId="urn:microsoft.com/office/officeart/2005/8/layout/hList1"/>
    <dgm:cxn modelId="{9117BAA9-4E59-4661-BDBB-ED9E3406DA0C}" srcId="{F58DCB92-0616-4E99-B71F-AA87B86C1376}" destId="{9E7E6625-922E-4212-964A-F12606DEBB17}" srcOrd="0" destOrd="0" parTransId="{5E7D74BC-8EF6-4A39-99F6-28F218774AE9}" sibTransId="{A7391800-4367-4C83-AA02-37648D41B9F2}"/>
    <dgm:cxn modelId="{289398BE-66C3-44D2-8254-CB52BC4A38CF}" srcId="{40FC403F-5BB7-4CB3-8527-31B4F7134DAD}" destId="{D4B8CBE9-6D56-4752-878F-A0ECF06D0EB7}" srcOrd="0" destOrd="0" parTransId="{0F20F28D-F525-468A-9B71-DA3F423C8204}" sibTransId="{FB8821C4-E618-42DE-987E-2E3744A0ED1A}"/>
    <dgm:cxn modelId="{72078AC2-942A-4FAE-A954-AF2AF75268C1}" type="presOf" srcId="{B5734E3B-DB00-4125-BEAB-B38DDC187C84}" destId="{8EF4CABE-D777-496F-B85A-50CF241739DD}" srcOrd="0" destOrd="2" presId="urn:microsoft.com/office/officeart/2005/8/layout/hList1"/>
    <dgm:cxn modelId="{3CDF6FCE-01AB-4264-8EB8-CDB4FFDA00CB}" srcId="{F58DCB92-0616-4E99-B71F-AA87B86C1376}" destId="{40FC403F-5BB7-4CB3-8527-31B4F7134DAD}" srcOrd="1" destOrd="0" parTransId="{F3B3D233-45C7-4275-B25B-03BDB6373162}" sibTransId="{047CDBEE-A047-44B2-9FB1-D6D73F428F3E}"/>
    <dgm:cxn modelId="{D4AE51D2-0E9A-4CB4-9C64-662967D00C1A}" type="presOf" srcId="{E164B5C8-137C-45CF-B7F2-5A46D4CEB080}" destId="{BF1B372D-9AF0-4E08-8857-FD5DFB042378}" srcOrd="0" destOrd="0" presId="urn:microsoft.com/office/officeart/2005/8/layout/hList1"/>
    <dgm:cxn modelId="{E706C5F7-E74A-47E0-B214-1F7274DC2B05}" type="presOf" srcId="{4FA7C7AD-C49C-4FB7-864B-8E1846E75468}" destId="{8EF4CABE-D777-496F-B85A-50CF241739DD}" srcOrd="0" destOrd="1" presId="urn:microsoft.com/office/officeart/2005/8/layout/hList1"/>
    <dgm:cxn modelId="{3A32F8FC-A54F-4734-BB6A-4E811F69B85D}" type="presOf" srcId="{9E7E6625-922E-4212-964A-F12606DEBB17}" destId="{EC8B6FF1-2155-451C-8B51-72223106BCA1}" srcOrd="0" destOrd="0" presId="urn:microsoft.com/office/officeart/2005/8/layout/hList1"/>
    <dgm:cxn modelId="{F8F40838-D20E-469E-9D15-7FDD4E664BD8}" type="presParOf" srcId="{960AFB05-4EC6-4E1B-97B3-02119B088258}" destId="{DA2AC21D-D8FA-43DC-9659-717206E20487}" srcOrd="0" destOrd="0" presId="urn:microsoft.com/office/officeart/2005/8/layout/hList1"/>
    <dgm:cxn modelId="{1ECE128F-4CAF-413C-B55B-B2A79B2B2EE7}" type="presParOf" srcId="{DA2AC21D-D8FA-43DC-9659-717206E20487}" destId="{EC8B6FF1-2155-451C-8B51-72223106BCA1}" srcOrd="0" destOrd="0" presId="urn:microsoft.com/office/officeart/2005/8/layout/hList1"/>
    <dgm:cxn modelId="{2C166175-E6C2-44C7-BF63-AD568C311193}" type="presParOf" srcId="{DA2AC21D-D8FA-43DC-9659-717206E20487}" destId="{BF1B372D-9AF0-4E08-8857-FD5DFB042378}" srcOrd="1" destOrd="0" presId="urn:microsoft.com/office/officeart/2005/8/layout/hList1"/>
    <dgm:cxn modelId="{412E7EAA-EEBD-4ED0-BB61-E1218460266A}" type="presParOf" srcId="{960AFB05-4EC6-4E1B-97B3-02119B088258}" destId="{4145DB44-3314-4871-975F-A9DABCA48719}" srcOrd="1" destOrd="0" presId="urn:microsoft.com/office/officeart/2005/8/layout/hList1"/>
    <dgm:cxn modelId="{635F491E-B537-45F6-B93A-DDB16E755ED9}" type="presParOf" srcId="{960AFB05-4EC6-4E1B-97B3-02119B088258}" destId="{D23279E5-9980-498C-9A48-E06352BFE8F0}" srcOrd="2" destOrd="0" presId="urn:microsoft.com/office/officeart/2005/8/layout/hList1"/>
    <dgm:cxn modelId="{446BA1E7-1053-4438-9D1B-425607810D34}" type="presParOf" srcId="{D23279E5-9980-498C-9A48-E06352BFE8F0}" destId="{CE9697A6-3CD3-4949-819C-A46DE352FDE0}" srcOrd="0" destOrd="0" presId="urn:microsoft.com/office/officeart/2005/8/layout/hList1"/>
    <dgm:cxn modelId="{97B45146-43EB-4B38-BA17-C90B640047A3}" type="presParOf" srcId="{D23279E5-9980-498C-9A48-E06352BFE8F0}" destId="{8EF4CABE-D777-496F-B85A-50CF241739DD}"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49D80A7-6110-4C99-95AC-287E501B458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F10B326E-C956-4A8B-8F18-C92037ADDD03}">
      <dgm:prSet phldrT="[Text]" phldr="0" custT="1"/>
      <dgm:spPr/>
      <dgm:t>
        <a:bodyPr/>
        <a:lstStyle/>
        <a:p>
          <a:pPr rtl="0"/>
          <a:r>
            <a:rPr lang="en-US" sz="2200"/>
            <a:t>Support messaging</a:t>
          </a:r>
        </a:p>
      </dgm:t>
    </dgm:pt>
    <dgm:pt modelId="{05351939-4B4A-4CCF-87C1-924A57A3D75B}" type="parTrans" cxnId="{FB5FCDCD-19D9-4D41-8BB1-14BFAAFBF088}">
      <dgm:prSet/>
      <dgm:spPr/>
      <dgm:t>
        <a:bodyPr/>
        <a:lstStyle/>
        <a:p>
          <a:endParaRPr lang="en-US"/>
        </a:p>
      </dgm:t>
    </dgm:pt>
    <dgm:pt modelId="{A362C770-9796-4507-B5C4-812BFD795A15}" type="sibTrans" cxnId="{FB5FCDCD-19D9-4D41-8BB1-14BFAAFBF088}">
      <dgm:prSet/>
      <dgm:spPr/>
      <dgm:t>
        <a:bodyPr/>
        <a:lstStyle/>
        <a:p>
          <a:endParaRPr lang="en-US"/>
        </a:p>
      </dgm:t>
    </dgm:pt>
    <dgm:pt modelId="{1144CCC7-68AF-45D4-ABB7-5F56061C3722}">
      <dgm:prSet phldrT="[Text]" phldr="0" custT="1"/>
      <dgm:spPr/>
      <dgm:t>
        <a:bodyPr/>
        <a:lstStyle/>
        <a:p>
          <a:pPr rtl="0"/>
          <a:r>
            <a:rPr lang="en-US" sz="2200"/>
            <a:t>Make it easier for Partners to consistently encourage guests to take caring and conservation action(s)</a:t>
          </a:r>
        </a:p>
      </dgm:t>
    </dgm:pt>
    <dgm:pt modelId="{BBABBDD1-05AE-46C9-9C92-92F728BF2E0B}" type="parTrans" cxnId="{8B130AA3-85DC-4B56-A3D4-AC63C59720A4}">
      <dgm:prSet/>
      <dgm:spPr/>
      <dgm:t>
        <a:bodyPr/>
        <a:lstStyle/>
        <a:p>
          <a:endParaRPr lang="en-US"/>
        </a:p>
      </dgm:t>
    </dgm:pt>
    <dgm:pt modelId="{B83805A5-F10E-4563-A4A4-0D98FB0C3ADF}" type="sibTrans" cxnId="{8B130AA3-85DC-4B56-A3D4-AC63C59720A4}">
      <dgm:prSet/>
      <dgm:spPr/>
      <dgm:t>
        <a:bodyPr/>
        <a:lstStyle/>
        <a:p>
          <a:endParaRPr lang="en-US"/>
        </a:p>
      </dgm:t>
    </dgm:pt>
    <dgm:pt modelId="{54149025-3D70-4686-963B-F97DFB61E0E3}">
      <dgm:prSet phldrT="[Text]" phldr="0" custT="1"/>
      <dgm:spPr/>
      <dgm:t>
        <a:bodyPr/>
        <a:lstStyle/>
        <a:p>
          <a:r>
            <a:rPr lang="en-US" sz="2200"/>
            <a:t>Collaborate</a:t>
          </a:r>
        </a:p>
      </dgm:t>
    </dgm:pt>
    <dgm:pt modelId="{829C877A-A00A-478C-A88F-D7396947C58C}" type="parTrans" cxnId="{DC15D89E-8243-4EC8-B500-128C9D5C8356}">
      <dgm:prSet/>
      <dgm:spPr/>
      <dgm:t>
        <a:bodyPr/>
        <a:lstStyle/>
        <a:p>
          <a:endParaRPr lang="en-US"/>
        </a:p>
      </dgm:t>
    </dgm:pt>
    <dgm:pt modelId="{7F2388B3-EC31-4024-BE46-C799122B54EE}" type="sibTrans" cxnId="{DC15D89E-8243-4EC8-B500-128C9D5C8356}">
      <dgm:prSet/>
      <dgm:spPr/>
      <dgm:t>
        <a:bodyPr/>
        <a:lstStyle/>
        <a:p>
          <a:endParaRPr lang="en-US"/>
        </a:p>
      </dgm:t>
    </dgm:pt>
    <dgm:pt modelId="{69E0DB99-A4FC-47B2-AFEB-77044723ECCE}">
      <dgm:prSet phldrT="[Text]" phldr="0" custT="1"/>
      <dgm:spPr/>
      <dgm:t>
        <a:bodyPr/>
        <a:lstStyle/>
        <a:p>
          <a:pPr rtl="0"/>
          <a:r>
            <a:rPr lang="en-US" sz="2200"/>
            <a:t>Foster collaboration and shared learning about calls to action</a:t>
          </a:r>
        </a:p>
      </dgm:t>
    </dgm:pt>
    <dgm:pt modelId="{ED8A10F1-C79E-4DE2-8D35-18D68FA2AC0C}" type="parTrans" cxnId="{E6401063-71EE-4230-8D8B-387C5B5B6F5D}">
      <dgm:prSet/>
      <dgm:spPr/>
      <dgm:t>
        <a:bodyPr/>
        <a:lstStyle/>
        <a:p>
          <a:endParaRPr lang="en-US"/>
        </a:p>
      </dgm:t>
    </dgm:pt>
    <dgm:pt modelId="{01DC0E81-4A17-45AD-9C34-2CA5826DC9F2}" type="sibTrans" cxnId="{E6401063-71EE-4230-8D8B-387C5B5B6F5D}">
      <dgm:prSet/>
      <dgm:spPr/>
      <dgm:t>
        <a:bodyPr/>
        <a:lstStyle/>
        <a:p>
          <a:endParaRPr lang="en-US"/>
        </a:p>
      </dgm:t>
    </dgm:pt>
    <dgm:pt modelId="{F67FA77C-DD94-4354-BD01-684A28A68EDA}">
      <dgm:prSet phldrT="[Text]" phldr="0" custT="1"/>
      <dgm:spPr/>
      <dgm:t>
        <a:bodyPr anchor="t" anchorCtr="1"/>
        <a:lstStyle/>
        <a:p>
          <a:pPr rtl="0"/>
          <a:r>
            <a:rPr lang="en-US" sz="2200"/>
            <a:t>Increase capacity </a:t>
          </a:r>
        </a:p>
      </dgm:t>
    </dgm:pt>
    <dgm:pt modelId="{86A99F76-0559-404A-A5F8-782C100B57DE}" type="parTrans" cxnId="{8ECE0FEB-5C14-47E5-A39E-6AE01A540B34}">
      <dgm:prSet/>
      <dgm:spPr/>
      <dgm:t>
        <a:bodyPr/>
        <a:lstStyle/>
        <a:p>
          <a:endParaRPr lang="en-US"/>
        </a:p>
      </dgm:t>
    </dgm:pt>
    <dgm:pt modelId="{79798274-6031-4722-9825-8272A9EF048F}" type="sibTrans" cxnId="{8ECE0FEB-5C14-47E5-A39E-6AE01A540B34}">
      <dgm:prSet/>
      <dgm:spPr/>
      <dgm:t>
        <a:bodyPr/>
        <a:lstStyle/>
        <a:p>
          <a:endParaRPr lang="en-US"/>
        </a:p>
      </dgm:t>
    </dgm:pt>
    <dgm:pt modelId="{F62CC41A-A23B-4544-AD57-F8EAC9047201}">
      <dgm:prSet phldrT="[Text]" custT="1"/>
      <dgm:spPr/>
      <dgm:t>
        <a:bodyPr/>
        <a:lstStyle/>
        <a:p>
          <a:pPr rtl="0"/>
          <a:r>
            <a:rPr lang="en-US" sz="2200"/>
            <a:t>Identify ways to evaluate calls to action to assess impact and incorporate reflection/improvement cycles</a:t>
          </a:r>
        </a:p>
      </dgm:t>
    </dgm:pt>
    <dgm:pt modelId="{B67366DF-F2F7-4838-99BF-637231A4CD96}" type="parTrans" cxnId="{D7CFB210-DF07-4110-9D86-7FAA6E8BD9AF}">
      <dgm:prSet/>
      <dgm:spPr/>
      <dgm:t>
        <a:bodyPr/>
        <a:lstStyle/>
        <a:p>
          <a:endParaRPr lang="en-US"/>
        </a:p>
      </dgm:t>
    </dgm:pt>
    <dgm:pt modelId="{732F15BD-4911-4470-AB26-F28EB9119FFB}" type="sibTrans" cxnId="{D7CFB210-DF07-4110-9D86-7FAA6E8BD9AF}">
      <dgm:prSet/>
      <dgm:spPr/>
      <dgm:t>
        <a:bodyPr/>
        <a:lstStyle/>
        <a:p>
          <a:endParaRPr lang="en-US"/>
        </a:p>
      </dgm:t>
    </dgm:pt>
    <dgm:pt modelId="{878FF792-8826-4EF5-BD25-667DBE84C541}" type="pres">
      <dgm:prSet presAssocID="{A49D80A7-6110-4C99-95AC-287E501B458A}" presName="Name0" presStyleCnt="0">
        <dgm:presLayoutVars>
          <dgm:dir/>
          <dgm:animLvl val="lvl"/>
          <dgm:resizeHandles val="exact"/>
        </dgm:presLayoutVars>
      </dgm:prSet>
      <dgm:spPr/>
    </dgm:pt>
    <dgm:pt modelId="{FE06DC07-1B8E-4259-93BE-4E5BA81DB615}" type="pres">
      <dgm:prSet presAssocID="{F10B326E-C956-4A8B-8F18-C92037ADDD03}" presName="composite" presStyleCnt="0"/>
      <dgm:spPr/>
    </dgm:pt>
    <dgm:pt modelId="{A6EB0F1C-D855-426C-9252-5E15496EC11C}" type="pres">
      <dgm:prSet presAssocID="{F10B326E-C956-4A8B-8F18-C92037ADDD03}" presName="parTx" presStyleLbl="alignNode1" presStyleIdx="0" presStyleCnt="3">
        <dgm:presLayoutVars>
          <dgm:chMax val="0"/>
          <dgm:chPref val="0"/>
          <dgm:bulletEnabled val="1"/>
        </dgm:presLayoutVars>
      </dgm:prSet>
      <dgm:spPr/>
    </dgm:pt>
    <dgm:pt modelId="{0408A4A0-0FA0-4DCB-99D8-7678931DCC55}" type="pres">
      <dgm:prSet presAssocID="{F10B326E-C956-4A8B-8F18-C92037ADDD03}" presName="desTx" presStyleLbl="alignAccFollowNode1" presStyleIdx="0" presStyleCnt="3">
        <dgm:presLayoutVars>
          <dgm:bulletEnabled val="1"/>
        </dgm:presLayoutVars>
      </dgm:prSet>
      <dgm:spPr/>
    </dgm:pt>
    <dgm:pt modelId="{CED8EFB5-CAB4-42EF-8C81-02D798FA9944}" type="pres">
      <dgm:prSet presAssocID="{A362C770-9796-4507-B5C4-812BFD795A15}" presName="space" presStyleCnt="0"/>
      <dgm:spPr/>
    </dgm:pt>
    <dgm:pt modelId="{4AE177C1-D6D2-4939-A4E6-30D655D463FC}" type="pres">
      <dgm:prSet presAssocID="{54149025-3D70-4686-963B-F97DFB61E0E3}" presName="composite" presStyleCnt="0"/>
      <dgm:spPr/>
    </dgm:pt>
    <dgm:pt modelId="{767C0350-BBE6-4CB3-B9D5-88EA7F00947B}" type="pres">
      <dgm:prSet presAssocID="{54149025-3D70-4686-963B-F97DFB61E0E3}" presName="parTx" presStyleLbl="alignNode1" presStyleIdx="1" presStyleCnt="3">
        <dgm:presLayoutVars>
          <dgm:chMax val="0"/>
          <dgm:chPref val="0"/>
          <dgm:bulletEnabled val="1"/>
        </dgm:presLayoutVars>
      </dgm:prSet>
      <dgm:spPr/>
    </dgm:pt>
    <dgm:pt modelId="{4552F952-8721-447E-B901-C080802F25E7}" type="pres">
      <dgm:prSet presAssocID="{54149025-3D70-4686-963B-F97DFB61E0E3}" presName="desTx" presStyleLbl="alignAccFollowNode1" presStyleIdx="1" presStyleCnt="3">
        <dgm:presLayoutVars>
          <dgm:bulletEnabled val="1"/>
        </dgm:presLayoutVars>
      </dgm:prSet>
      <dgm:spPr/>
    </dgm:pt>
    <dgm:pt modelId="{EB8F9CDE-5C1A-48E6-8A67-F32787010DA1}" type="pres">
      <dgm:prSet presAssocID="{7F2388B3-EC31-4024-BE46-C799122B54EE}" presName="space" presStyleCnt="0"/>
      <dgm:spPr/>
    </dgm:pt>
    <dgm:pt modelId="{617A7A65-F73A-4425-BDE5-7D5C98BFAC03}" type="pres">
      <dgm:prSet presAssocID="{F67FA77C-DD94-4354-BD01-684A28A68EDA}" presName="composite" presStyleCnt="0"/>
      <dgm:spPr/>
    </dgm:pt>
    <dgm:pt modelId="{BD409990-14A0-4F6E-B8BE-7A66F009C8EA}" type="pres">
      <dgm:prSet presAssocID="{F67FA77C-DD94-4354-BD01-684A28A68EDA}" presName="parTx" presStyleLbl="alignNode1" presStyleIdx="2" presStyleCnt="3" custScaleY="101952" custLinFactNeighborX="-493" custLinFactNeighborY="3000">
        <dgm:presLayoutVars>
          <dgm:chMax val="0"/>
          <dgm:chPref val="0"/>
          <dgm:bulletEnabled val="1"/>
        </dgm:presLayoutVars>
      </dgm:prSet>
      <dgm:spPr/>
    </dgm:pt>
    <dgm:pt modelId="{0B14CEBB-248B-4D7D-BAA6-3D2F0BB53988}" type="pres">
      <dgm:prSet presAssocID="{F67FA77C-DD94-4354-BD01-684A28A68EDA}" presName="desTx" presStyleLbl="alignAccFollowNode1" presStyleIdx="2" presStyleCnt="3" custLinFactNeighborX="1293" custLinFactNeighborY="2533">
        <dgm:presLayoutVars>
          <dgm:bulletEnabled val="1"/>
        </dgm:presLayoutVars>
      </dgm:prSet>
      <dgm:spPr/>
    </dgm:pt>
  </dgm:ptLst>
  <dgm:cxnLst>
    <dgm:cxn modelId="{7E08EE0D-6210-4FED-A21A-3244E8F2AEFF}" type="presOf" srcId="{F62CC41A-A23B-4544-AD57-F8EAC9047201}" destId="{0B14CEBB-248B-4D7D-BAA6-3D2F0BB53988}" srcOrd="0" destOrd="0" presId="urn:microsoft.com/office/officeart/2005/8/layout/hList1"/>
    <dgm:cxn modelId="{D7CFB210-DF07-4110-9D86-7FAA6E8BD9AF}" srcId="{F67FA77C-DD94-4354-BD01-684A28A68EDA}" destId="{F62CC41A-A23B-4544-AD57-F8EAC9047201}" srcOrd="0" destOrd="0" parTransId="{B67366DF-F2F7-4838-99BF-637231A4CD96}" sibTransId="{732F15BD-4911-4470-AB26-F28EB9119FFB}"/>
    <dgm:cxn modelId="{E6401063-71EE-4230-8D8B-387C5B5B6F5D}" srcId="{54149025-3D70-4686-963B-F97DFB61E0E3}" destId="{69E0DB99-A4FC-47B2-AFEB-77044723ECCE}" srcOrd="0" destOrd="0" parTransId="{ED8A10F1-C79E-4DE2-8D35-18D68FA2AC0C}" sibTransId="{01DC0E81-4A17-45AD-9C34-2CA5826DC9F2}"/>
    <dgm:cxn modelId="{D58A2A71-7192-4AEC-81DC-5D7326BFAC87}" type="presOf" srcId="{69E0DB99-A4FC-47B2-AFEB-77044723ECCE}" destId="{4552F952-8721-447E-B901-C080802F25E7}" srcOrd="0" destOrd="0" presId="urn:microsoft.com/office/officeart/2005/8/layout/hList1"/>
    <dgm:cxn modelId="{C34B1479-EFA9-4C53-8B1C-8B2F724FACED}" type="presOf" srcId="{A49D80A7-6110-4C99-95AC-287E501B458A}" destId="{878FF792-8826-4EF5-BD25-667DBE84C541}" srcOrd="0" destOrd="0" presId="urn:microsoft.com/office/officeart/2005/8/layout/hList1"/>
    <dgm:cxn modelId="{CFDA587F-C123-4FF4-9414-6A3EC793219B}" type="presOf" srcId="{1144CCC7-68AF-45D4-ABB7-5F56061C3722}" destId="{0408A4A0-0FA0-4DCB-99D8-7678931DCC55}" srcOrd="0" destOrd="0" presId="urn:microsoft.com/office/officeart/2005/8/layout/hList1"/>
    <dgm:cxn modelId="{DC15D89E-8243-4EC8-B500-128C9D5C8356}" srcId="{A49D80A7-6110-4C99-95AC-287E501B458A}" destId="{54149025-3D70-4686-963B-F97DFB61E0E3}" srcOrd="1" destOrd="0" parTransId="{829C877A-A00A-478C-A88F-D7396947C58C}" sibTransId="{7F2388B3-EC31-4024-BE46-C799122B54EE}"/>
    <dgm:cxn modelId="{8B130AA3-85DC-4B56-A3D4-AC63C59720A4}" srcId="{F10B326E-C956-4A8B-8F18-C92037ADDD03}" destId="{1144CCC7-68AF-45D4-ABB7-5F56061C3722}" srcOrd="0" destOrd="0" parTransId="{BBABBDD1-05AE-46C9-9C92-92F728BF2E0B}" sibTransId="{B83805A5-F10E-4563-A4A4-0D98FB0C3ADF}"/>
    <dgm:cxn modelId="{A09D25A4-16AE-4201-A11E-ED60A0AD988C}" type="presOf" srcId="{F67FA77C-DD94-4354-BD01-684A28A68EDA}" destId="{BD409990-14A0-4F6E-B8BE-7A66F009C8EA}" srcOrd="0" destOrd="0" presId="urn:microsoft.com/office/officeart/2005/8/layout/hList1"/>
    <dgm:cxn modelId="{FB5FCDCD-19D9-4D41-8BB1-14BFAAFBF088}" srcId="{A49D80A7-6110-4C99-95AC-287E501B458A}" destId="{F10B326E-C956-4A8B-8F18-C92037ADDD03}" srcOrd="0" destOrd="0" parTransId="{05351939-4B4A-4CCF-87C1-924A57A3D75B}" sibTransId="{A362C770-9796-4507-B5C4-812BFD795A15}"/>
    <dgm:cxn modelId="{8A4EF7E4-17DD-4D01-86CF-2DCA5A48A8FA}" type="presOf" srcId="{F10B326E-C956-4A8B-8F18-C92037ADDD03}" destId="{A6EB0F1C-D855-426C-9252-5E15496EC11C}" srcOrd="0" destOrd="0" presId="urn:microsoft.com/office/officeart/2005/8/layout/hList1"/>
    <dgm:cxn modelId="{B39344E6-FFE0-4195-A6F9-75924218B26D}" type="presOf" srcId="{54149025-3D70-4686-963B-F97DFB61E0E3}" destId="{767C0350-BBE6-4CB3-B9D5-88EA7F00947B}" srcOrd="0" destOrd="0" presId="urn:microsoft.com/office/officeart/2005/8/layout/hList1"/>
    <dgm:cxn modelId="{8ECE0FEB-5C14-47E5-A39E-6AE01A540B34}" srcId="{A49D80A7-6110-4C99-95AC-287E501B458A}" destId="{F67FA77C-DD94-4354-BD01-684A28A68EDA}" srcOrd="2" destOrd="0" parTransId="{86A99F76-0559-404A-A5F8-782C100B57DE}" sibTransId="{79798274-6031-4722-9825-8272A9EF048F}"/>
    <dgm:cxn modelId="{22567128-5507-4F90-A587-C3A339BBFDBE}" type="presParOf" srcId="{878FF792-8826-4EF5-BD25-667DBE84C541}" destId="{FE06DC07-1B8E-4259-93BE-4E5BA81DB615}" srcOrd="0" destOrd="0" presId="urn:microsoft.com/office/officeart/2005/8/layout/hList1"/>
    <dgm:cxn modelId="{CE585E12-172F-4702-87C4-DD79BB07A742}" type="presParOf" srcId="{FE06DC07-1B8E-4259-93BE-4E5BA81DB615}" destId="{A6EB0F1C-D855-426C-9252-5E15496EC11C}" srcOrd="0" destOrd="0" presId="urn:microsoft.com/office/officeart/2005/8/layout/hList1"/>
    <dgm:cxn modelId="{1B8DDC42-6037-4499-A681-9480DFABF0F2}" type="presParOf" srcId="{FE06DC07-1B8E-4259-93BE-4E5BA81DB615}" destId="{0408A4A0-0FA0-4DCB-99D8-7678931DCC55}" srcOrd="1" destOrd="0" presId="urn:microsoft.com/office/officeart/2005/8/layout/hList1"/>
    <dgm:cxn modelId="{8052D694-C455-46EB-B658-FA57813FA299}" type="presParOf" srcId="{878FF792-8826-4EF5-BD25-667DBE84C541}" destId="{CED8EFB5-CAB4-42EF-8C81-02D798FA9944}" srcOrd="1" destOrd="0" presId="urn:microsoft.com/office/officeart/2005/8/layout/hList1"/>
    <dgm:cxn modelId="{20FA3BD3-6C09-4DDA-B22F-F5C66603DFFE}" type="presParOf" srcId="{878FF792-8826-4EF5-BD25-667DBE84C541}" destId="{4AE177C1-D6D2-4939-A4E6-30D655D463FC}" srcOrd="2" destOrd="0" presId="urn:microsoft.com/office/officeart/2005/8/layout/hList1"/>
    <dgm:cxn modelId="{90C4E1B7-DAF5-40C0-B084-F93DCEF4BA18}" type="presParOf" srcId="{4AE177C1-D6D2-4939-A4E6-30D655D463FC}" destId="{767C0350-BBE6-4CB3-B9D5-88EA7F00947B}" srcOrd="0" destOrd="0" presId="urn:microsoft.com/office/officeart/2005/8/layout/hList1"/>
    <dgm:cxn modelId="{8E03A5B5-46F5-4B61-B166-686D411AE503}" type="presParOf" srcId="{4AE177C1-D6D2-4939-A4E6-30D655D463FC}" destId="{4552F952-8721-447E-B901-C080802F25E7}" srcOrd="1" destOrd="0" presId="urn:microsoft.com/office/officeart/2005/8/layout/hList1"/>
    <dgm:cxn modelId="{A0FEE899-0CC0-4C1E-B5E8-99AA255B83CA}" type="presParOf" srcId="{878FF792-8826-4EF5-BD25-667DBE84C541}" destId="{EB8F9CDE-5C1A-48E6-8A67-F32787010DA1}" srcOrd="3" destOrd="0" presId="urn:microsoft.com/office/officeart/2005/8/layout/hList1"/>
    <dgm:cxn modelId="{23A2F1F7-1E8A-4FAD-B3A3-71681E0AA6CA}" type="presParOf" srcId="{878FF792-8826-4EF5-BD25-667DBE84C541}" destId="{617A7A65-F73A-4425-BDE5-7D5C98BFAC03}" srcOrd="4" destOrd="0" presId="urn:microsoft.com/office/officeart/2005/8/layout/hList1"/>
    <dgm:cxn modelId="{53879ACD-9838-4D03-BB0B-2EA44AC6E789}" type="presParOf" srcId="{617A7A65-F73A-4425-BDE5-7D5C98BFAC03}" destId="{BD409990-14A0-4F6E-B8BE-7A66F009C8EA}" srcOrd="0" destOrd="0" presId="urn:microsoft.com/office/officeart/2005/8/layout/hList1"/>
    <dgm:cxn modelId="{4B1E7E9F-EDD5-46CD-B5AA-5093146D804E}" type="presParOf" srcId="{617A7A65-F73A-4425-BDE5-7D5C98BFAC03}" destId="{0B14CEBB-248B-4D7D-BAA6-3D2F0BB53988}"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2577FC1-C30B-4DD7-8AE8-7104D00BCEC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1A3BAB9-2033-4FD3-812C-B599ED72582A}">
      <dgm:prSet phldrT="[Text]" phldr="0"/>
      <dgm:spPr/>
      <dgm:t>
        <a:bodyPr/>
        <a:lstStyle/>
        <a:p>
          <a:pPr rtl="0"/>
          <a:r>
            <a:rPr lang="en-US">
              <a:latin typeface="Calibri Light" panose="020F0302020204030204"/>
            </a:rPr>
            <a:t>Why does this working group exist?</a:t>
          </a:r>
          <a:endParaRPr lang="en-US"/>
        </a:p>
      </dgm:t>
    </dgm:pt>
    <dgm:pt modelId="{F5ADFD24-F2EB-4E45-A6CB-2EBBB9A887CD}" type="parTrans" cxnId="{1495C7EC-EC99-48B7-A2C0-08D5E7D114CE}">
      <dgm:prSet/>
      <dgm:spPr/>
      <dgm:t>
        <a:bodyPr/>
        <a:lstStyle/>
        <a:p>
          <a:endParaRPr lang="en-US"/>
        </a:p>
      </dgm:t>
    </dgm:pt>
    <dgm:pt modelId="{FB813D29-1392-4C3B-A0EF-60F27BD4613B}" type="sibTrans" cxnId="{1495C7EC-EC99-48B7-A2C0-08D5E7D114CE}">
      <dgm:prSet/>
      <dgm:spPr/>
      <dgm:t>
        <a:bodyPr/>
        <a:lstStyle/>
        <a:p>
          <a:endParaRPr lang="en-US"/>
        </a:p>
      </dgm:t>
    </dgm:pt>
    <dgm:pt modelId="{A94DA01E-98E8-4814-8BC3-052C4876E8FB}">
      <dgm:prSet phldrT="[Text]" phldr="0"/>
      <dgm:spPr/>
      <dgm:t>
        <a:bodyPr/>
        <a:lstStyle/>
        <a:p>
          <a:pPr rtl="0"/>
          <a:r>
            <a:rPr lang="en-US">
              <a:latin typeface="Calibri Light" panose="020F0302020204030204"/>
            </a:rPr>
            <a:t>Address our second strategic learning question; "</a:t>
          </a:r>
          <a:r>
            <a:rPr lang="en-US" i="1">
              <a:latin typeface="Gill Sans MT"/>
            </a:rPr>
            <a:t>What are the intersections of empathy (and empathy for animals) and diversity, equity, inclusion, and justice (DEIJ) oriented futures in zoos and aquariums?"</a:t>
          </a:r>
        </a:p>
      </dgm:t>
    </dgm:pt>
    <dgm:pt modelId="{E1C41226-E9CF-43DF-ACAB-8C7696F49DBA}" type="parTrans" cxnId="{056ED594-E4C9-4BF9-BEA9-81E54EB6B55D}">
      <dgm:prSet/>
      <dgm:spPr/>
      <dgm:t>
        <a:bodyPr/>
        <a:lstStyle/>
        <a:p>
          <a:endParaRPr lang="en-US"/>
        </a:p>
      </dgm:t>
    </dgm:pt>
    <dgm:pt modelId="{30D9B6D0-6167-4598-8D73-F82DFF1B1729}" type="sibTrans" cxnId="{056ED594-E4C9-4BF9-BEA9-81E54EB6B55D}">
      <dgm:prSet/>
      <dgm:spPr/>
      <dgm:t>
        <a:bodyPr/>
        <a:lstStyle/>
        <a:p>
          <a:endParaRPr lang="en-US"/>
        </a:p>
      </dgm:t>
    </dgm:pt>
    <dgm:pt modelId="{1D23B843-E8BB-45B8-9777-45EE8F4074DD}">
      <dgm:prSet phldrT="[Text]" phldr="0"/>
      <dgm:spPr/>
      <dgm:t>
        <a:bodyPr/>
        <a:lstStyle/>
        <a:p>
          <a:pPr rtl="0"/>
          <a:r>
            <a:rPr lang="en-US" i="0">
              <a:latin typeface="Calibri Light" panose="020F0302020204030204"/>
              <a:ea typeface="Calibri Light" panose="020F0302020204030204"/>
              <a:cs typeface="Calibri Light" panose="020F0302020204030204"/>
            </a:rPr>
            <a:t>What have we done so far?</a:t>
          </a:r>
        </a:p>
      </dgm:t>
    </dgm:pt>
    <dgm:pt modelId="{EB77821A-CB51-49B8-8FB3-22F7B454D0B3}" type="parTrans" cxnId="{03961428-40A0-4DEF-B2A3-53FFCA90AB0C}">
      <dgm:prSet/>
      <dgm:spPr/>
      <dgm:t>
        <a:bodyPr/>
        <a:lstStyle/>
        <a:p>
          <a:endParaRPr lang="en-US"/>
        </a:p>
      </dgm:t>
    </dgm:pt>
    <dgm:pt modelId="{08BE6DBC-B6EB-46B2-A016-5C7F8CD0E9DF}" type="sibTrans" cxnId="{03961428-40A0-4DEF-B2A3-53FFCA90AB0C}">
      <dgm:prSet/>
      <dgm:spPr/>
      <dgm:t>
        <a:bodyPr/>
        <a:lstStyle/>
        <a:p>
          <a:endParaRPr lang="en-US"/>
        </a:p>
      </dgm:t>
    </dgm:pt>
    <dgm:pt modelId="{C1C73EE3-71AB-4B3A-8CCE-7F8BB23BE39F}">
      <dgm:prSet phldrT="[Text]" phldr="0"/>
      <dgm:spPr/>
      <dgm:t>
        <a:bodyPr/>
        <a:lstStyle/>
        <a:p>
          <a:pPr rtl="0"/>
          <a:r>
            <a:rPr lang="en-US">
              <a:latin typeface="Calibri Light" panose="020F0302020204030204"/>
            </a:rPr>
            <a:t>Gathered input from Network Members.</a:t>
          </a:r>
          <a:endParaRPr lang="en-US"/>
        </a:p>
      </dgm:t>
    </dgm:pt>
    <dgm:pt modelId="{8E9512BE-F23A-425E-9374-D1D37B9F470C}" type="parTrans" cxnId="{CB0215C1-9426-4F16-A331-996DD65C796E}">
      <dgm:prSet/>
      <dgm:spPr/>
      <dgm:t>
        <a:bodyPr/>
        <a:lstStyle/>
        <a:p>
          <a:endParaRPr lang="en-US"/>
        </a:p>
      </dgm:t>
    </dgm:pt>
    <dgm:pt modelId="{A5F26C30-4F1E-4BD0-841A-BD395B8C255C}" type="sibTrans" cxnId="{CB0215C1-9426-4F16-A331-996DD65C796E}">
      <dgm:prSet/>
      <dgm:spPr/>
      <dgm:t>
        <a:bodyPr/>
        <a:lstStyle/>
        <a:p>
          <a:endParaRPr lang="en-US"/>
        </a:p>
      </dgm:t>
    </dgm:pt>
    <dgm:pt modelId="{772F7D65-C8C1-4CF7-A27B-3780DC1D0409}">
      <dgm:prSet phldr="0"/>
      <dgm:spPr/>
      <dgm:t>
        <a:bodyPr/>
        <a:lstStyle/>
        <a:p>
          <a:pPr rtl="0"/>
          <a:r>
            <a:rPr lang="en-US">
              <a:latin typeface="Calibri Light" panose="020F0302020204030204"/>
            </a:rPr>
            <a:t>Continue to ensure that the Network is an equitable space.</a:t>
          </a:r>
        </a:p>
      </dgm:t>
    </dgm:pt>
    <dgm:pt modelId="{B6F9C556-7F7F-4600-BABC-558C2E8747D2}" type="parTrans" cxnId="{9B1E3749-2512-4816-8F2F-4B3FDCD6DC16}">
      <dgm:prSet/>
      <dgm:spPr/>
      <dgm:t>
        <a:bodyPr/>
        <a:lstStyle/>
        <a:p>
          <a:endParaRPr lang="en-US"/>
        </a:p>
      </dgm:t>
    </dgm:pt>
    <dgm:pt modelId="{87589710-9312-4977-91E8-F43852644422}" type="sibTrans" cxnId="{9B1E3749-2512-4816-8F2F-4B3FDCD6DC16}">
      <dgm:prSet/>
      <dgm:spPr/>
      <dgm:t>
        <a:bodyPr/>
        <a:lstStyle/>
        <a:p>
          <a:endParaRPr lang="en-US"/>
        </a:p>
      </dgm:t>
    </dgm:pt>
    <dgm:pt modelId="{9B8806C1-A8FE-44B3-9BF5-0D6F75D24F18}">
      <dgm:prSet phldr="0"/>
      <dgm:spPr/>
      <dgm:t>
        <a:bodyPr/>
        <a:lstStyle/>
        <a:p>
          <a:pPr rtl="0"/>
          <a:r>
            <a:rPr lang="en-US">
              <a:latin typeface="Calibri Light" panose="020F0302020204030204"/>
            </a:rPr>
            <a:t>Facilitate the sharing of DEAI work being done across our Network.</a:t>
          </a:r>
        </a:p>
      </dgm:t>
    </dgm:pt>
    <dgm:pt modelId="{C5088B7C-E18A-4EA4-99BF-73258AAC3C1D}" type="parTrans" cxnId="{B542B528-2814-4BDF-9BFD-6DD30E52AB95}">
      <dgm:prSet/>
      <dgm:spPr/>
      <dgm:t>
        <a:bodyPr/>
        <a:lstStyle/>
        <a:p>
          <a:endParaRPr lang="en-US"/>
        </a:p>
      </dgm:t>
    </dgm:pt>
    <dgm:pt modelId="{AACA05B4-DFAF-412B-A710-177211D1FD4F}" type="sibTrans" cxnId="{B542B528-2814-4BDF-9BFD-6DD30E52AB95}">
      <dgm:prSet/>
      <dgm:spPr/>
      <dgm:t>
        <a:bodyPr/>
        <a:lstStyle/>
        <a:p>
          <a:endParaRPr lang="en-US"/>
        </a:p>
      </dgm:t>
    </dgm:pt>
    <dgm:pt modelId="{406EA00C-3ECA-4F1B-B3AA-79220FF82139}">
      <dgm:prSet phldr="0"/>
      <dgm:spPr/>
      <dgm:t>
        <a:bodyPr/>
        <a:lstStyle/>
        <a:p>
          <a:pPr rtl="0"/>
          <a:r>
            <a:rPr lang="en-US">
              <a:latin typeface="Calibri Light" panose="020F0302020204030204"/>
            </a:rPr>
            <a:t>Held 2 working group meetings to discuss these learnings. </a:t>
          </a:r>
        </a:p>
      </dgm:t>
    </dgm:pt>
    <dgm:pt modelId="{83C5FD95-AF06-4EA4-AB3D-8BA914ACE7EA}" type="parTrans" cxnId="{A7E978D8-D0D6-40CB-A202-FA9C79E2BC28}">
      <dgm:prSet/>
      <dgm:spPr/>
      <dgm:t>
        <a:bodyPr/>
        <a:lstStyle/>
        <a:p>
          <a:endParaRPr lang="en-US"/>
        </a:p>
      </dgm:t>
    </dgm:pt>
    <dgm:pt modelId="{C3A92BBB-AB53-46E2-A980-4E9C70E622FD}" type="sibTrans" cxnId="{A7E978D8-D0D6-40CB-A202-FA9C79E2BC28}">
      <dgm:prSet/>
      <dgm:spPr/>
      <dgm:t>
        <a:bodyPr/>
        <a:lstStyle/>
        <a:p>
          <a:endParaRPr lang="en-US"/>
        </a:p>
      </dgm:t>
    </dgm:pt>
    <dgm:pt modelId="{2D9D03A0-D5C9-45E7-A86E-E12CB2D810DA}" type="pres">
      <dgm:prSet presAssocID="{82577FC1-C30B-4DD7-8AE8-7104D00BCECA}" presName="linear" presStyleCnt="0">
        <dgm:presLayoutVars>
          <dgm:animLvl val="lvl"/>
          <dgm:resizeHandles val="exact"/>
        </dgm:presLayoutVars>
      </dgm:prSet>
      <dgm:spPr/>
    </dgm:pt>
    <dgm:pt modelId="{013F7BC7-47A9-493B-851D-668271CE331E}" type="pres">
      <dgm:prSet presAssocID="{F1A3BAB9-2033-4FD3-812C-B599ED72582A}" presName="parentText" presStyleLbl="node1" presStyleIdx="0" presStyleCnt="2">
        <dgm:presLayoutVars>
          <dgm:chMax val="0"/>
          <dgm:bulletEnabled val="1"/>
        </dgm:presLayoutVars>
      </dgm:prSet>
      <dgm:spPr/>
    </dgm:pt>
    <dgm:pt modelId="{D55585C0-BBC8-4E13-825F-B4DEC66E7C31}" type="pres">
      <dgm:prSet presAssocID="{F1A3BAB9-2033-4FD3-812C-B599ED72582A}" presName="childText" presStyleLbl="revTx" presStyleIdx="0" presStyleCnt="2">
        <dgm:presLayoutVars>
          <dgm:bulletEnabled val="1"/>
        </dgm:presLayoutVars>
      </dgm:prSet>
      <dgm:spPr/>
    </dgm:pt>
    <dgm:pt modelId="{15D3CB25-0861-4B96-9742-E489E6A4B46B}" type="pres">
      <dgm:prSet presAssocID="{1D23B843-E8BB-45B8-9777-45EE8F4074DD}" presName="parentText" presStyleLbl="node1" presStyleIdx="1" presStyleCnt="2">
        <dgm:presLayoutVars>
          <dgm:chMax val="0"/>
          <dgm:bulletEnabled val="1"/>
        </dgm:presLayoutVars>
      </dgm:prSet>
      <dgm:spPr/>
    </dgm:pt>
    <dgm:pt modelId="{B65A7110-5A70-4862-AEEF-3B09EA2715C6}" type="pres">
      <dgm:prSet presAssocID="{1D23B843-E8BB-45B8-9777-45EE8F4074DD}" presName="childText" presStyleLbl="revTx" presStyleIdx="1" presStyleCnt="2">
        <dgm:presLayoutVars>
          <dgm:bulletEnabled val="1"/>
        </dgm:presLayoutVars>
      </dgm:prSet>
      <dgm:spPr/>
    </dgm:pt>
  </dgm:ptLst>
  <dgm:cxnLst>
    <dgm:cxn modelId="{AC0B2700-C328-4585-AEB2-B3B65B43F148}" type="presOf" srcId="{406EA00C-3ECA-4F1B-B3AA-79220FF82139}" destId="{B65A7110-5A70-4862-AEEF-3B09EA2715C6}" srcOrd="0" destOrd="1" presId="urn:microsoft.com/office/officeart/2005/8/layout/vList2"/>
    <dgm:cxn modelId="{38123205-2D04-402A-8AEA-548E9DD0A13C}" type="presOf" srcId="{A94DA01E-98E8-4814-8BC3-052C4876E8FB}" destId="{D55585C0-BBC8-4E13-825F-B4DEC66E7C31}" srcOrd="0" destOrd="2" presId="urn:microsoft.com/office/officeart/2005/8/layout/vList2"/>
    <dgm:cxn modelId="{019A860F-FB07-4E49-B882-0DF8CBDC2F99}" type="presOf" srcId="{F1A3BAB9-2033-4FD3-812C-B599ED72582A}" destId="{013F7BC7-47A9-493B-851D-668271CE331E}" srcOrd="0" destOrd="0" presId="urn:microsoft.com/office/officeart/2005/8/layout/vList2"/>
    <dgm:cxn modelId="{03961428-40A0-4DEF-B2A3-53FFCA90AB0C}" srcId="{82577FC1-C30B-4DD7-8AE8-7104D00BCECA}" destId="{1D23B843-E8BB-45B8-9777-45EE8F4074DD}" srcOrd="1" destOrd="0" parTransId="{EB77821A-CB51-49B8-8FB3-22F7B454D0B3}" sibTransId="{08BE6DBC-B6EB-46B2-A016-5C7F8CD0E9DF}"/>
    <dgm:cxn modelId="{B542B528-2814-4BDF-9BFD-6DD30E52AB95}" srcId="{F1A3BAB9-2033-4FD3-812C-B599ED72582A}" destId="{9B8806C1-A8FE-44B3-9BF5-0D6F75D24F18}" srcOrd="1" destOrd="0" parTransId="{C5088B7C-E18A-4EA4-99BF-73258AAC3C1D}" sibTransId="{AACA05B4-DFAF-412B-A710-177211D1FD4F}"/>
    <dgm:cxn modelId="{FF86FF63-8D2B-47E8-A591-C199E77521DC}" type="presOf" srcId="{82577FC1-C30B-4DD7-8AE8-7104D00BCECA}" destId="{2D9D03A0-D5C9-45E7-A86E-E12CB2D810DA}" srcOrd="0" destOrd="0" presId="urn:microsoft.com/office/officeart/2005/8/layout/vList2"/>
    <dgm:cxn modelId="{9B1E3749-2512-4816-8F2F-4B3FDCD6DC16}" srcId="{F1A3BAB9-2033-4FD3-812C-B599ED72582A}" destId="{772F7D65-C8C1-4CF7-A27B-3780DC1D0409}" srcOrd="0" destOrd="0" parTransId="{B6F9C556-7F7F-4600-BABC-558C2E8747D2}" sibTransId="{87589710-9312-4977-91E8-F43852644422}"/>
    <dgm:cxn modelId="{75261C57-8320-4BFA-9749-E57850414DEB}" type="presOf" srcId="{C1C73EE3-71AB-4B3A-8CCE-7F8BB23BE39F}" destId="{B65A7110-5A70-4862-AEEF-3B09EA2715C6}" srcOrd="0" destOrd="0" presId="urn:microsoft.com/office/officeart/2005/8/layout/vList2"/>
    <dgm:cxn modelId="{056ED594-E4C9-4BF9-BEA9-81E54EB6B55D}" srcId="{F1A3BAB9-2033-4FD3-812C-B599ED72582A}" destId="{A94DA01E-98E8-4814-8BC3-052C4876E8FB}" srcOrd="2" destOrd="0" parTransId="{E1C41226-E9CF-43DF-ACAB-8C7696F49DBA}" sibTransId="{30D9B6D0-6167-4598-8D73-F82DFF1B1729}"/>
    <dgm:cxn modelId="{2F3717A1-4BCD-498D-85CE-145B261E7ADB}" type="presOf" srcId="{772F7D65-C8C1-4CF7-A27B-3780DC1D0409}" destId="{D55585C0-BBC8-4E13-825F-B4DEC66E7C31}" srcOrd="0" destOrd="0" presId="urn:microsoft.com/office/officeart/2005/8/layout/vList2"/>
    <dgm:cxn modelId="{887F19B3-D048-4E31-B413-11C499D386B1}" type="presOf" srcId="{9B8806C1-A8FE-44B3-9BF5-0D6F75D24F18}" destId="{D55585C0-BBC8-4E13-825F-B4DEC66E7C31}" srcOrd="0" destOrd="1" presId="urn:microsoft.com/office/officeart/2005/8/layout/vList2"/>
    <dgm:cxn modelId="{CB0215C1-9426-4F16-A331-996DD65C796E}" srcId="{1D23B843-E8BB-45B8-9777-45EE8F4074DD}" destId="{C1C73EE3-71AB-4B3A-8CCE-7F8BB23BE39F}" srcOrd="0" destOrd="0" parTransId="{8E9512BE-F23A-425E-9374-D1D37B9F470C}" sibTransId="{A5F26C30-4F1E-4BD0-841A-BD395B8C255C}"/>
    <dgm:cxn modelId="{A7E978D8-D0D6-40CB-A202-FA9C79E2BC28}" srcId="{1D23B843-E8BB-45B8-9777-45EE8F4074DD}" destId="{406EA00C-3ECA-4F1B-B3AA-79220FF82139}" srcOrd="1" destOrd="0" parTransId="{83C5FD95-AF06-4EA4-AB3D-8BA914ACE7EA}" sibTransId="{C3A92BBB-AB53-46E2-A980-4E9C70E622FD}"/>
    <dgm:cxn modelId="{5F1CD5D9-EEF3-4A63-8F82-AD4DF5E8EA71}" type="presOf" srcId="{1D23B843-E8BB-45B8-9777-45EE8F4074DD}" destId="{15D3CB25-0861-4B96-9742-E489E6A4B46B}" srcOrd="0" destOrd="0" presId="urn:microsoft.com/office/officeart/2005/8/layout/vList2"/>
    <dgm:cxn modelId="{1495C7EC-EC99-48B7-A2C0-08D5E7D114CE}" srcId="{82577FC1-C30B-4DD7-8AE8-7104D00BCECA}" destId="{F1A3BAB9-2033-4FD3-812C-B599ED72582A}" srcOrd="0" destOrd="0" parTransId="{F5ADFD24-F2EB-4E45-A6CB-2EBBB9A887CD}" sibTransId="{FB813D29-1392-4C3B-A0EF-60F27BD4613B}"/>
    <dgm:cxn modelId="{47F2FC6C-06C7-4336-8E84-D78DBE4FAF18}" type="presParOf" srcId="{2D9D03A0-D5C9-45E7-A86E-E12CB2D810DA}" destId="{013F7BC7-47A9-493B-851D-668271CE331E}" srcOrd="0" destOrd="0" presId="urn:microsoft.com/office/officeart/2005/8/layout/vList2"/>
    <dgm:cxn modelId="{ADED3D89-52F2-46D1-ACA4-03914CA78495}" type="presParOf" srcId="{2D9D03A0-D5C9-45E7-A86E-E12CB2D810DA}" destId="{D55585C0-BBC8-4E13-825F-B4DEC66E7C31}" srcOrd="1" destOrd="0" presId="urn:microsoft.com/office/officeart/2005/8/layout/vList2"/>
    <dgm:cxn modelId="{C49D41B2-B2BC-482B-A428-CDDB8CEE967B}" type="presParOf" srcId="{2D9D03A0-D5C9-45E7-A86E-E12CB2D810DA}" destId="{15D3CB25-0861-4B96-9742-E489E6A4B46B}" srcOrd="2" destOrd="0" presId="urn:microsoft.com/office/officeart/2005/8/layout/vList2"/>
    <dgm:cxn modelId="{F83C0BCA-6352-4F51-959D-6E69AF72C7E1}" type="presParOf" srcId="{2D9D03A0-D5C9-45E7-A86E-E12CB2D810DA}" destId="{B65A7110-5A70-4862-AEEF-3B09EA2715C6}" srcOrd="3"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2577FC1-C30B-4DD7-8AE8-7104D00BCEC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1A3BAB9-2033-4FD3-812C-B599ED72582A}">
      <dgm:prSet phldrT="[Text]" phldr="0"/>
      <dgm:spPr/>
      <dgm:t>
        <a:bodyPr/>
        <a:lstStyle/>
        <a:p>
          <a:pPr rtl="0"/>
          <a:r>
            <a:rPr lang="en-US">
              <a:latin typeface="Calibri Light" panose="020F0302020204030204"/>
            </a:rPr>
            <a:t>Where are we going?</a:t>
          </a:r>
          <a:endParaRPr lang="en-US"/>
        </a:p>
      </dgm:t>
    </dgm:pt>
    <dgm:pt modelId="{F5ADFD24-F2EB-4E45-A6CB-2EBBB9A887CD}" type="parTrans" cxnId="{1495C7EC-EC99-48B7-A2C0-08D5E7D114CE}">
      <dgm:prSet/>
      <dgm:spPr/>
      <dgm:t>
        <a:bodyPr/>
        <a:lstStyle/>
        <a:p>
          <a:endParaRPr lang="en-US"/>
        </a:p>
      </dgm:t>
    </dgm:pt>
    <dgm:pt modelId="{FB813D29-1392-4C3B-A0EF-60F27BD4613B}" type="sibTrans" cxnId="{1495C7EC-EC99-48B7-A2C0-08D5E7D114CE}">
      <dgm:prSet/>
      <dgm:spPr/>
      <dgm:t>
        <a:bodyPr/>
        <a:lstStyle/>
        <a:p>
          <a:endParaRPr lang="en-US"/>
        </a:p>
      </dgm:t>
    </dgm:pt>
    <dgm:pt modelId="{A94DA01E-98E8-4814-8BC3-052C4876E8FB}">
      <dgm:prSet phldrT="[Text]" phldr="0"/>
      <dgm:spPr/>
      <dgm:t>
        <a:bodyPr/>
        <a:lstStyle/>
        <a:p>
          <a:pPr rtl="0"/>
          <a:r>
            <a:rPr lang="en-US" i="0">
              <a:latin typeface="Calibri Light"/>
              <a:ea typeface="Calibri Light"/>
              <a:cs typeface="Calibri Light"/>
            </a:rPr>
            <a:t>The trajectory of this working group is guided by the Network Members. </a:t>
          </a:r>
        </a:p>
      </dgm:t>
    </dgm:pt>
    <dgm:pt modelId="{E1C41226-E9CF-43DF-ACAB-8C7696F49DBA}" type="parTrans" cxnId="{056ED594-E4C9-4BF9-BEA9-81E54EB6B55D}">
      <dgm:prSet/>
      <dgm:spPr/>
      <dgm:t>
        <a:bodyPr/>
        <a:lstStyle/>
        <a:p>
          <a:endParaRPr lang="en-US"/>
        </a:p>
      </dgm:t>
    </dgm:pt>
    <dgm:pt modelId="{30D9B6D0-6167-4598-8D73-F82DFF1B1729}" type="sibTrans" cxnId="{056ED594-E4C9-4BF9-BEA9-81E54EB6B55D}">
      <dgm:prSet/>
      <dgm:spPr/>
      <dgm:t>
        <a:bodyPr/>
        <a:lstStyle/>
        <a:p>
          <a:endParaRPr lang="en-US"/>
        </a:p>
      </dgm:t>
    </dgm:pt>
    <dgm:pt modelId="{1D23B843-E8BB-45B8-9777-45EE8F4074DD}">
      <dgm:prSet phldrT="[Text]" phldr="0"/>
      <dgm:spPr/>
      <dgm:t>
        <a:bodyPr/>
        <a:lstStyle/>
        <a:p>
          <a:pPr rtl="0"/>
          <a:r>
            <a:rPr lang="en-US" i="0">
              <a:latin typeface="Calibri Light" panose="020F0302020204030204"/>
              <a:ea typeface="Calibri Light" panose="020F0302020204030204"/>
              <a:cs typeface="Calibri Light" panose="020F0302020204030204"/>
            </a:rPr>
            <a:t>How can you get involved?</a:t>
          </a:r>
        </a:p>
      </dgm:t>
    </dgm:pt>
    <dgm:pt modelId="{EB77821A-CB51-49B8-8FB3-22F7B454D0B3}" type="parTrans" cxnId="{03961428-40A0-4DEF-B2A3-53FFCA90AB0C}">
      <dgm:prSet/>
      <dgm:spPr/>
      <dgm:t>
        <a:bodyPr/>
        <a:lstStyle/>
        <a:p>
          <a:endParaRPr lang="en-US"/>
        </a:p>
      </dgm:t>
    </dgm:pt>
    <dgm:pt modelId="{08BE6DBC-B6EB-46B2-A016-5C7F8CD0E9DF}" type="sibTrans" cxnId="{03961428-40A0-4DEF-B2A3-53FFCA90AB0C}">
      <dgm:prSet/>
      <dgm:spPr/>
      <dgm:t>
        <a:bodyPr/>
        <a:lstStyle/>
        <a:p>
          <a:endParaRPr lang="en-US"/>
        </a:p>
      </dgm:t>
    </dgm:pt>
    <dgm:pt modelId="{406EA00C-3ECA-4F1B-B3AA-79220FF82139}">
      <dgm:prSet phldr="0"/>
      <dgm:spPr/>
      <dgm:t>
        <a:bodyPr/>
        <a:lstStyle/>
        <a:p>
          <a:pPr rtl="0"/>
          <a:r>
            <a:rPr lang="en-US">
              <a:latin typeface="Calibri Light" panose="020F0302020204030204"/>
            </a:rPr>
            <a:t>We encourage any Network Member to join and be a part of this working group!</a:t>
          </a:r>
        </a:p>
      </dgm:t>
    </dgm:pt>
    <dgm:pt modelId="{83C5FD95-AF06-4EA4-AB3D-8BA914ACE7EA}" type="parTrans" cxnId="{A7E978D8-D0D6-40CB-A202-FA9C79E2BC28}">
      <dgm:prSet/>
      <dgm:spPr/>
    </dgm:pt>
    <dgm:pt modelId="{C3A92BBB-AB53-46E2-A980-4E9C70E622FD}" type="sibTrans" cxnId="{A7E978D8-D0D6-40CB-A202-FA9C79E2BC28}">
      <dgm:prSet/>
      <dgm:spPr/>
    </dgm:pt>
    <dgm:pt modelId="{7B548A24-B0D1-48A9-AEB2-EF9F735970B1}">
      <dgm:prSet phldr="0"/>
      <dgm:spPr/>
      <dgm:t>
        <a:bodyPr/>
        <a:lstStyle/>
        <a:p>
          <a:pPr rtl="0"/>
          <a:r>
            <a:rPr lang="en-US" b="1" i="0">
              <a:latin typeface="Calibri Light"/>
              <a:ea typeface="Calibri Light"/>
              <a:cs typeface="Calibri Light"/>
            </a:rPr>
            <a:t>Next meeting: October 18th at 10am PST</a:t>
          </a:r>
        </a:p>
      </dgm:t>
    </dgm:pt>
    <dgm:pt modelId="{8EB4C22D-6226-4E7A-B798-4FE74AF83378}" type="parTrans" cxnId="{1ED6EC04-F3E0-46B8-98A2-49B0CE53010D}">
      <dgm:prSet/>
      <dgm:spPr/>
    </dgm:pt>
    <dgm:pt modelId="{48C4D985-538F-4BAC-9CA5-558265F94E41}" type="sibTrans" cxnId="{1ED6EC04-F3E0-46B8-98A2-49B0CE53010D}">
      <dgm:prSet/>
      <dgm:spPr/>
    </dgm:pt>
    <dgm:pt modelId="{6CFE9847-8985-4D1F-AD5C-E91BE4EAFC6B}">
      <dgm:prSet phldr="0"/>
      <dgm:spPr/>
      <dgm:t>
        <a:bodyPr/>
        <a:lstStyle/>
        <a:p>
          <a:pPr rtl="0"/>
          <a:r>
            <a:rPr lang="en-US" i="0">
              <a:latin typeface="Calibri Light" panose="020F0302020204030204"/>
              <a:ea typeface="Calibri Light" panose="020F0302020204030204"/>
              <a:cs typeface="Calibri Light" panose="020F0302020204030204"/>
            </a:rPr>
            <a:t>Have a 2-hour long meeting in November/December to determine the mission and vision of the working group.</a:t>
          </a:r>
        </a:p>
      </dgm:t>
    </dgm:pt>
    <dgm:pt modelId="{733C4E58-3355-4390-BE9A-A663C677E0C5}" type="parTrans" cxnId="{7A0B60F3-B980-4052-B11F-10687FDAF092}">
      <dgm:prSet/>
      <dgm:spPr/>
    </dgm:pt>
    <dgm:pt modelId="{B5A791B7-39AD-43BB-AE98-69FDF5372C03}" type="sibTrans" cxnId="{7A0B60F3-B980-4052-B11F-10687FDAF092}">
      <dgm:prSet/>
      <dgm:spPr/>
    </dgm:pt>
    <dgm:pt modelId="{0FDEAF56-E858-4890-881B-F4164CAC7CB5}">
      <dgm:prSet phldr="0"/>
      <dgm:spPr/>
      <dgm:t>
        <a:bodyPr/>
        <a:lstStyle/>
        <a:p>
          <a:pPr rtl="0"/>
          <a:r>
            <a:rPr lang="en-US">
              <a:latin typeface="Calibri Light" panose="020F0302020204030204"/>
            </a:rPr>
            <a:t>Average of a 1-hour commitment monthly (like other committees).</a:t>
          </a:r>
        </a:p>
      </dgm:t>
    </dgm:pt>
    <dgm:pt modelId="{A210A213-7985-4BB5-A298-ADC9ECE07A6A}" type="parTrans" cxnId="{CA6E086C-9F44-4D41-ABAF-CB161A9FBC22}">
      <dgm:prSet/>
      <dgm:spPr/>
    </dgm:pt>
    <dgm:pt modelId="{F0BE7645-43F7-4F25-8206-C94BAEF3C98F}" type="sibTrans" cxnId="{CA6E086C-9F44-4D41-ABAF-CB161A9FBC22}">
      <dgm:prSet/>
      <dgm:spPr/>
    </dgm:pt>
    <dgm:pt modelId="{2D9D03A0-D5C9-45E7-A86E-E12CB2D810DA}" type="pres">
      <dgm:prSet presAssocID="{82577FC1-C30B-4DD7-8AE8-7104D00BCECA}" presName="linear" presStyleCnt="0">
        <dgm:presLayoutVars>
          <dgm:animLvl val="lvl"/>
          <dgm:resizeHandles val="exact"/>
        </dgm:presLayoutVars>
      </dgm:prSet>
      <dgm:spPr/>
    </dgm:pt>
    <dgm:pt modelId="{013F7BC7-47A9-493B-851D-668271CE331E}" type="pres">
      <dgm:prSet presAssocID="{F1A3BAB9-2033-4FD3-812C-B599ED72582A}" presName="parentText" presStyleLbl="node1" presStyleIdx="0" presStyleCnt="2">
        <dgm:presLayoutVars>
          <dgm:chMax val="0"/>
          <dgm:bulletEnabled val="1"/>
        </dgm:presLayoutVars>
      </dgm:prSet>
      <dgm:spPr/>
    </dgm:pt>
    <dgm:pt modelId="{D55585C0-BBC8-4E13-825F-B4DEC66E7C31}" type="pres">
      <dgm:prSet presAssocID="{F1A3BAB9-2033-4FD3-812C-B599ED72582A}" presName="childText" presStyleLbl="revTx" presStyleIdx="0" presStyleCnt="2">
        <dgm:presLayoutVars>
          <dgm:bulletEnabled val="1"/>
        </dgm:presLayoutVars>
      </dgm:prSet>
      <dgm:spPr/>
    </dgm:pt>
    <dgm:pt modelId="{15D3CB25-0861-4B96-9742-E489E6A4B46B}" type="pres">
      <dgm:prSet presAssocID="{1D23B843-E8BB-45B8-9777-45EE8F4074DD}" presName="parentText" presStyleLbl="node1" presStyleIdx="1" presStyleCnt="2">
        <dgm:presLayoutVars>
          <dgm:chMax val="0"/>
          <dgm:bulletEnabled val="1"/>
        </dgm:presLayoutVars>
      </dgm:prSet>
      <dgm:spPr/>
    </dgm:pt>
    <dgm:pt modelId="{B65A7110-5A70-4862-AEEF-3B09EA2715C6}" type="pres">
      <dgm:prSet presAssocID="{1D23B843-E8BB-45B8-9777-45EE8F4074DD}" presName="childText" presStyleLbl="revTx" presStyleIdx="1" presStyleCnt="2">
        <dgm:presLayoutVars>
          <dgm:bulletEnabled val="1"/>
        </dgm:presLayoutVars>
      </dgm:prSet>
      <dgm:spPr/>
    </dgm:pt>
  </dgm:ptLst>
  <dgm:cxnLst>
    <dgm:cxn modelId="{DAC52004-DFD8-456F-BAC7-830E99D1F41B}" type="presOf" srcId="{406EA00C-3ECA-4F1B-B3AA-79220FF82139}" destId="{B65A7110-5A70-4862-AEEF-3B09EA2715C6}" srcOrd="0" destOrd="0" presId="urn:microsoft.com/office/officeart/2005/8/layout/vList2"/>
    <dgm:cxn modelId="{1ED6EC04-F3E0-46B8-98A2-49B0CE53010D}" srcId="{F1A3BAB9-2033-4FD3-812C-B599ED72582A}" destId="{7B548A24-B0D1-48A9-AEB2-EF9F735970B1}" srcOrd="1" destOrd="0" parTransId="{8EB4C22D-6226-4E7A-B798-4FE74AF83378}" sibTransId="{48C4D985-538F-4BAC-9CA5-558265F94E41}"/>
    <dgm:cxn modelId="{03961428-40A0-4DEF-B2A3-53FFCA90AB0C}" srcId="{82577FC1-C30B-4DD7-8AE8-7104D00BCECA}" destId="{1D23B843-E8BB-45B8-9777-45EE8F4074DD}" srcOrd="1" destOrd="0" parTransId="{EB77821A-CB51-49B8-8FB3-22F7B454D0B3}" sibTransId="{08BE6DBC-B6EB-46B2-A016-5C7F8CD0E9DF}"/>
    <dgm:cxn modelId="{15D3532F-3BDB-4BD1-9060-68E72B307535}" type="presOf" srcId="{0FDEAF56-E858-4890-881B-F4164CAC7CB5}" destId="{B65A7110-5A70-4862-AEEF-3B09EA2715C6}" srcOrd="0" destOrd="1" presId="urn:microsoft.com/office/officeart/2005/8/layout/vList2"/>
    <dgm:cxn modelId="{FF86FF63-8D2B-47E8-A591-C199E77521DC}" type="presOf" srcId="{82577FC1-C30B-4DD7-8AE8-7104D00BCECA}" destId="{2D9D03A0-D5C9-45E7-A86E-E12CB2D810DA}" srcOrd="0" destOrd="0" presId="urn:microsoft.com/office/officeart/2005/8/layout/vList2"/>
    <dgm:cxn modelId="{444DED66-4892-41CC-A47C-7A27BDA58070}" type="presOf" srcId="{A94DA01E-98E8-4814-8BC3-052C4876E8FB}" destId="{D55585C0-BBC8-4E13-825F-B4DEC66E7C31}" srcOrd="0" destOrd="0" presId="urn:microsoft.com/office/officeart/2005/8/layout/vList2"/>
    <dgm:cxn modelId="{CA6E086C-9F44-4D41-ABAF-CB161A9FBC22}" srcId="{1D23B843-E8BB-45B8-9777-45EE8F4074DD}" destId="{0FDEAF56-E858-4890-881B-F4164CAC7CB5}" srcOrd="1" destOrd="0" parTransId="{A210A213-7985-4BB5-A298-ADC9ECE07A6A}" sibTransId="{F0BE7645-43F7-4F25-8206-C94BAEF3C98F}"/>
    <dgm:cxn modelId="{056ED594-E4C9-4BF9-BEA9-81E54EB6B55D}" srcId="{F1A3BAB9-2033-4FD3-812C-B599ED72582A}" destId="{A94DA01E-98E8-4814-8BC3-052C4876E8FB}" srcOrd="0" destOrd="0" parTransId="{E1C41226-E9CF-43DF-ACAB-8C7696F49DBA}" sibTransId="{30D9B6D0-6167-4598-8D73-F82DFF1B1729}"/>
    <dgm:cxn modelId="{75824F99-E50F-4B6E-B21E-0E2B31220762}" type="presOf" srcId="{1D23B843-E8BB-45B8-9777-45EE8F4074DD}" destId="{15D3CB25-0861-4B96-9742-E489E6A4B46B}" srcOrd="0" destOrd="0" presId="urn:microsoft.com/office/officeart/2005/8/layout/vList2"/>
    <dgm:cxn modelId="{10B702B3-9CF1-451F-9269-B072A0DF9D13}" type="presOf" srcId="{7B548A24-B0D1-48A9-AEB2-EF9F735970B1}" destId="{D55585C0-BBC8-4E13-825F-B4DEC66E7C31}" srcOrd="0" destOrd="1" presId="urn:microsoft.com/office/officeart/2005/8/layout/vList2"/>
    <dgm:cxn modelId="{DBBFEABD-E889-4C83-AD35-88EE31A290D8}" type="presOf" srcId="{F1A3BAB9-2033-4FD3-812C-B599ED72582A}" destId="{013F7BC7-47A9-493B-851D-668271CE331E}" srcOrd="0" destOrd="0" presId="urn:microsoft.com/office/officeart/2005/8/layout/vList2"/>
    <dgm:cxn modelId="{A7E978D8-D0D6-40CB-A202-FA9C79E2BC28}" srcId="{1D23B843-E8BB-45B8-9777-45EE8F4074DD}" destId="{406EA00C-3ECA-4F1B-B3AA-79220FF82139}" srcOrd="0" destOrd="0" parTransId="{83C5FD95-AF06-4EA4-AB3D-8BA914ACE7EA}" sibTransId="{C3A92BBB-AB53-46E2-A980-4E9C70E622FD}"/>
    <dgm:cxn modelId="{821EE0DD-465E-421C-AF69-C46CD8326981}" type="presOf" srcId="{6CFE9847-8985-4D1F-AD5C-E91BE4EAFC6B}" destId="{D55585C0-BBC8-4E13-825F-B4DEC66E7C31}" srcOrd="0" destOrd="2" presId="urn:microsoft.com/office/officeart/2005/8/layout/vList2"/>
    <dgm:cxn modelId="{1495C7EC-EC99-48B7-A2C0-08D5E7D114CE}" srcId="{82577FC1-C30B-4DD7-8AE8-7104D00BCECA}" destId="{F1A3BAB9-2033-4FD3-812C-B599ED72582A}" srcOrd="0" destOrd="0" parTransId="{F5ADFD24-F2EB-4E45-A6CB-2EBBB9A887CD}" sibTransId="{FB813D29-1392-4C3B-A0EF-60F27BD4613B}"/>
    <dgm:cxn modelId="{7A0B60F3-B980-4052-B11F-10687FDAF092}" srcId="{F1A3BAB9-2033-4FD3-812C-B599ED72582A}" destId="{6CFE9847-8985-4D1F-AD5C-E91BE4EAFC6B}" srcOrd="2" destOrd="0" parTransId="{733C4E58-3355-4390-BE9A-A663C677E0C5}" sibTransId="{B5A791B7-39AD-43BB-AE98-69FDF5372C03}"/>
    <dgm:cxn modelId="{5EA09479-14C0-45D2-A782-5B542459DE8F}" type="presParOf" srcId="{2D9D03A0-D5C9-45E7-A86E-E12CB2D810DA}" destId="{013F7BC7-47A9-493B-851D-668271CE331E}" srcOrd="0" destOrd="0" presId="urn:microsoft.com/office/officeart/2005/8/layout/vList2"/>
    <dgm:cxn modelId="{0E7DF82B-ECA0-4A63-ACA0-D8EEC3CD3CF1}" type="presParOf" srcId="{2D9D03A0-D5C9-45E7-A86E-E12CB2D810DA}" destId="{D55585C0-BBC8-4E13-825F-B4DEC66E7C31}" srcOrd="1" destOrd="0" presId="urn:microsoft.com/office/officeart/2005/8/layout/vList2"/>
    <dgm:cxn modelId="{4372C39C-0218-4559-8046-299E5DCB4476}" type="presParOf" srcId="{2D9D03A0-D5C9-45E7-A86E-E12CB2D810DA}" destId="{15D3CB25-0861-4B96-9742-E489E6A4B46B}" srcOrd="2" destOrd="0" presId="urn:microsoft.com/office/officeart/2005/8/layout/vList2"/>
    <dgm:cxn modelId="{0E8F5B6A-18C4-4E99-B961-6B42DAB2AE17}" type="presParOf" srcId="{2D9D03A0-D5C9-45E7-A86E-E12CB2D810DA}" destId="{B65A7110-5A70-4862-AEEF-3B09EA2715C6}"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AE609C-B3B7-4A76-AE99-8AEBC5083843}" type="doc">
      <dgm:prSet loTypeId="urn:microsoft.com/office/officeart/2005/8/layout/radial2" loCatId="relationship" qsTypeId="urn:microsoft.com/office/officeart/2005/8/quickstyle/simple1" qsCatId="simple" csTypeId="urn:microsoft.com/office/officeart/2005/8/colors/colorful5" csCatId="colorful" phldr="1"/>
      <dgm:spPr/>
      <dgm:t>
        <a:bodyPr/>
        <a:lstStyle/>
        <a:p>
          <a:endParaRPr lang="en-US"/>
        </a:p>
      </dgm:t>
    </dgm:pt>
    <dgm:pt modelId="{AEF126DD-9558-47FA-B2B4-226B24A52E25}">
      <dgm:prSet phldrT="[Text]" phldr="0"/>
      <dgm:spPr/>
      <dgm:t>
        <a:bodyPr/>
        <a:lstStyle/>
        <a:p>
          <a:pPr rtl="0"/>
          <a:r>
            <a:rPr lang="en-US">
              <a:latin typeface="Calibri Light" panose="020F0302020204030204"/>
            </a:rPr>
            <a:t>ACE for Wildlife committee and working group members have the chance to share out what they have been working on since February to enhance Network transparency and knowledge sharing.</a:t>
          </a:r>
          <a:endParaRPr lang="en-US"/>
        </a:p>
      </dgm:t>
    </dgm:pt>
    <dgm:pt modelId="{EBE6CA57-92BE-4F3F-B25C-A426E590E7AE}" type="parTrans" cxnId="{D0670B4B-533C-4AB9-9C1E-0CAEB93BCAD8}">
      <dgm:prSet/>
      <dgm:spPr/>
      <dgm:t>
        <a:bodyPr/>
        <a:lstStyle/>
        <a:p>
          <a:endParaRPr lang="en-US"/>
        </a:p>
      </dgm:t>
    </dgm:pt>
    <dgm:pt modelId="{5A6EB8EE-6EE0-43CB-912B-CE1270C18117}" type="sibTrans" cxnId="{D0670B4B-533C-4AB9-9C1E-0CAEB93BCAD8}">
      <dgm:prSet/>
      <dgm:spPr/>
      <dgm:t>
        <a:bodyPr/>
        <a:lstStyle/>
        <a:p>
          <a:endParaRPr lang="en-US"/>
        </a:p>
      </dgm:t>
    </dgm:pt>
    <dgm:pt modelId="{D8C3C2C3-6C81-4455-9F3A-ED6A54A6C94B}">
      <dgm:prSet phldrT="[Text]" phldr="0"/>
      <dgm:spPr/>
      <dgm:t>
        <a:bodyPr/>
        <a:lstStyle/>
        <a:p>
          <a:pPr rtl="0"/>
          <a:r>
            <a:rPr lang="en-US">
              <a:latin typeface="Calibri Light" panose="020F0302020204030204"/>
            </a:rPr>
            <a:t>Attendees have the opportunity to get involved in committees and working groups. </a:t>
          </a:r>
          <a:endParaRPr lang="en-US"/>
        </a:p>
      </dgm:t>
    </dgm:pt>
    <dgm:pt modelId="{8DF85CCA-954C-416D-9DC2-8F3AAD1B6E3B}" type="parTrans" cxnId="{82B653DB-D4B1-4E63-BC57-4179D1B9903E}">
      <dgm:prSet/>
      <dgm:spPr/>
      <dgm:t>
        <a:bodyPr/>
        <a:lstStyle/>
        <a:p>
          <a:endParaRPr lang="en-US"/>
        </a:p>
      </dgm:t>
    </dgm:pt>
    <dgm:pt modelId="{475C0174-89A3-4C24-8750-DADDF0A41FF0}" type="sibTrans" cxnId="{82B653DB-D4B1-4E63-BC57-4179D1B9903E}">
      <dgm:prSet/>
      <dgm:spPr/>
      <dgm:t>
        <a:bodyPr/>
        <a:lstStyle/>
        <a:p>
          <a:endParaRPr lang="en-US"/>
        </a:p>
      </dgm:t>
    </dgm:pt>
    <dgm:pt modelId="{E6BC3729-A1CD-4212-8030-7BD926A44A6E}">
      <dgm:prSet phldrT="[Text]" phldr="0"/>
      <dgm:spPr/>
      <dgm:t>
        <a:bodyPr/>
        <a:lstStyle/>
        <a:p>
          <a:pPr rtl="0"/>
          <a:r>
            <a:rPr lang="en-US">
              <a:latin typeface="Calibri Light" panose="020F0302020204030204"/>
            </a:rPr>
            <a:t>Attendees have the opportunity to learn about an empathy related research project and its findings. </a:t>
          </a:r>
          <a:endParaRPr lang="en-US"/>
        </a:p>
      </dgm:t>
    </dgm:pt>
    <dgm:pt modelId="{A426BC93-93CF-4E8E-8620-899EDFF9A2DE}" type="parTrans" cxnId="{95B43419-8E7D-4469-9C3E-7DD33C26C6C4}">
      <dgm:prSet/>
      <dgm:spPr/>
      <dgm:t>
        <a:bodyPr/>
        <a:lstStyle/>
        <a:p>
          <a:endParaRPr lang="en-US"/>
        </a:p>
      </dgm:t>
    </dgm:pt>
    <dgm:pt modelId="{C3F6DBF0-65AD-46F1-B9F7-184E51ED601A}" type="sibTrans" cxnId="{95B43419-8E7D-4469-9C3E-7DD33C26C6C4}">
      <dgm:prSet/>
      <dgm:spPr/>
      <dgm:t>
        <a:bodyPr/>
        <a:lstStyle/>
        <a:p>
          <a:endParaRPr lang="en-US"/>
        </a:p>
      </dgm:t>
    </dgm:pt>
    <dgm:pt modelId="{8AF8B5DF-D583-488B-8B19-AD543338AFE8}">
      <dgm:prSet phldr="0"/>
      <dgm:spPr/>
      <dgm:t>
        <a:bodyPr/>
        <a:lstStyle/>
        <a:p>
          <a:pPr rtl="0"/>
          <a:r>
            <a:rPr lang="en-US">
              <a:latin typeface="Calibri Light" panose="020F0302020204030204"/>
            </a:rPr>
            <a:t>Attendees have the opportunity to brainstorm collaboratively about conservation events in 2023.</a:t>
          </a:r>
        </a:p>
      </dgm:t>
    </dgm:pt>
    <dgm:pt modelId="{FF835376-7916-4DC9-A0A3-FD8973D006E0}" type="sibTrans" cxnId="{0B35DE72-5899-41F4-B7EA-063714BE89F3}">
      <dgm:prSet/>
      <dgm:spPr/>
      <dgm:t>
        <a:bodyPr/>
        <a:lstStyle/>
        <a:p>
          <a:endParaRPr lang="en-US"/>
        </a:p>
      </dgm:t>
    </dgm:pt>
    <dgm:pt modelId="{B5209134-F80B-4C41-B12B-2A7D4A86B9BF}" type="parTrans" cxnId="{0B35DE72-5899-41F4-B7EA-063714BE89F3}">
      <dgm:prSet/>
      <dgm:spPr/>
      <dgm:t>
        <a:bodyPr/>
        <a:lstStyle/>
        <a:p>
          <a:endParaRPr lang="en-US"/>
        </a:p>
      </dgm:t>
    </dgm:pt>
    <dgm:pt modelId="{671F1276-041F-4A9F-A716-6EC62E3FECAC}" type="pres">
      <dgm:prSet presAssocID="{E0AE609C-B3B7-4A76-AE99-8AEBC5083843}" presName="composite" presStyleCnt="0">
        <dgm:presLayoutVars>
          <dgm:chMax val="5"/>
          <dgm:dir/>
          <dgm:animLvl val="ctr"/>
          <dgm:resizeHandles val="exact"/>
        </dgm:presLayoutVars>
      </dgm:prSet>
      <dgm:spPr/>
    </dgm:pt>
    <dgm:pt modelId="{92F0D951-7DEA-494C-A5AE-B6A77F848757}" type="pres">
      <dgm:prSet presAssocID="{E0AE609C-B3B7-4A76-AE99-8AEBC5083843}" presName="cycle" presStyleCnt="0"/>
      <dgm:spPr/>
    </dgm:pt>
    <dgm:pt modelId="{D78DCBDD-C328-4B3E-BB57-F069ECD63858}" type="pres">
      <dgm:prSet presAssocID="{E0AE609C-B3B7-4A76-AE99-8AEBC5083843}" presName="centerShape" presStyleCnt="0"/>
      <dgm:spPr/>
    </dgm:pt>
    <dgm:pt modelId="{C611C3B5-DD49-42A2-BE3E-44AD68BCA97F}" type="pres">
      <dgm:prSet presAssocID="{E0AE609C-B3B7-4A76-AE99-8AEBC5083843}" presName="connSite" presStyleLbl="node1" presStyleIdx="0" presStyleCnt="5"/>
      <dgm:spPr/>
    </dgm:pt>
    <dgm:pt modelId="{AA286929-C73D-48A0-BD75-EF775482F7F5}" type="pres">
      <dgm:prSet presAssocID="{E0AE609C-B3B7-4A76-AE99-8AEBC5083843}" presName="visible" presStyleLbl="node1" presStyleIdx="0" presStyleCnt="5"/>
      <dgm:spPr/>
    </dgm:pt>
    <dgm:pt modelId="{9A137B68-08CE-4B17-B075-7DA265E301D5}" type="pres">
      <dgm:prSet presAssocID="{EBE6CA57-92BE-4F3F-B25C-A426E590E7AE}" presName="Name25" presStyleLbl="parChTrans1D1" presStyleIdx="0" presStyleCnt="4"/>
      <dgm:spPr/>
    </dgm:pt>
    <dgm:pt modelId="{43B12C91-A25F-40C8-B5AA-D7F8F0626F38}" type="pres">
      <dgm:prSet presAssocID="{AEF126DD-9558-47FA-B2B4-226B24A52E25}" presName="node" presStyleCnt="0"/>
      <dgm:spPr/>
    </dgm:pt>
    <dgm:pt modelId="{227D626D-2D91-4FC1-B085-17428777EC8A}" type="pres">
      <dgm:prSet presAssocID="{AEF126DD-9558-47FA-B2B4-226B24A52E25}" presName="parentNode" presStyleLbl="node1" presStyleIdx="1" presStyleCnt="5">
        <dgm:presLayoutVars>
          <dgm:chMax val="1"/>
          <dgm:bulletEnabled val="1"/>
        </dgm:presLayoutVars>
      </dgm:prSet>
      <dgm:spPr/>
    </dgm:pt>
    <dgm:pt modelId="{B5694A2B-6C68-4837-A272-A478294DA832}" type="pres">
      <dgm:prSet presAssocID="{AEF126DD-9558-47FA-B2B4-226B24A52E25}" presName="childNode" presStyleLbl="revTx" presStyleIdx="0" presStyleCnt="0">
        <dgm:presLayoutVars>
          <dgm:bulletEnabled val="1"/>
        </dgm:presLayoutVars>
      </dgm:prSet>
      <dgm:spPr/>
    </dgm:pt>
    <dgm:pt modelId="{49A360AD-BF1A-40BE-8CEF-FA9B37792C7A}" type="pres">
      <dgm:prSet presAssocID="{8DF85CCA-954C-416D-9DC2-8F3AAD1B6E3B}" presName="Name25" presStyleLbl="parChTrans1D1" presStyleIdx="1" presStyleCnt="4"/>
      <dgm:spPr/>
    </dgm:pt>
    <dgm:pt modelId="{1D8CD4C1-7020-4747-9B15-7E5E328C10D2}" type="pres">
      <dgm:prSet presAssocID="{D8C3C2C3-6C81-4455-9F3A-ED6A54A6C94B}" presName="node" presStyleCnt="0"/>
      <dgm:spPr/>
    </dgm:pt>
    <dgm:pt modelId="{5FD276D8-0D56-4CB1-9B74-055E68654B27}" type="pres">
      <dgm:prSet presAssocID="{D8C3C2C3-6C81-4455-9F3A-ED6A54A6C94B}" presName="parentNode" presStyleLbl="node1" presStyleIdx="2" presStyleCnt="5">
        <dgm:presLayoutVars>
          <dgm:chMax val="1"/>
          <dgm:bulletEnabled val="1"/>
        </dgm:presLayoutVars>
      </dgm:prSet>
      <dgm:spPr/>
    </dgm:pt>
    <dgm:pt modelId="{DEE4992F-5AB1-4C44-AA2A-65372C989568}" type="pres">
      <dgm:prSet presAssocID="{D8C3C2C3-6C81-4455-9F3A-ED6A54A6C94B}" presName="childNode" presStyleLbl="revTx" presStyleIdx="0" presStyleCnt="0">
        <dgm:presLayoutVars>
          <dgm:bulletEnabled val="1"/>
        </dgm:presLayoutVars>
      </dgm:prSet>
      <dgm:spPr/>
    </dgm:pt>
    <dgm:pt modelId="{B43151B0-FF28-45FD-BB36-48EFE06AA56A}" type="pres">
      <dgm:prSet presAssocID="{A426BC93-93CF-4E8E-8620-899EDFF9A2DE}" presName="Name25" presStyleLbl="parChTrans1D1" presStyleIdx="2" presStyleCnt="4"/>
      <dgm:spPr/>
    </dgm:pt>
    <dgm:pt modelId="{FE50D552-03A6-42E8-B719-6BE70BF48450}" type="pres">
      <dgm:prSet presAssocID="{E6BC3729-A1CD-4212-8030-7BD926A44A6E}" presName="node" presStyleCnt="0"/>
      <dgm:spPr/>
    </dgm:pt>
    <dgm:pt modelId="{A7B751AA-9F0B-4EEC-925C-8F25030D120C}" type="pres">
      <dgm:prSet presAssocID="{E6BC3729-A1CD-4212-8030-7BD926A44A6E}" presName="parentNode" presStyleLbl="node1" presStyleIdx="3" presStyleCnt="5">
        <dgm:presLayoutVars>
          <dgm:chMax val="1"/>
          <dgm:bulletEnabled val="1"/>
        </dgm:presLayoutVars>
      </dgm:prSet>
      <dgm:spPr/>
    </dgm:pt>
    <dgm:pt modelId="{365CFFA8-4B76-4D45-BBD1-77D1065B99E1}" type="pres">
      <dgm:prSet presAssocID="{E6BC3729-A1CD-4212-8030-7BD926A44A6E}" presName="childNode" presStyleLbl="revTx" presStyleIdx="0" presStyleCnt="0">
        <dgm:presLayoutVars>
          <dgm:bulletEnabled val="1"/>
        </dgm:presLayoutVars>
      </dgm:prSet>
      <dgm:spPr/>
    </dgm:pt>
    <dgm:pt modelId="{FE69355D-9F12-4209-A26B-913BAAEB6EE2}" type="pres">
      <dgm:prSet presAssocID="{B5209134-F80B-4C41-B12B-2A7D4A86B9BF}" presName="Name25" presStyleLbl="parChTrans1D1" presStyleIdx="3" presStyleCnt="4"/>
      <dgm:spPr/>
    </dgm:pt>
    <dgm:pt modelId="{47188DD4-9AFF-47D2-AD80-CD2D27D397C1}" type="pres">
      <dgm:prSet presAssocID="{8AF8B5DF-D583-488B-8B19-AD543338AFE8}" presName="node" presStyleCnt="0"/>
      <dgm:spPr/>
    </dgm:pt>
    <dgm:pt modelId="{E5807E1D-999E-4A23-8AEF-467C0507C65D}" type="pres">
      <dgm:prSet presAssocID="{8AF8B5DF-D583-488B-8B19-AD543338AFE8}" presName="parentNode" presStyleLbl="node1" presStyleIdx="4" presStyleCnt="5">
        <dgm:presLayoutVars>
          <dgm:chMax val="1"/>
          <dgm:bulletEnabled val="1"/>
        </dgm:presLayoutVars>
      </dgm:prSet>
      <dgm:spPr/>
    </dgm:pt>
    <dgm:pt modelId="{750EEE64-35E8-4F62-B517-5B57A18C9452}" type="pres">
      <dgm:prSet presAssocID="{8AF8B5DF-D583-488B-8B19-AD543338AFE8}" presName="childNode" presStyleLbl="revTx" presStyleIdx="0" presStyleCnt="0">
        <dgm:presLayoutVars>
          <dgm:bulletEnabled val="1"/>
        </dgm:presLayoutVars>
      </dgm:prSet>
      <dgm:spPr/>
    </dgm:pt>
  </dgm:ptLst>
  <dgm:cxnLst>
    <dgm:cxn modelId="{95B43419-8E7D-4469-9C3E-7DD33C26C6C4}" srcId="{E0AE609C-B3B7-4A76-AE99-8AEBC5083843}" destId="{E6BC3729-A1CD-4212-8030-7BD926A44A6E}" srcOrd="2" destOrd="0" parTransId="{A426BC93-93CF-4E8E-8620-899EDFF9A2DE}" sibTransId="{C3F6DBF0-65AD-46F1-B9F7-184E51ED601A}"/>
    <dgm:cxn modelId="{81BCBA19-041A-4847-91D2-F847AFDC594D}" type="presOf" srcId="{AEF126DD-9558-47FA-B2B4-226B24A52E25}" destId="{227D626D-2D91-4FC1-B085-17428777EC8A}" srcOrd="0" destOrd="0" presId="urn:microsoft.com/office/officeart/2005/8/layout/radial2"/>
    <dgm:cxn modelId="{DEFBE528-A6A6-4D6C-A689-BBE05BA7F282}" type="presOf" srcId="{E6BC3729-A1CD-4212-8030-7BD926A44A6E}" destId="{A7B751AA-9F0B-4EEC-925C-8F25030D120C}" srcOrd="0" destOrd="0" presId="urn:microsoft.com/office/officeart/2005/8/layout/radial2"/>
    <dgm:cxn modelId="{FD155C3E-9F22-40F0-985A-E17F52C87029}" type="presOf" srcId="{8AF8B5DF-D583-488B-8B19-AD543338AFE8}" destId="{E5807E1D-999E-4A23-8AEF-467C0507C65D}" srcOrd="0" destOrd="0" presId="urn:microsoft.com/office/officeart/2005/8/layout/radial2"/>
    <dgm:cxn modelId="{8DDB0648-4592-412B-BE67-FC744F53F1AD}" type="presOf" srcId="{D8C3C2C3-6C81-4455-9F3A-ED6A54A6C94B}" destId="{5FD276D8-0D56-4CB1-9B74-055E68654B27}" srcOrd="0" destOrd="0" presId="urn:microsoft.com/office/officeart/2005/8/layout/radial2"/>
    <dgm:cxn modelId="{D0670B4B-533C-4AB9-9C1E-0CAEB93BCAD8}" srcId="{E0AE609C-B3B7-4A76-AE99-8AEBC5083843}" destId="{AEF126DD-9558-47FA-B2B4-226B24A52E25}" srcOrd="0" destOrd="0" parTransId="{EBE6CA57-92BE-4F3F-B25C-A426E590E7AE}" sibTransId="{5A6EB8EE-6EE0-43CB-912B-CE1270C18117}"/>
    <dgm:cxn modelId="{9086636F-8413-4D28-A532-F2836223807F}" type="presOf" srcId="{EBE6CA57-92BE-4F3F-B25C-A426E590E7AE}" destId="{9A137B68-08CE-4B17-B075-7DA265E301D5}" srcOrd="0" destOrd="0" presId="urn:microsoft.com/office/officeart/2005/8/layout/radial2"/>
    <dgm:cxn modelId="{0B35DE72-5899-41F4-B7EA-063714BE89F3}" srcId="{E0AE609C-B3B7-4A76-AE99-8AEBC5083843}" destId="{8AF8B5DF-D583-488B-8B19-AD543338AFE8}" srcOrd="3" destOrd="0" parTransId="{B5209134-F80B-4C41-B12B-2A7D4A86B9BF}" sibTransId="{FF835376-7916-4DC9-A0A3-FD8973D006E0}"/>
    <dgm:cxn modelId="{8BAC77CC-7ABB-4FE1-ABAF-092415A34E29}" type="presOf" srcId="{E0AE609C-B3B7-4A76-AE99-8AEBC5083843}" destId="{671F1276-041F-4A9F-A716-6EC62E3FECAC}" srcOrd="0" destOrd="0" presId="urn:microsoft.com/office/officeart/2005/8/layout/radial2"/>
    <dgm:cxn modelId="{B2F7D1D8-A0CD-48D3-975F-EC3AB5FB6A1E}" type="presOf" srcId="{8DF85CCA-954C-416D-9DC2-8F3AAD1B6E3B}" destId="{49A360AD-BF1A-40BE-8CEF-FA9B37792C7A}" srcOrd="0" destOrd="0" presId="urn:microsoft.com/office/officeart/2005/8/layout/radial2"/>
    <dgm:cxn modelId="{82B653DB-D4B1-4E63-BC57-4179D1B9903E}" srcId="{E0AE609C-B3B7-4A76-AE99-8AEBC5083843}" destId="{D8C3C2C3-6C81-4455-9F3A-ED6A54A6C94B}" srcOrd="1" destOrd="0" parTransId="{8DF85CCA-954C-416D-9DC2-8F3AAD1B6E3B}" sibTransId="{475C0174-89A3-4C24-8750-DADDF0A41FF0}"/>
    <dgm:cxn modelId="{E04393E4-69F1-4C5B-9541-86F5FFDF3CD9}" type="presOf" srcId="{A426BC93-93CF-4E8E-8620-899EDFF9A2DE}" destId="{B43151B0-FF28-45FD-BB36-48EFE06AA56A}" srcOrd="0" destOrd="0" presId="urn:microsoft.com/office/officeart/2005/8/layout/radial2"/>
    <dgm:cxn modelId="{765928F2-B810-424B-BD9F-0FA60EE292A4}" type="presOf" srcId="{B5209134-F80B-4C41-B12B-2A7D4A86B9BF}" destId="{FE69355D-9F12-4209-A26B-913BAAEB6EE2}" srcOrd="0" destOrd="0" presId="urn:microsoft.com/office/officeart/2005/8/layout/radial2"/>
    <dgm:cxn modelId="{D41CDDF1-93B7-47FA-8AE6-162C1E650F02}" type="presParOf" srcId="{671F1276-041F-4A9F-A716-6EC62E3FECAC}" destId="{92F0D951-7DEA-494C-A5AE-B6A77F848757}" srcOrd="0" destOrd="0" presId="urn:microsoft.com/office/officeart/2005/8/layout/radial2"/>
    <dgm:cxn modelId="{15B6831B-3097-400D-BE63-0D940A857D66}" type="presParOf" srcId="{92F0D951-7DEA-494C-A5AE-B6A77F848757}" destId="{D78DCBDD-C328-4B3E-BB57-F069ECD63858}" srcOrd="0" destOrd="0" presId="urn:microsoft.com/office/officeart/2005/8/layout/radial2"/>
    <dgm:cxn modelId="{F20DE7FE-1EFE-48AD-B212-4096AD9EC39B}" type="presParOf" srcId="{D78DCBDD-C328-4B3E-BB57-F069ECD63858}" destId="{C611C3B5-DD49-42A2-BE3E-44AD68BCA97F}" srcOrd="0" destOrd="0" presId="urn:microsoft.com/office/officeart/2005/8/layout/radial2"/>
    <dgm:cxn modelId="{D7085A3B-1AF5-40EA-9200-3D9BEB1C6A30}" type="presParOf" srcId="{D78DCBDD-C328-4B3E-BB57-F069ECD63858}" destId="{AA286929-C73D-48A0-BD75-EF775482F7F5}" srcOrd="1" destOrd="0" presId="urn:microsoft.com/office/officeart/2005/8/layout/radial2"/>
    <dgm:cxn modelId="{35141B05-7E56-45B0-A3CD-DBEA7CEE74D7}" type="presParOf" srcId="{92F0D951-7DEA-494C-A5AE-B6A77F848757}" destId="{9A137B68-08CE-4B17-B075-7DA265E301D5}" srcOrd="1" destOrd="0" presId="urn:microsoft.com/office/officeart/2005/8/layout/radial2"/>
    <dgm:cxn modelId="{D6D3E343-760D-40C4-BB71-92FC98BC4BB2}" type="presParOf" srcId="{92F0D951-7DEA-494C-A5AE-B6A77F848757}" destId="{43B12C91-A25F-40C8-B5AA-D7F8F0626F38}" srcOrd="2" destOrd="0" presId="urn:microsoft.com/office/officeart/2005/8/layout/radial2"/>
    <dgm:cxn modelId="{6835B973-9700-4A8E-A102-8D1FB4A1A9E7}" type="presParOf" srcId="{43B12C91-A25F-40C8-B5AA-D7F8F0626F38}" destId="{227D626D-2D91-4FC1-B085-17428777EC8A}" srcOrd="0" destOrd="0" presId="urn:microsoft.com/office/officeart/2005/8/layout/radial2"/>
    <dgm:cxn modelId="{880C24C8-62AD-4D31-A05A-84E7F849F1DD}" type="presParOf" srcId="{43B12C91-A25F-40C8-B5AA-D7F8F0626F38}" destId="{B5694A2B-6C68-4837-A272-A478294DA832}" srcOrd="1" destOrd="0" presId="urn:microsoft.com/office/officeart/2005/8/layout/radial2"/>
    <dgm:cxn modelId="{03AA306D-EDFC-4AE9-97F6-41F2871B6808}" type="presParOf" srcId="{92F0D951-7DEA-494C-A5AE-B6A77F848757}" destId="{49A360AD-BF1A-40BE-8CEF-FA9B37792C7A}" srcOrd="3" destOrd="0" presId="urn:microsoft.com/office/officeart/2005/8/layout/radial2"/>
    <dgm:cxn modelId="{A8AFBA31-769E-4F75-8D2D-D5C93E259811}" type="presParOf" srcId="{92F0D951-7DEA-494C-A5AE-B6A77F848757}" destId="{1D8CD4C1-7020-4747-9B15-7E5E328C10D2}" srcOrd="4" destOrd="0" presId="urn:microsoft.com/office/officeart/2005/8/layout/radial2"/>
    <dgm:cxn modelId="{274E744C-180D-46FF-BE97-A929764C26CF}" type="presParOf" srcId="{1D8CD4C1-7020-4747-9B15-7E5E328C10D2}" destId="{5FD276D8-0D56-4CB1-9B74-055E68654B27}" srcOrd="0" destOrd="0" presId="urn:microsoft.com/office/officeart/2005/8/layout/radial2"/>
    <dgm:cxn modelId="{466A9254-E74A-4202-AD88-258FF3D0AC4C}" type="presParOf" srcId="{1D8CD4C1-7020-4747-9B15-7E5E328C10D2}" destId="{DEE4992F-5AB1-4C44-AA2A-65372C989568}" srcOrd="1" destOrd="0" presId="urn:microsoft.com/office/officeart/2005/8/layout/radial2"/>
    <dgm:cxn modelId="{1A728BF6-AFA5-4D12-8F50-EE5D53B80CF9}" type="presParOf" srcId="{92F0D951-7DEA-494C-A5AE-B6A77F848757}" destId="{B43151B0-FF28-45FD-BB36-48EFE06AA56A}" srcOrd="5" destOrd="0" presId="urn:microsoft.com/office/officeart/2005/8/layout/radial2"/>
    <dgm:cxn modelId="{07DF2AE5-51FA-46EB-874F-FD7C14FC24CF}" type="presParOf" srcId="{92F0D951-7DEA-494C-A5AE-B6A77F848757}" destId="{FE50D552-03A6-42E8-B719-6BE70BF48450}" srcOrd="6" destOrd="0" presId="urn:microsoft.com/office/officeart/2005/8/layout/radial2"/>
    <dgm:cxn modelId="{963B9157-DD4B-45D6-A74E-1E9A87F2626A}" type="presParOf" srcId="{FE50D552-03A6-42E8-B719-6BE70BF48450}" destId="{A7B751AA-9F0B-4EEC-925C-8F25030D120C}" srcOrd="0" destOrd="0" presId="urn:microsoft.com/office/officeart/2005/8/layout/radial2"/>
    <dgm:cxn modelId="{A234D196-445C-4B06-B8D6-CC5421E77CC8}" type="presParOf" srcId="{FE50D552-03A6-42E8-B719-6BE70BF48450}" destId="{365CFFA8-4B76-4D45-BBD1-77D1065B99E1}" srcOrd="1" destOrd="0" presId="urn:microsoft.com/office/officeart/2005/8/layout/radial2"/>
    <dgm:cxn modelId="{1B7ABA9B-5583-44F6-8EA5-EBBAA4E172B6}" type="presParOf" srcId="{92F0D951-7DEA-494C-A5AE-B6A77F848757}" destId="{FE69355D-9F12-4209-A26B-913BAAEB6EE2}" srcOrd="7" destOrd="0" presId="urn:microsoft.com/office/officeart/2005/8/layout/radial2"/>
    <dgm:cxn modelId="{5A0B9E36-AC5D-4DB9-9519-E2CE4DD792A1}" type="presParOf" srcId="{92F0D951-7DEA-494C-A5AE-B6A77F848757}" destId="{47188DD4-9AFF-47D2-AD80-CD2D27D397C1}" srcOrd="8" destOrd="0" presId="urn:microsoft.com/office/officeart/2005/8/layout/radial2"/>
    <dgm:cxn modelId="{88115B23-CB14-494E-90C3-81C9F41318B4}" type="presParOf" srcId="{47188DD4-9AFF-47D2-AD80-CD2D27D397C1}" destId="{E5807E1D-999E-4A23-8AEF-467C0507C65D}" srcOrd="0" destOrd="0" presId="urn:microsoft.com/office/officeart/2005/8/layout/radial2"/>
    <dgm:cxn modelId="{1FB683B5-6030-4C1B-88BC-5E500EF1FD8B}" type="presParOf" srcId="{47188DD4-9AFF-47D2-AD80-CD2D27D397C1}" destId="{750EEE64-35E8-4F62-B517-5B57A18C9452}" srcOrd="1" destOrd="0" presId="urn:microsoft.com/office/officeart/2005/8/layout/radial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D97AFF-FF6F-4ACD-A38E-ED50B84A488B}"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2AB2E022-765D-4C10-82CE-117A7660B27C}">
      <dgm:prSet phldrT="[Text]" phldr="0"/>
      <dgm:spPr/>
      <dgm:t>
        <a:bodyPr/>
        <a:lstStyle/>
        <a:p>
          <a:pPr rtl="0"/>
          <a:r>
            <a:rPr lang="en-US">
              <a:latin typeface="Calibri Light" panose="020F0302020204030204"/>
            </a:rPr>
            <a:t>Enhance community</a:t>
          </a:r>
          <a:endParaRPr lang="en-US"/>
        </a:p>
      </dgm:t>
    </dgm:pt>
    <dgm:pt modelId="{3A1B1CFD-0022-4665-B998-11ACD07BCE53}" type="parTrans" cxnId="{83F76768-85DB-40AD-892F-A6821D7ECEDB}">
      <dgm:prSet/>
      <dgm:spPr/>
      <dgm:t>
        <a:bodyPr/>
        <a:lstStyle/>
        <a:p>
          <a:endParaRPr lang="en-US"/>
        </a:p>
      </dgm:t>
    </dgm:pt>
    <dgm:pt modelId="{7B6BACA8-E087-4708-93DA-3BFB1B114028}" type="sibTrans" cxnId="{83F76768-85DB-40AD-892F-A6821D7ECEDB}">
      <dgm:prSet/>
      <dgm:spPr/>
      <dgm:t>
        <a:bodyPr/>
        <a:lstStyle/>
        <a:p>
          <a:endParaRPr lang="en-US"/>
        </a:p>
      </dgm:t>
    </dgm:pt>
    <dgm:pt modelId="{8E281426-31D1-4C47-9627-4CC6FD78CF04}">
      <dgm:prSet phldrT="[Text]" phldr="0"/>
      <dgm:spPr/>
      <dgm:t>
        <a:bodyPr/>
        <a:lstStyle/>
        <a:p>
          <a:pPr rtl="0"/>
          <a:r>
            <a:rPr lang="en-US" b="0">
              <a:latin typeface="calibri light"/>
              <a:cs typeface="calibri light"/>
            </a:rPr>
            <a:t>Restructure the discussion board to help encourage posting and community building.</a:t>
          </a:r>
        </a:p>
      </dgm:t>
    </dgm:pt>
    <dgm:pt modelId="{52B406D8-9AE4-4DCE-B459-75B4D16087CE}" type="parTrans" cxnId="{E1F32B69-86CE-402E-AC9E-B1A6902352E0}">
      <dgm:prSet/>
      <dgm:spPr/>
      <dgm:t>
        <a:bodyPr/>
        <a:lstStyle/>
        <a:p>
          <a:endParaRPr lang="en-US"/>
        </a:p>
      </dgm:t>
    </dgm:pt>
    <dgm:pt modelId="{5B158054-9B77-4D3E-B6A1-C7FA0266E641}" type="sibTrans" cxnId="{E1F32B69-86CE-402E-AC9E-B1A6902352E0}">
      <dgm:prSet/>
      <dgm:spPr/>
      <dgm:t>
        <a:bodyPr/>
        <a:lstStyle/>
        <a:p>
          <a:endParaRPr lang="en-US"/>
        </a:p>
      </dgm:t>
    </dgm:pt>
    <dgm:pt modelId="{845FC990-F2C4-4AD0-8E08-DAF98C52B7C7}">
      <dgm:prSet phldrT="[Text]" phldr="0"/>
      <dgm:spPr/>
      <dgm:t>
        <a:bodyPr/>
        <a:lstStyle/>
        <a:p>
          <a:pPr rtl="0"/>
          <a:r>
            <a:rPr lang="en-US">
              <a:latin typeface="Calibri Light" panose="020F0302020204030204"/>
            </a:rPr>
            <a:t>Facilitate sharing</a:t>
          </a:r>
          <a:endParaRPr lang="en-US"/>
        </a:p>
      </dgm:t>
    </dgm:pt>
    <dgm:pt modelId="{3F7D6DFB-2018-4B37-94FE-829F41D652CB}" type="parTrans" cxnId="{FC7CB239-6581-4BA5-9CDB-119902D3323F}">
      <dgm:prSet/>
      <dgm:spPr/>
      <dgm:t>
        <a:bodyPr/>
        <a:lstStyle/>
        <a:p>
          <a:endParaRPr lang="en-US"/>
        </a:p>
      </dgm:t>
    </dgm:pt>
    <dgm:pt modelId="{CEC00293-3922-46CC-BD70-DFC1BEA2DB8D}" type="sibTrans" cxnId="{FC7CB239-6581-4BA5-9CDB-119902D3323F}">
      <dgm:prSet/>
      <dgm:spPr/>
      <dgm:t>
        <a:bodyPr/>
        <a:lstStyle/>
        <a:p>
          <a:endParaRPr lang="en-US"/>
        </a:p>
      </dgm:t>
    </dgm:pt>
    <dgm:pt modelId="{62C20B72-2F6B-436A-ADBF-001497A34EF0}">
      <dgm:prSet phldrT="[Text]" phldr="0"/>
      <dgm:spPr/>
      <dgm:t>
        <a:bodyPr/>
        <a:lstStyle/>
        <a:p>
          <a:pPr rtl="0"/>
          <a:r>
            <a:rPr lang="en-US">
              <a:latin typeface="Calibri Light" panose="020F0302020204030204"/>
            </a:rPr>
            <a:t>Create a Network conservation work and projects database. </a:t>
          </a:r>
          <a:endParaRPr lang="en-US"/>
        </a:p>
      </dgm:t>
    </dgm:pt>
    <dgm:pt modelId="{E513E421-2120-4308-8757-B8DE4085D8B7}" type="parTrans" cxnId="{0F432174-1D5D-4FB2-9075-ED28874C6D77}">
      <dgm:prSet/>
      <dgm:spPr/>
      <dgm:t>
        <a:bodyPr/>
        <a:lstStyle/>
        <a:p>
          <a:endParaRPr lang="en-US"/>
        </a:p>
      </dgm:t>
    </dgm:pt>
    <dgm:pt modelId="{4F7A1184-59CA-4ACB-8871-30DE35ACA588}" type="sibTrans" cxnId="{0F432174-1D5D-4FB2-9075-ED28874C6D77}">
      <dgm:prSet/>
      <dgm:spPr/>
      <dgm:t>
        <a:bodyPr/>
        <a:lstStyle/>
        <a:p>
          <a:endParaRPr lang="en-US"/>
        </a:p>
      </dgm:t>
    </dgm:pt>
    <dgm:pt modelId="{DCAB0F6B-EC72-4A4B-92A9-392D93549BBB}">
      <dgm:prSet phldrT="[Text]" phldr="0"/>
      <dgm:spPr/>
      <dgm:t>
        <a:bodyPr/>
        <a:lstStyle/>
        <a:p>
          <a:pPr rtl="0"/>
          <a:r>
            <a:rPr lang="en-US">
              <a:latin typeface="Calibri Light" panose="020F0302020204030204"/>
            </a:rPr>
            <a:t>Collaborate</a:t>
          </a:r>
          <a:endParaRPr lang="en-US"/>
        </a:p>
      </dgm:t>
    </dgm:pt>
    <dgm:pt modelId="{E4049F32-8896-49F2-8B2E-BE5D5E5DCDE0}" type="parTrans" cxnId="{3CF6CA70-8A17-4DC7-96AA-58A4CEC1438D}">
      <dgm:prSet/>
      <dgm:spPr/>
      <dgm:t>
        <a:bodyPr/>
        <a:lstStyle/>
        <a:p>
          <a:endParaRPr lang="en-US"/>
        </a:p>
      </dgm:t>
    </dgm:pt>
    <dgm:pt modelId="{BA1D55DC-4325-4F39-B495-4D6780EDDEF0}" type="sibTrans" cxnId="{3CF6CA70-8A17-4DC7-96AA-58A4CEC1438D}">
      <dgm:prSet/>
      <dgm:spPr/>
      <dgm:t>
        <a:bodyPr/>
        <a:lstStyle/>
        <a:p>
          <a:endParaRPr lang="en-US"/>
        </a:p>
      </dgm:t>
    </dgm:pt>
    <dgm:pt modelId="{194BAAB7-C621-4959-854C-C639171FB3D9}">
      <dgm:prSet phldrT="[Text]" phldr="0"/>
      <dgm:spPr/>
      <dgm:t>
        <a:bodyPr/>
        <a:lstStyle/>
        <a:p>
          <a:pPr rtl="0"/>
          <a:r>
            <a:rPr lang="en-US">
              <a:latin typeface="Calibri Light" panose="020F0302020204030204"/>
            </a:rPr>
            <a:t>Work with the Membership Committee to create a standardized welcoming process for ACE for Wildlife Affiliates and new Partners.</a:t>
          </a:r>
          <a:endParaRPr lang="en-US"/>
        </a:p>
      </dgm:t>
    </dgm:pt>
    <dgm:pt modelId="{4370477D-7011-41D1-A83A-01CCCE6D1DE0}" type="parTrans" cxnId="{A112FF42-9DE7-4C2F-AD88-BA618455CB67}">
      <dgm:prSet/>
      <dgm:spPr/>
      <dgm:t>
        <a:bodyPr/>
        <a:lstStyle/>
        <a:p>
          <a:endParaRPr lang="en-US"/>
        </a:p>
      </dgm:t>
    </dgm:pt>
    <dgm:pt modelId="{F8103A8A-B7C7-44D2-9A02-F571FB542B1C}" type="sibTrans" cxnId="{A112FF42-9DE7-4C2F-AD88-BA618455CB67}">
      <dgm:prSet/>
      <dgm:spPr/>
      <dgm:t>
        <a:bodyPr/>
        <a:lstStyle/>
        <a:p>
          <a:endParaRPr lang="en-US"/>
        </a:p>
      </dgm:t>
    </dgm:pt>
    <dgm:pt modelId="{65AE44D3-20B8-4E22-99AD-A7D51279D6BE}" type="pres">
      <dgm:prSet presAssocID="{6FD97AFF-FF6F-4ACD-A38E-ED50B84A488B}" presName="Name0" presStyleCnt="0">
        <dgm:presLayoutVars>
          <dgm:dir/>
          <dgm:animLvl val="lvl"/>
          <dgm:resizeHandles val="exact"/>
        </dgm:presLayoutVars>
      </dgm:prSet>
      <dgm:spPr/>
    </dgm:pt>
    <dgm:pt modelId="{FDBD0B4F-9C2B-40EC-8556-C4E1EA0DFE06}" type="pres">
      <dgm:prSet presAssocID="{2AB2E022-765D-4C10-82CE-117A7660B27C}" presName="composite" presStyleCnt="0"/>
      <dgm:spPr/>
    </dgm:pt>
    <dgm:pt modelId="{DEE3D678-DD6D-4C9A-B717-3E954A8D907F}" type="pres">
      <dgm:prSet presAssocID="{2AB2E022-765D-4C10-82CE-117A7660B27C}" presName="parTx" presStyleLbl="alignNode1" presStyleIdx="0" presStyleCnt="3">
        <dgm:presLayoutVars>
          <dgm:chMax val="0"/>
          <dgm:chPref val="0"/>
          <dgm:bulletEnabled val="1"/>
        </dgm:presLayoutVars>
      </dgm:prSet>
      <dgm:spPr/>
    </dgm:pt>
    <dgm:pt modelId="{AE0CF6C6-ABC6-4C4A-974F-C220467B0C90}" type="pres">
      <dgm:prSet presAssocID="{2AB2E022-765D-4C10-82CE-117A7660B27C}" presName="desTx" presStyleLbl="alignAccFollowNode1" presStyleIdx="0" presStyleCnt="3">
        <dgm:presLayoutVars>
          <dgm:bulletEnabled val="1"/>
        </dgm:presLayoutVars>
      </dgm:prSet>
      <dgm:spPr/>
    </dgm:pt>
    <dgm:pt modelId="{0BCE8A3F-1E00-4C6E-AEE5-5572ED782692}" type="pres">
      <dgm:prSet presAssocID="{7B6BACA8-E087-4708-93DA-3BFB1B114028}" presName="space" presStyleCnt="0"/>
      <dgm:spPr/>
    </dgm:pt>
    <dgm:pt modelId="{AFAA999C-BD3D-46D0-9292-9DA72745F5E1}" type="pres">
      <dgm:prSet presAssocID="{845FC990-F2C4-4AD0-8E08-DAF98C52B7C7}" presName="composite" presStyleCnt="0"/>
      <dgm:spPr/>
    </dgm:pt>
    <dgm:pt modelId="{0D2D1791-E0F3-47EF-82F3-32133B7BE363}" type="pres">
      <dgm:prSet presAssocID="{845FC990-F2C4-4AD0-8E08-DAF98C52B7C7}" presName="parTx" presStyleLbl="alignNode1" presStyleIdx="1" presStyleCnt="3">
        <dgm:presLayoutVars>
          <dgm:chMax val="0"/>
          <dgm:chPref val="0"/>
          <dgm:bulletEnabled val="1"/>
        </dgm:presLayoutVars>
      </dgm:prSet>
      <dgm:spPr/>
    </dgm:pt>
    <dgm:pt modelId="{49B5CB7B-D0A4-4AE1-8A03-8B2F904A60C9}" type="pres">
      <dgm:prSet presAssocID="{845FC990-F2C4-4AD0-8E08-DAF98C52B7C7}" presName="desTx" presStyleLbl="alignAccFollowNode1" presStyleIdx="1" presStyleCnt="3">
        <dgm:presLayoutVars>
          <dgm:bulletEnabled val="1"/>
        </dgm:presLayoutVars>
      </dgm:prSet>
      <dgm:spPr/>
    </dgm:pt>
    <dgm:pt modelId="{08293080-6392-4CF4-90C2-7A3111F07C6D}" type="pres">
      <dgm:prSet presAssocID="{CEC00293-3922-46CC-BD70-DFC1BEA2DB8D}" presName="space" presStyleCnt="0"/>
      <dgm:spPr/>
    </dgm:pt>
    <dgm:pt modelId="{271621FF-F1EE-47A1-AE11-8F32EE4234CA}" type="pres">
      <dgm:prSet presAssocID="{DCAB0F6B-EC72-4A4B-92A9-392D93549BBB}" presName="composite" presStyleCnt="0"/>
      <dgm:spPr/>
    </dgm:pt>
    <dgm:pt modelId="{D04EC5D1-D566-4F3B-BE70-0C502C14B85C}" type="pres">
      <dgm:prSet presAssocID="{DCAB0F6B-EC72-4A4B-92A9-392D93549BBB}" presName="parTx" presStyleLbl="alignNode1" presStyleIdx="2" presStyleCnt="3">
        <dgm:presLayoutVars>
          <dgm:chMax val="0"/>
          <dgm:chPref val="0"/>
          <dgm:bulletEnabled val="1"/>
        </dgm:presLayoutVars>
      </dgm:prSet>
      <dgm:spPr/>
    </dgm:pt>
    <dgm:pt modelId="{63BD8C26-F414-4522-918D-A7F217639FB7}" type="pres">
      <dgm:prSet presAssocID="{DCAB0F6B-EC72-4A4B-92A9-392D93549BBB}" presName="desTx" presStyleLbl="alignAccFollowNode1" presStyleIdx="2" presStyleCnt="3">
        <dgm:presLayoutVars>
          <dgm:bulletEnabled val="1"/>
        </dgm:presLayoutVars>
      </dgm:prSet>
      <dgm:spPr/>
    </dgm:pt>
  </dgm:ptLst>
  <dgm:cxnLst>
    <dgm:cxn modelId="{8440A308-A68F-4063-A51E-330ABB176895}" type="presOf" srcId="{DCAB0F6B-EC72-4A4B-92A9-392D93549BBB}" destId="{D04EC5D1-D566-4F3B-BE70-0C502C14B85C}" srcOrd="0" destOrd="0" presId="urn:microsoft.com/office/officeart/2005/8/layout/hList1"/>
    <dgm:cxn modelId="{9A8DAA20-9AFA-4B7E-99EC-13310A5940FE}" type="presOf" srcId="{2AB2E022-765D-4C10-82CE-117A7660B27C}" destId="{DEE3D678-DD6D-4C9A-B717-3E954A8D907F}" srcOrd="0" destOrd="0" presId="urn:microsoft.com/office/officeart/2005/8/layout/hList1"/>
    <dgm:cxn modelId="{FC7CB239-6581-4BA5-9CDB-119902D3323F}" srcId="{6FD97AFF-FF6F-4ACD-A38E-ED50B84A488B}" destId="{845FC990-F2C4-4AD0-8E08-DAF98C52B7C7}" srcOrd="1" destOrd="0" parTransId="{3F7D6DFB-2018-4B37-94FE-829F41D652CB}" sibTransId="{CEC00293-3922-46CC-BD70-DFC1BEA2DB8D}"/>
    <dgm:cxn modelId="{A112FF42-9DE7-4C2F-AD88-BA618455CB67}" srcId="{DCAB0F6B-EC72-4A4B-92A9-392D93549BBB}" destId="{194BAAB7-C621-4959-854C-C639171FB3D9}" srcOrd="0" destOrd="0" parTransId="{4370477D-7011-41D1-A83A-01CCCE6D1DE0}" sibTransId="{F8103A8A-B7C7-44D2-9A02-F571FB542B1C}"/>
    <dgm:cxn modelId="{C5020763-44A5-4C06-86CB-59963F6C59D8}" type="presOf" srcId="{8E281426-31D1-4C47-9627-4CC6FD78CF04}" destId="{AE0CF6C6-ABC6-4C4A-974F-C220467B0C90}" srcOrd="0" destOrd="0" presId="urn:microsoft.com/office/officeart/2005/8/layout/hList1"/>
    <dgm:cxn modelId="{83F76768-85DB-40AD-892F-A6821D7ECEDB}" srcId="{6FD97AFF-FF6F-4ACD-A38E-ED50B84A488B}" destId="{2AB2E022-765D-4C10-82CE-117A7660B27C}" srcOrd="0" destOrd="0" parTransId="{3A1B1CFD-0022-4665-B998-11ACD07BCE53}" sibTransId="{7B6BACA8-E087-4708-93DA-3BFB1B114028}"/>
    <dgm:cxn modelId="{E1F32B69-86CE-402E-AC9E-B1A6902352E0}" srcId="{2AB2E022-765D-4C10-82CE-117A7660B27C}" destId="{8E281426-31D1-4C47-9627-4CC6FD78CF04}" srcOrd="0" destOrd="0" parTransId="{52B406D8-9AE4-4DCE-B459-75B4D16087CE}" sibTransId="{5B158054-9B77-4D3E-B6A1-C7FA0266E641}"/>
    <dgm:cxn modelId="{7F5C9C6E-A375-41B9-9E74-6A0CD9F2C626}" type="presOf" srcId="{6FD97AFF-FF6F-4ACD-A38E-ED50B84A488B}" destId="{65AE44D3-20B8-4E22-99AD-A7D51279D6BE}" srcOrd="0" destOrd="0" presId="urn:microsoft.com/office/officeart/2005/8/layout/hList1"/>
    <dgm:cxn modelId="{3CF6CA70-8A17-4DC7-96AA-58A4CEC1438D}" srcId="{6FD97AFF-FF6F-4ACD-A38E-ED50B84A488B}" destId="{DCAB0F6B-EC72-4A4B-92A9-392D93549BBB}" srcOrd="2" destOrd="0" parTransId="{E4049F32-8896-49F2-8B2E-BE5D5E5DCDE0}" sibTransId="{BA1D55DC-4325-4F39-B495-4D6780EDDEF0}"/>
    <dgm:cxn modelId="{0F432174-1D5D-4FB2-9075-ED28874C6D77}" srcId="{845FC990-F2C4-4AD0-8E08-DAF98C52B7C7}" destId="{62C20B72-2F6B-436A-ADBF-001497A34EF0}" srcOrd="0" destOrd="0" parTransId="{E513E421-2120-4308-8757-B8DE4085D8B7}" sibTransId="{4F7A1184-59CA-4ACB-8871-30DE35ACA588}"/>
    <dgm:cxn modelId="{9B53AD93-CB99-4140-AAB4-BBDD603289FD}" type="presOf" srcId="{194BAAB7-C621-4959-854C-C639171FB3D9}" destId="{63BD8C26-F414-4522-918D-A7F217639FB7}" srcOrd="0" destOrd="0" presId="urn:microsoft.com/office/officeart/2005/8/layout/hList1"/>
    <dgm:cxn modelId="{7B11C9F3-E64D-480A-BFA1-A90060036EF9}" type="presOf" srcId="{845FC990-F2C4-4AD0-8E08-DAF98C52B7C7}" destId="{0D2D1791-E0F3-47EF-82F3-32133B7BE363}" srcOrd="0" destOrd="0" presId="urn:microsoft.com/office/officeart/2005/8/layout/hList1"/>
    <dgm:cxn modelId="{435E46FB-77F1-42DC-B7AB-84718039C8B5}" type="presOf" srcId="{62C20B72-2F6B-436A-ADBF-001497A34EF0}" destId="{49B5CB7B-D0A4-4AE1-8A03-8B2F904A60C9}" srcOrd="0" destOrd="0" presId="urn:microsoft.com/office/officeart/2005/8/layout/hList1"/>
    <dgm:cxn modelId="{AAB7636C-F0FA-4E65-B0E6-96E51659AEEE}" type="presParOf" srcId="{65AE44D3-20B8-4E22-99AD-A7D51279D6BE}" destId="{FDBD0B4F-9C2B-40EC-8556-C4E1EA0DFE06}" srcOrd="0" destOrd="0" presId="urn:microsoft.com/office/officeart/2005/8/layout/hList1"/>
    <dgm:cxn modelId="{82910187-8C82-4769-9F9B-4CC27BF039C6}" type="presParOf" srcId="{FDBD0B4F-9C2B-40EC-8556-C4E1EA0DFE06}" destId="{DEE3D678-DD6D-4C9A-B717-3E954A8D907F}" srcOrd="0" destOrd="0" presId="urn:microsoft.com/office/officeart/2005/8/layout/hList1"/>
    <dgm:cxn modelId="{979C789B-A5A8-46C2-8DF3-3B0C427E8787}" type="presParOf" srcId="{FDBD0B4F-9C2B-40EC-8556-C4E1EA0DFE06}" destId="{AE0CF6C6-ABC6-4C4A-974F-C220467B0C90}" srcOrd="1" destOrd="0" presId="urn:microsoft.com/office/officeart/2005/8/layout/hList1"/>
    <dgm:cxn modelId="{C01DF241-DBD4-4671-A0D1-B85A24C1BA07}" type="presParOf" srcId="{65AE44D3-20B8-4E22-99AD-A7D51279D6BE}" destId="{0BCE8A3F-1E00-4C6E-AEE5-5572ED782692}" srcOrd="1" destOrd="0" presId="urn:microsoft.com/office/officeart/2005/8/layout/hList1"/>
    <dgm:cxn modelId="{791934E7-58F5-4B97-A085-77273D745D6A}" type="presParOf" srcId="{65AE44D3-20B8-4E22-99AD-A7D51279D6BE}" destId="{AFAA999C-BD3D-46D0-9292-9DA72745F5E1}" srcOrd="2" destOrd="0" presId="urn:microsoft.com/office/officeart/2005/8/layout/hList1"/>
    <dgm:cxn modelId="{BCAC7F65-760D-430F-949E-F31CE30C68CE}" type="presParOf" srcId="{AFAA999C-BD3D-46D0-9292-9DA72745F5E1}" destId="{0D2D1791-E0F3-47EF-82F3-32133B7BE363}" srcOrd="0" destOrd="0" presId="urn:microsoft.com/office/officeart/2005/8/layout/hList1"/>
    <dgm:cxn modelId="{36B45E30-1286-4C25-BBB2-BF1328554F6F}" type="presParOf" srcId="{AFAA999C-BD3D-46D0-9292-9DA72745F5E1}" destId="{49B5CB7B-D0A4-4AE1-8A03-8B2F904A60C9}" srcOrd="1" destOrd="0" presId="urn:microsoft.com/office/officeart/2005/8/layout/hList1"/>
    <dgm:cxn modelId="{37FC4081-2468-4F65-8D90-38DC2D6B2296}" type="presParOf" srcId="{65AE44D3-20B8-4E22-99AD-A7D51279D6BE}" destId="{08293080-6392-4CF4-90C2-7A3111F07C6D}" srcOrd="3" destOrd="0" presId="urn:microsoft.com/office/officeart/2005/8/layout/hList1"/>
    <dgm:cxn modelId="{A3532C5F-1567-4D99-9A4F-9004EC565B97}" type="presParOf" srcId="{65AE44D3-20B8-4E22-99AD-A7D51279D6BE}" destId="{271621FF-F1EE-47A1-AE11-8F32EE4234CA}" srcOrd="4" destOrd="0" presId="urn:microsoft.com/office/officeart/2005/8/layout/hList1"/>
    <dgm:cxn modelId="{7BC34E2E-E19A-4F05-A6B5-9F8B34FFFA59}" type="presParOf" srcId="{271621FF-F1EE-47A1-AE11-8F32EE4234CA}" destId="{D04EC5D1-D566-4F3B-BE70-0C502C14B85C}" srcOrd="0" destOrd="0" presId="urn:microsoft.com/office/officeart/2005/8/layout/hList1"/>
    <dgm:cxn modelId="{616120CE-4BDD-41B2-A50F-B5DD1F81873F}" type="presParOf" srcId="{271621FF-F1EE-47A1-AE11-8F32EE4234CA}" destId="{63BD8C26-F414-4522-918D-A7F217639FB7}"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8E3202-FCF1-4FCC-8A04-B37FC73036FB}"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endParaRPr lang="en-US"/>
        </a:p>
      </dgm:t>
    </dgm:pt>
    <dgm:pt modelId="{350BBF35-81CA-4209-9C05-45F7BC7A18E1}">
      <dgm:prSet phldrT="[Text]" phldr="0"/>
      <dgm:spPr/>
      <dgm:t>
        <a:bodyPr/>
        <a:lstStyle/>
        <a:p>
          <a:pPr rtl="0"/>
          <a:r>
            <a:rPr lang="en-US">
              <a:latin typeface="Calibri Light" panose="020F0302020204030204"/>
            </a:rPr>
            <a:t>Network Affiliate </a:t>
          </a:r>
          <a:endParaRPr lang="en-US"/>
        </a:p>
      </dgm:t>
    </dgm:pt>
    <dgm:pt modelId="{AB890F85-78C0-40ED-8873-AB96D079AA23}" type="parTrans" cxnId="{68C37A95-5DA7-424B-81D4-761E97B7CC8B}">
      <dgm:prSet/>
      <dgm:spPr/>
      <dgm:t>
        <a:bodyPr/>
        <a:lstStyle/>
        <a:p>
          <a:endParaRPr lang="en-US"/>
        </a:p>
      </dgm:t>
    </dgm:pt>
    <dgm:pt modelId="{19BC682F-CBAB-444A-B176-7597ED0AC373}" type="sibTrans" cxnId="{68C37A95-5DA7-424B-81D4-761E97B7CC8B}">
      <dgm:prSet/>
      <dgm:spPr/>
      <dgm:t>
        <a:bodyPr/>
        <a:lstStyle/>
        <a:p>
          <a:endParaRPr lang="en-US"/>
        </a:p>
      </dgm:t>
    </dgm:pt>
    <dgm:pt modelId="{7592F147-E483-4E55-A9B8-0032F0F5272C}">
      <dgm:prSet phldrT="[Text]" phldr="0"/>
      <dgm:spPr/>
      <dgm:t>
        <a:bodyPr/>
        <a:lstStyle/>
        <a:p>
          <a:pPr rtl="0"/>
          <a:r>
            <a:rPr lang="en-US">
              <a:latin typeface="Calibri Light" panose="020F0302020204030204"/>
            </a:rPr>
            <a:t>Introductory level of participation in the ACE for Wildlife Network. </a:t>
          </a:r>
          <a:endParaRPr lang="en-US"/>
        </a:p>
      </dgm:t>
    </dgm:pt>
    <dgm:pt modelId="{368E238F-9B48-4CFE-B4A4-285574AFB260}" type="parTrans" cxnId="{3239C3D9-753E-4F93-9A1D-6471C5E4EE2C}">
      <dgm:prSet/>
      <dgm:spPr/>
      <dgm:t>
        <a:bodyPr/>
        <a:lstStyle/>
        <a:p>
          <a:endParaRPr lang="en-US"/>
        </a:p>
      </dgm:t>
    </dgm:pt>
    <dgm:pt modelId="{7B6DAE12-6B4D-4A63-89BA-7FBC7A7A3655}" type="sibTrans" cxnId="{3239C3D9-753E-4F93-9A1D-6471C5E4EE2C}">
      <dgm:prSet/>
      <dgm:spPr/>
      <dgm:t>
        <a:bodyPr/>
        <a:lstStyle/>
        <a:p>
          <a:endParaRPr lang="en-US"/>
        </a:p>
      </dgm:t>
    </dgm:pt>
    <dgm:pt modelId="{58AEF29E-7508-49CD-8C63-9259E42FC94C}">
      <dgm:prSet phldrT="[Text]" phldr="0"/>
      <dgm:spPr/>
      <dgm:t>
        <a:bodyPr/>
        <a:lstStyle/>
        <a:p>
          <a:pPr rtl="0"/>
          <a:r>
            <a:rPr lang="en-US">
              <a:latin typeface="Calibri Light" panose="020F0302020204030204"/>
            </a:rPr>
            <a:t>Open to individuals not employed by our Institutional Partners. </a:t>
          </a:r>
          <a:endParaRPr lang="en-US"/>
        </a:p>
      </dgm:t>
    </dgm:pt>
    <dgm:pt modelId="{947585A6-767E-4E24-BBA1-3DFFF328CB8A}" type="parTrans" cxnId="{0D4A7494-9EB4-4816-8FE2-04A9AD3A3DF0}">
      <dgm:prSet/>
      <dgm:spPr/>
      <dgm:t>
        <a:bodyPr/>
        <a:lstStyle/>
        <a:p>
          <a:endParaRPr lang="en-US"/>
        </a:p>
      </dgm:t>
    </dgm:pt>
    <dgm:pt modelId="{0497601C-5DF1-4B4B-B95B-1D839FC4E862}" type="sibTrans" cxnId="{0D4A7494-9EB4-4816-8FE2-04A9AD3A3DF0}">
      <dgm:prSet/>
      <dgm:spPr/>
      <dgm:t>
        <a:bodyPr/>
        <a:lstStyle/>
        <a:p>
          <a:endParaRPr lang="en-US"/>
        </a:p>
      </dgm:t>
    </dgm:pt>
    <dgm:pt modelId="{A22F55FE-E914-4FC8-808A-171352378B13}">
      <dgm:prSet phldrT="[Text]" phldr="0"/>
      <dgm:spPr/>
      <dgm:t>
        <a:bodyPr/>
        <a:lstStyle/>
        <a:p>
          <a:pPr rtl="0"/>
          <a:r>
            <a:rPr lang="en-US">
              <a:latin typeface="Calibri Light" panose="020F0302020204030204"/>
            </a:rPr>
            <a:t>Do not have voting rights.</a:t>
          </a:r>
          <a:endParaRPr lang="en-US"/>
        </a:p>
      </dgm:t>
    </dgm:pt>
    <dgm:pt modelId="{4CEAD341-65DF-4C0A-BD55-4EB30EEBFD56}" type="parTrans" cxnId="{54F59EE6-3375-497F-B016-096CFC6590AC}">
      <dgm:prSet/>
      <dgm:spPr/>
      <dgm:t>
        <a:bodyPr/>
        <a:lstStyle/>
        <a:p>
          <a:endParaRPr lang="en-US"/>
        </a:p>
      </dgm:t>
    </dgm:pt>
    <dgm:pt modelId="{CF32D070-7DAE-417B-8531-7B34C0954120}" type="sibTrans" cxnId="{54F59EE6-3375-497F-B016-096CFC6590AC}">
      <dgm:prSet/>
      <dgm:spPr/>
      <dgm:t>
        <a:bodyPr/>
        <a:lstStyle/>
        <a:p>
          <a:endParaRPr lang="en-US"/>
        </a:p>
      </dgm:t>
    </dgm:pt>
    <dgm:pt modelId="{EE03CD5C-578C-4B6F-B94A-D48551ECFE32}">
      <dgm:prSet phldrT="[Text]" phldr="0"/>
      <dgm:spPr/>
      <dgm:t>
        <a:bodyPr/>
        <a:lstStyle/>
        <a:p>
          <a:pPr rtl="0"/>
          <a:r>
            <a:rPr lang="en-US">
              <a:latin typeface="Calibri Light" panose="020F0302020204030204"/>
            </a:rPr>
            <a:t>Unable to serve on committees. </a:t>
          </a:r>
          <a:endParaRPr lang="en-US"/>
        </a:p>
      </dgm:t>
    </dgm:pt>
    <dgm:pt modelId="{8810DC41-5CF3-4CC5-B6E2-66CE375916C3}" type="parTrans" cxnId="{4116B5FE-9C36-4569-B8C0-EB40EAE77D9E}">
      <dgm:prSet/>
      <dgm:spPr/>
      <dgm:t>
        <a:bodyPr/>
        <a:lstStyle/>
        <a:p>
          <a:endParaRPr lang="en-US"/>
        </a:p>
      </dgm:t>
    </dgm:pt>
    <dgm:pt modelId="{8FF62E0A-4D1C-4BAC-87B2-3E2AEEC65CDC}" type="sibTrans" cxnId="{4116B5FE-9C36-4569-B8C0-EB40EAE77D9E}">
      <dgm:prSet/>
      <dgm:spPr/>
      <dgm:t>
        <a:bodyPr/>
        <a:lstStyle/>
        <a:p>
          <a:endParaRPr lang="en-US"/>
        </a:p>
      </dgm:t>
    </dgm:pt>
    <dgm:pt modelId="{B820A975-12F8-4271-94EE-5D8B779CBA1D}">
      <dgm:prSet phldrT="[Text]" phldr="0"/>
      <dgm:spPr/>
      <dgm:t>
        <a:bodyPr/>
        <a:lstStyle/>
        <a:p>
          <a:pPr rtl="0"/>
          <a:r>
            <a:rPr lang="en-US">
              <a:latin typeface="Calibri Light" panose="020F0302020204030204"/>
            </a:rPr>
            <a:t>Network Member </a:t>
          </a:r>
          <a:endParaRPr lang="en-US"/>
        </a:p>
      </dgm:t>
    </dgm:pt>
    <dgm:pt modelId="{DBBC8094-C73E-4BD6-85D6-5DE3F1DEF4A4}" type="parTrans" cxnId="{E480ACF8-9FFA-4017-A8F8-15A9D9D94D27}">
      <dgm:prSet/>
      <dgm:spPr/>
      <dgm:t>
        <a:bodyPr/>
        <a:lstStyle/>
        <a:p>
          <a:endParaRPr lang="en-US"/>
        </a:p>
      </dgm:t>
    </dgm:pt>
    <dgm:pt modelId="{93E6C2B5-C2BC-437C-8D69-2A73497FDC9C}" type="sibTrans" cxnId="{E480ACF8-9FFA-4017-A8F8-15A9D9D94D27}">
      <dgm:prSet/>
      <dgm:spPr/>
      <dgm:t>
        <a:bodyPr/>
        <a:lstStyle/>
        <a:p>
          <a:endParaRPr lang="en-US"/>
        </a:p>
      </dgm:t>
    </dgm:pt>
    <dgm:pt modelId="{CBB302D0-AC6A-427A-87CE-E5E59D12DDDC}">
      <dgm:prSet phldrT="[Text]" phldr="0"/>
      <dgm:spPr/>
      <dgm:t>
        <a:bodyPr/>
        <a:lstStyle/>
        <a:p>
          <a:pPr rtl="0"/>
          <a:r>
            <a:rPr lang="en-US">
              <a:latin typeface="Calibri Light" panose="020F0302020204030204"/>
            </a:rPr>
            <a:t>Individuals employed by our Institutional Partners. </a:t>
          </a:r>
          <a:endParaRPr lang="en-US"/>
        </a:p>
      </dgm:t>
    </dgm:pt>
    <dgm:pt modelId="{AA9B9239-EC32-4A43-BF60-0970E8B36FF5}" type="parTrans" cxnId="{862F32E4-1458-4ECD-A409-8AC9DFFA2521}">
      <dgm:prSet/>
      <dgm:spPr/>
      <dgm:t>
        <a:bodyPr/>
        <a:lstStyle/>
        <a:p>
          <a:endParaRPr lang="en-US"/>
        </a:p>
      </dgm:t>
    </dgm:pt>
    <dgm:pt modelId="{BF241562-7276-4B8E-AAB3-BF398FC4D631}" type="sibTrans" cxnId="{862F32E4-1458-4ECD-A409-8AC9DFFA2521}">
      <dgm:prSet/>
      <dgm:spPr/>
      <dgm:t>
        <a:bodyPr/>
        <a:lstStyle/>
        <a:p>
          <a:endParaRPr lang="en-US"/>
        </a:p>
      </dgm:t>
    </dgm:pt>
    <dgm:pt modelId="{BCC66C1E-3150-4EBF-9CAF-A8E4C8251E66}">
      <dgm:prSet phldrT="[Text]" phldr="0"/>
      <dgm:spPr/>
      <dgm:t>
        <a:bodyPr/>
        <a:lstStyle/>
        <a:p>
          <a:pPr rtl="0"/>
          <a:r>
            <a:rPr lang="en-US">
              <a:latin typeface="Calibri Light" panose="020F0302020204030204"/>
            </a:rPr>
            <a:t>Have voting rights.</a:t>
          </a:r>
          <a:endParaRPr lang="en-US"/>
        </a:p>
      </dgm:t>
    </dgm:pt>
    <dgm:pt modelId="{29C31AA6-6533-471E-8762-9E4693186166}" type="parTrans" cxnId="{37DD646E-88ED-492D-9A0A-F0D3A64E3137}">
      <dgm:prSet/>
      <dgm:spPr/>
      <dgm:t>
        <a:bodyPr/>
        <a:lstStyle/>
        <a:p>
          <a:endParaRPr lang="en-US"/>
        </a:p>
      </dgm:t>
    </dgm:pt>
    <dgm:pt modelId="{14194BA5-3235-46E6-A514-3A5023BBBDF0}" type="sibTrans" cxnId="{37DD646E-88ED-492D-9A0A-F0D3A64E3137}">
      <dgm:prSet/>
      <dgm:spPr/>
      <dgm:t>
        <a:bodyPr/>
        <a:lstStyle/>
        <a:p>
          <a:endParaRPr lang="en-US"/>
        </a:p>
      </dgm:t>
    </dgm:pt>
    <dgm:pt modelId="{226623CE-4268-4041-AE2C-3DE762D82AA4}">
      <dgm:prSet phldrT="[Text]" phldr="0"/>
      <dgm:spPr/>
      <dgm:t>
        <a:bodyPr/>
        <a:lstStyle/>
        <a:p>
          <a:pPr rtl="0"/>
          <a:r>
            <a:rPr lang="en-US">
              <a:latin typeface="Calibri Light" panose="020F0302020204030204"/>
            </a:rPr>
            <a:t>Able to serve on committees. </a:t>
          </a:r>
          <a:endParaRPr lang="en-US"/>
        </a:p>
      </dgm:t>
    </dgm:pt>
    <dgm:pt modelId="{56A51F6F-9D14-4639-9F71-9B5A6C5632F4}" type="parTrans" cxnId="{AFF370CF-7D86-4AB2-894F-99CCFABAD07A}">
      <dgm:prSet/>
      <dgm:spPr/>
      <dgm:t>
        <a:bodyPr/>
        <a:lstStyle/>
        <a:p>
          <a:endParaRPr lang="en-US"/>
        </a:p>
      </dgm:t>
    </dgm:pt>
    <dgm:pt modelId="{A4084E17-AB40-46C6-8ACC-F5050D93967F}" type="sibTrans" cxnId="{AFF370CF-7D86-4AB2-894F-99CCFABAD07A}">
      <dgm:prSet/>
      <dgm:spPr/>
      <dgm:t>
        <a:bodyPr/>
        <a:lstStyle/>
        <a:p>
          <a:endParaRPr lang="en-US"/>
        </a:p>
      </dgm:t>
    </dgm:pt>
    <dgm:pt modelId="{E22D42B9-0A29-4CF4-8C5C-CB27A4FC03C8}" type="pres">
      <dgm:prSet presAssocID="{818E3202-FCF1-4FCC-8A04-B37FC73036FB}" presName="theList" presStyleCnt="0">
        <dgm:presLayoutVars>
          <dgm:dir/>
          <dgm:animLvl val="lvl"/>
          <dgm:resizeHandles val="exact"/>
        </dgm:presLayoutVars>
      </dgm:prSet>
      <dgm:spPr/>
    </dgm:pt>
    <dgm:pt modelId="{54ED71FC-5A88-4BEF-A15B-E9E514D12766}" type="pres">
      <dgm:prSet presAssocID="{350BBF35-81CA-4209-9C05-45F7BC7A18E1}" presName="compNode" presStyleCnt="0"/>
      <dgm:spPr/>
    </dgm:pt>
    <dgm:pt modelId="{8208982E-95FD-4FA6-A786-5A829E5C9755}" type="pres">
      <dgm:prSet presAssocID="{350BBF35-81CA-4209-9C05-45F7BC7A18E1}" presName="aNode" presStyleLbl="bgShp" presStyleIdx="0" presStyleCnt="2"/>
      <dgm:spPr/>
    </dgm:pt>
    <dgm:pt modelId="{35EEF2B1-C486-4CBF-BB67-D22FD4F6405C}" type="pres">
      <dgm:prSet presAssocID="{350BBF35-81CA-4209-9C05-45F7BC7A18E1}" presName="textNode" presStyleLbl="bgShp" presStyleIdx="0" presStyleCnt="2"/>
      <dgm:spPr/>
    </dgm:pt>
    <dgm:pt modelId="{C6C6FEA4-3E09-41F6-912B-C2759077F69E}" type="pres">
      <dgm:prSet presAssocID="{350BBF35-81CA-4209-9C05-45F7BC7A18E1}" presName="compChildNode" presStyleCnt="0"/>
      <dgm:spPr/>
    </dgm:pt>
    <dgm:pt modelId="{B9142E96-22A8-46B1-BBCE-30FF8994C91A}" type="pres">
      <dgm:prSet presAssocID="{350BBF35-81CA-4209-9C05-45F7BC7A18E1}" presName="theInnerList" presStyleCnt="0"/>
      <dgm:spPr/>
    </dgm:pt>
    <dgm:pt modelId="{0F9172B2-6037-4022-B78A-0EB9F2D2612C}" type="pres">
      <dgm:prSet presAssocID="{7592F147-E483-4E55-A9B8-0032F0F5272C}" presName="childNode" presStyleLbl="node1" presStyleIdx="0" presStyleCnt="7">
        <dgm:presLayoutVars>
          <dgm:bulletEnabled val="1"/>
        </dgm:presLayoutVars>
      </dgm:prSet>
      <dgm:spPr/>
    </dgm:pt>
    <dgm:pt modelId="{0728DED8-9453-4B8A-92ED-C30129B88E44}" type="pres">
      <dgm:prSet presAssocID="{7592F147-E483-4E55-A9B8-0032F0F5272C}" presName="aSpace2" presStyleCnt="0"/>
      <dgm:spPr/>
    </dgm:pt>
    <dgm:pt modelId="{ADD5714A-4C3C-4E8F-94BC-ED757D577105}" type="pres">
      <dgm:prSet presAssocID="{58AEF29E-7508-49CD-8C63-9259E42FC94C}" presName="childNode" presStyleLbl="node1" presStyleIdx="1" presStyleCnt="7">
        <dgm:presLayoutVars>
          <dgm:bulletEnabled val="1"/>
        </dgm:presLayoutVars>
      </dgm:prSet>
      <dgm:spPr/>
    </dgm:pt>
    <dgm:pt modelId="{08C16B44-6FA5-4125-BC37-58CEE2C5013A}" type="pres">
      <dgm:prSet presAssocID="{58AEF29E-7508-49CD-8C63-9259E42FC94C}" presName="aSpace2" presStyleCnt="0"/>
      <dgm:spPr/>
    </dgm:pt>
    <dgm:pt modelId="{993B11FE-5286-4878-B9AE-762E82B4AED7}" type="pres">
      <dgm:prSet presAssocID="{A22F55FE-E914-4FC8-808A-171352378B13}" presName="childNode" presStyleLbl="node1" presStyleIdx="2" presStyleCnt="7">
        <dgm:presLayoutVars>
          <dgm:bulletEnabled val="1"/>
        </dgm:presLayoutVars>
      </dgm:prSet>
      <dgm:spPr/>
    </dgm:pt>
    <dgm:pt modelId="{5BBFD586-2705-4C5A-9FA7-F1CF52AE88A2}" type="pres">
      <dgm:prSet presAssocID="{A22F55FE-E914-4FC8-808A-171352378B13}" presName="aSpace2" presStyleCnt="0"/>
      <dgm:spPr/>
    </dgm:pt>
    <dgm:pt modelId="{4BA8DD3F-7F3A-43F4-B6E0-167702DAE8C2}" type="pres">
      <dgm:prSet presAssocID="{EE03CD5C-578C-4B6F-B94A-D48551ECFE32}" presName="childNode" presStyleLbl="node1" presStyleIdx="3" presStyleCnt="7">
        <dgm:presLayoutVars>
          <dgm:bulletEnabled val="1"/>
        </dgm:presLayoutVars>
      </dgm:prSet>
      <dgm:spPr/>
    </dgm:pt>
    <dgm:pt modelId="{D100AD66-C769-4DBD-B120-4D0FF2CFB732}" type="pres">
      <dgm:prSet presAssocID="{350BBF35-81CA-4209-9C05-45F7BC7A18E1}" presName="aSpace" presStyleCnt="0"/>
      <dgm:spPr/>
    </dgm:pt>
    <dgm:pt modelId="{45516C6C-0DAC-4A1F-B25D-B582DCFD1740}" type="pres">
      <dgm:prSet presAssocID="{B820A975-12F8-4271-94EE-5D8B779CBA1D}" presName="compNode" presStyleCnt="0"/>
      <dgm:spPr/>
    </dgm:pt>
    <dgm:pt modelId="{6C562A3F-D8D4-4D87-85F5-F2412CB0A26C}" type="pres">
      <dgm:prSet presAssocID="{B820A975-12F8-4271-94EE-5D8B779CBA1D}" presName="aNode" presStyleLbl="bgShp" presStyleIdx="1" presStyleCnt="2"/>
      <dgm:spPr/>
    </dgm:pt>
    <dgm:pt modelId="{61BA4743-6232-4702-A35D-4B652823358A}" type="pres">
      <dgm:prSet presAssocID="{B820A975-12F8-4271-94EE-5D8B779CBA1D}" presName="textNode" presStyleLbl="bgShp" presStyleIdx="1" presStyleCnt="2"/>
      <dgm:spPr/>
    </dgm:pt>
    <dgm:pt modelId="{110F6E45-E166-4FDC-A275-6550B1C351F2}" type="pres">
      <dgm:prSet presAssocID="{B820A975-12F8-4271-94EE-5D8B779CBA1D}" presName="compChildNode" presStyleCnt="0"/>
      <dgm:spPr/>
    </dgm:pt>
    <dgm:pt modelId="{1FC17336-C69B-409B-AC42-6C792B945D9B}" type="pres">
      <dgm:prSet presAssocID="{B820A975-12F8-4271-94EE-5D8B779CBA1D}" presName="theInnerList" presStyleCnt="0"/>
      <dgm:spPr/>
    </dgm:pt>
    <dgm:pt modelId="{6D22C97C-782D-451D-A2EC-526B56063F6B}" type="pres">
      <dgm:prSet presAssocID="{CBB302D0-AC6A-427A-87CE-E5E59D12DDDC}" presName="childNode" presStyleLbl="node1" presStyleIdx="4" presStyleCnt="7">
        <dgm:presLayoutVars>
          <dgm:bulletEnabled val="1"/>
        </dgm:presLayoutVars>
      </dgm:prSet>
      <dgm:spPr/>
    </dgm:pt>
    <dgm:pt modelId="{B51330EF-A795-4BB2-A692-641F08A6D20E}" type="pres">
      <dgm:prSet presAssocID="{CBB302D0-AC6A-427A-87CE-E5E59D12DDDC}" presName="aSpace2" presStyleCnt="0"/>
      <dgm:spPr/>
    </dgm:pt>
    <dgm:pt modelId="{C5887750-29FD-41A0-9908-84B3BC86A569}" type="pres">
      <dgm:prSet presAssocID="{BCC66C1E-3150-4EBF-9CAF-A8E4C8251E66}" presName="childNode" presStyleLbl="node1" presStyleIdx="5" presStyleCnt="7">
        <dgm:presLayoutVars>
          <dgm:bulletEnabled val="1"/>
        </dgm:presLayoutVars>
      </dgm:prSet>
      <dgm:spPr/>
    </dgm:pt>
    <dgm:pt modelId="{0B06221F-FDD1-43D5-9B6D-2C6928801DAB}" type="pres">
      <dgm:prSet presAssocID="{BCC66C1E-3150-4EBF-9CAF-A8E4C8251E66}" presName="aSpace2" presStyleCnt="0"/>
      <dgm:spPr/>
    </dgm:pt>
    <dgm:pt modelId="{74B4436D-A45E-431E-8335-104A39831210}" type="pres">
      <dgm:prSet presAssocID="{226623CE-4268-4041-AE2C-3DE762D82AA4}" presName="childNode" presStyleLbl="node1" presStyleIdx="6" presStyleCnt="7">
        <dgm:presLayoutVars>
          <dgm:bulletEnabled val="1"/>
        </dgm:presLayoutVars>
      </dgm:prSet>
      <dgm:spPr/>
    </dgm:pt>
  </dgm:ptLst>
  <dgm:cxnLst>
    <dgm:cxn modelId="{0B808712-CD7A-40DC-BAA6-59CF6A2714F2}" type="presOf" srcId="{BCC66C1E-3150-4EBF-9CAF-A8E4C8251E66}" destId="{C5887750-29FD-41A0-9908-84B3BC86A569}" srcOrd="0" destOrd="0" presId="urn:microsoft.com/office/officeart/2005/8/layout/lProcess2"/>
    <dgm:cxn modelId="{FCF71D19-1E43-47D2-9ED6-839582D0F9F2}" type="presOf" srcId="{EE03CD5C-578C-4B6F-B94A-D48551ECFE32}" destId="{4BA8DD3F-7F3A-43F4-B6E0-167702DAE8C2}" srcOrd="0" destOrd="0" presId="urn:microsoft.com/office/officeart/2005/8/layout/lProcess2"/>
    <dgm:cxn modelId="{1E42371B-71B4-4CDA-9652-2D9B2429B758}" type="presOf" srcId="{B820A975-12F8-4271-94EE-5D8B779CBA1D}" destId="{61BA4743-6232-4702-A35D-4B652823358A}" srcOrd="1" destOrd="0" presId="urn:microsoft.com/office/officeart/2005/8/layout/lProcess2"/>
    <dgm:cxn modelId="{84608B22-535E-47E6-9F48-3F8BA1DBC87F}" type="presOf" srcId="{226623CE-4268-4041-AE2C-3DE762D82AA4}" destId="{74B4436D-A45E-431E-8335-104A39831210}" srcOrd="0" destOrd="0" presId="urn:microsoft.com/office/officeart/2005/8/layout/lProcess2"/>
    <dgm:cxn modelId="{F1D66E5F-A800-4C44-A1FC-2EAE93B12B21}" type="presOf" srcId="{818E3202-FCF1-4FCC-8A04-B37FC73036FB}" destId="{E22D42B9-0A29-4CF4-8C5C-CB27A4FC03C8}" srcOrd="0" destOrd="0" presId="urn:microsoft.com/office/officeart/2005/8/layout/lProcess2"/>
    <dgm:cxn modelId="{75FB0946-425A-4370-AD28-8A987B0D03A5}" type="presOf" srcId="{350BBF35-81CA-4209-9C05-45F7BC7A18E1}" destId="{8208982E-95FD-4FA6-A786-5A829E5C9755}" srcOrd="0" destOrd="0" presId="urn:microsoft.com/office/officeart/2005/8/layout/lProcess2"/>
    <dgm:cxn modelId="{37DD646E-88ED-492D-9A0A-F0D3A64E3137}" srcId="{B820A975-12F8-4271-94EE-5D8B779CBA1D}" destId="{BCC66C1E-3150-4EBF-9CAF-A8E4C8251E66}" srcOrd="1" destOrd="0" parTransId="{29C31AA6-6533-471E-8762-9E4693186166}" sibTransId="{14194BA5-3235-46E6-A514-3A5023BBBDF0}"/>
    <dgm:cxn modelId="{EFFBD17B-34B4-48AA-8038-FDF38B4ED40B}" type="presOf" srcId="{58AEF29E-7508-49CD-8C63-9259E42FC94C}" destId="{ADD5714A-4C3C-4E8F-94BC-ED757D577105}" srcOrd="0" destOrd="0" presId="urn:microsoft.com/office/officeart/2005/8/layout/lProcess2"/>
    <dgm:cxn modelId="{A9D0238D-13C9-4D6B-AAC3-8F58D3987E7D}" type="presOf" srcId="{B820A975-12F8-4271-94EE-5D8B779CBA1D}" destId="{6C562A3F-D8D4-4D87-85F5-F2412CB0A26C}" srcOrd="0" destOrd="0" presId="urn:microsoft.com/office/officeart/2005/8/layout/lProcess2"/>
    <dgm:cxn modelId="{79897E90-D9C6-48EF-BC50-2624A5AFF204}" type="presOf" srcId="{7592F147-E483-4E55-A9B8-0032F0F5272C}" destId="{0F9172B2-6037-4022-B78A-0EB9F2D2612C}" srcOrd="0" destOrd="0" presId="urn:microsoft.com/office/officeart/2005/8/layout/lProcess2"/>
    <dgm:cxn modelId="{0D4A7494-9EB4-4816-8FE2-04A9AD3A3DF0}" srcId="{350BBF35-81CA-4209-9C05-45F7BC7A18E1}" destId="{58AEF29E-7508-49CD-8C63-9259E42FC94C}" srcOrd="1" destOrd="0" parTransId="{947585A6-767E-4E24-BBA1-3DFFF328CB8A}" sibTransId="{0497601C-5DF1-4B4B-B95B-1D839FC4E862}"/>
    <dgm:cxn modelId="{68C37A95-5DA7-424B-81D4-761E97B7CC8B}" srcId="{818E3202-FCF1-4FCC-8A04-B37FC73036FB}" destId="{350BBF35-81CA-4209-9C05-45F7BC7A18E1}" srcOrd="0" destOrd="0" parTransId="{AB890F85-78C0-40ED-8873-AB96D079AA23}" sibTransId="{19BC682F-CBAB-444A-B176-7597ED0AC373}"/>
    <dgm:cxn modelId="{AFF370CF-7D86-4AB2-894F-99CCFABAD07A}" srcId="{B820A975-12F8-4271-94EE-5D8B779CBA1D}" destId="{226623CE-4268-4041-AE2C-3DE762D82AA4}" srcOrd="2" destOrd="0" parTransId="{56A51F6F-9D14-4639-9F71-9B5A6C5632F4}" sibTransId="{A4084E17-AB40-46C6-8ACC-F5050D93967F}"/>
    <dgm:cxn modelId="{C66350D8-2C64-474A-9EF6-9DD1D01F7B32}" type="presOf" srcId="{350BBF35-81CA-4209-9C05-45F7BC7A18E1}" destId="{35EEF2B1-C486-4CBF-BB67-D22FD4F6405C}" srcOrd="1" destOrd="0" presId="urn:microsoft.com/office/officeart/2005/8/layout/lProcess2"/>
    <dgm:cxn modelId="{3239C3D9-753E-4F93-9A1D-6471C5E4EE2C}" srcId="{350BBF35-81CA-4209-9C05-45F7BC7A18E1}" destId="{7592F147-E483-4E55-A9B8-0032F0F5272C}" srcOrd="0" destOrd="0" parTransId="{368E238F-9B48-4CFE-B4A4-285574AFB260}" sibTransId="{7B6DAE12-6B4D-4A63-89BA-7FBC7A7A3655}"/>
    <dgm:cxn modelId="{862F32E4-1458-4ECD-A409-8AC9DFFA2521}" srcId="{B820A975-12F8-4271-94EE-5D8B779CBA1D}" destId="{CBB302D0-AC6A-427A-87CE-E5E59D12DDDC}" srcOrd="0" destOrd="0" parTransId="{AA9B9239-EC32-4A43-BF60-0970E8B36FF5}" sibTransId="{BF241562-7276-4B8E-AAB3-BF398FC4D631}"/>
    <dgm:cxn modelId="{54F59EE6-3375-497F-B016-096CFC6590AC}" srcId="{350BBF35-81CA-4209-9C05-45F7BC7A18E1}" destId="{A22F55FE-E914-4FC8-808A-171352378B13}" srcOrd="2" destOrd="0" parTransId="{4CEAD341-65DF-4C0A-BD55-4EB30EEBFD56}" sibTransId="{CF32D070-7DAE-417B-8531-7B34C0954120}"/>
    <dgm:cxn modelId="{13261AF1-E771-4791-93CC-B1FD65D9057C}" type="presOf" srcId="{CBB302D0-AC6A-427A-87CE-E5E59D12DDDC}" destId="{6D22C97C-782D-451D-A2EC-526B56063F6B}" srcOrd="0" destOrd="0" presId="urn:microsoft.com/office/officeart/2005/8/layout/lProcess2"/>
    <dgm:cxn modelId="{464A0DF3-1195-4086-A622-D07B19530697}" type="presOf" srcId="{A22F55FE-E914-4FC8-808A-171352378B13}" destId="{993B11FE-5286-4878-B9AE-762E82B4AED7}" srcOrd="0" destOrd="0" presId="urn:microsoft.com/office/officeart/2005/8/layout/lProcess2"/>
    <dgm:cxn modelId="{E480ACF8-9FFA-4017-A8F8-15A9D9D94D27}" srcId="{818E3202-FCF1-4FCC-8A04-B37FC73036FB}" destId="{B820A975-12F8-4271-94EE-5D8B779CBA1D}" srcOrd="1" destOrd="0" parTransId="{DBBC8094-C73E-4BD6-85D6-5DE3F1DEF4A4}" sibTransId="{93E6C2B5-C2BC-437C-8D69-2A73497FDC9C}"/>
    <dgm:cxn modelId="{4116B5FE-9C36-4569-B8C0-EB40EAE77D9E}" srcId="{350BBF35-81CA-4209-9C05-45F7BC7A18E1}" destId="{EE03CD5C-578C-4B6F-B94A-D48551ECFE32}" srcOrd="3" destOrd="0" parTransId="{8810DC41-5CF3-4CC5-B6E2-66CE375916C3}" sibTransId="{8FF62E0A-4D1C-4BAC-87B2-3E2AEEC65CDC}"/>
    <dgm:cxn modelId="{C26B3C05-6BB3-4AE2-BA79-2FFB2D60A741}" type="presParOf" srcId="{E22D42B9-0A29-4CF4-8C5C-CB27A4FC03C8}" destId="{54ED71FC-5A88-4BEF-A15B-E9E514D12766}" srcOrd="0" destOrd="0" presId="urn:microsoft.com/office/officeart/2005/8/layout/lProcess2"/>
    <dgm:cxn modelId="{D94AF025-7824-4439-A528-24988D4B68EF}" type="presParOf" srcId="{54ED71FC-5A88-4BEF-A15B-E9E514D12766}" destId="{8208982E-95FD-4FA6-A786-5A829E5C9755}" srcOrd="0" destOrd="0" presId="urn:microsoft.com/office/officeart/2005/8/layout/lProcess2"/>
    <dgm:cxn modelId="{3BCBBD09-D2CC-48A8-9367-9966CE433742}" type="presParOf" srcId="{54ED71FC-5A88-4BEF-A15B-E9E514D12766}" destId="{35EEF2B1-C486-4CBF-BB67-D22FD4F6405C}" srcOrd="1" destOrd="0" presId="urn:microsoft.com/office/officeart/2005/8/layout/lProcess2"/>
    <dgm:cxn modelId="{8C8CC6B3-1046-4202-BF21-9860850718BF}" type="presParOf" srcId="{54ED71FC-5A88-4BEF-A15B-E9E514D12766}" destId="{C6C6FEA4-3E09-41F6-912B-C2759077F69E}" srcOrd="2" destOrd="0" presId="urn:microsoft.com/office/officeart/2005/8/layout/lProcess2"/>
    <dgm:cxn modelId="{7FCAB581-E3E5-49E0-BACC-373CF8C720A1}" type="presParOf" srcId="{C6C6FEA4-3E09-41F6-912B-C2759077F69E}" destId="{B9142E96-22A8-46B1-BBCE-30FF8994C91A}" srcOrd="0" destOrd="0" presId="urn:microsoft.com/office/officeart/2005/8/layout/lProcess2"/>
    <dgm:cxn modelId="{9DBCDE13-B4B9-4F99-A0F2-591E3F036935}" type="presParOf" srcId="{B9142E96-22A8-46B1-BBCE-30FF8994C91A}" destId="{0F9172B2-6037-4022-B78A-0EB9F2D2612C}" srcOrd="0" destOrd="0" presId="urn:microsoft.com/office/officeart/2005/8/layout/lProcess2"/>
    <dgm:cxn modelId="{A8C2B39F-26D8-404F-978A-03302689E387}" type="presParOf" srcId="{B9142E96-22A8-46B1-BBCE-30FF8994C91A}" destId="{0728DED8-9453-4B8A-92ED-C30129B88E44}" srcOrd="1" destOrd="0" presId="urn:microsoft.com/office/officeart/2005/8/layout/lProcess2"/>
    <dgm:cxn modelId="{ABEA7315-9545-4A99-91AE-5589F7EF6C2E}" type="presParOf" srcId="{B9142E96-22A8-46B1-BBCE-30FF8994C91A}" destId="{ADD5714A-4C3C-4E8F-94BC-ED757D577105}" srcOrd="2" destOrd="0" presId="urn:microsoft.com/office/officeart/2005/8/layout/lProcess2"/>
    <dgm:cxn modelId="{721B4F72-7AB1-4AD8-8B5F-75FA350C284F}" type="presParOf" srcId="{B9142E96-22A8-46B1-BBCE-30FF8994C91A}" destId="{08C16B44-6FA5-4125-BC37-58CEE2C5013A}" srcOrd="3" destOrd="0" presId="urn:microsoft.com/office/officeart/2005/8/layout/lProcess2"/>
    <dgm:cxn modelId="{09386EBE-1407-463C-8C90-518B3BEAD47E}" type="presParOf" srcId="{B9142E96-22A8-46B1-BBCE-30FF8994C91A}" destId="{993B11FE-5286-4878-B9AE-762E82B4AED7}" srcOrd="4" destOrd="0" presId="urn:microsoft.com/office/officeart/2005/8/layout/lProcess2"/>
    <dgm:cxn modelId="{627F478E-9E83-43D6-91B0-C6D3381D2A32}" type="presParOf" srcId="{B9142E96-22A8-46B1-BBCE-30FF8994C91A}" destId="{5BBFD586-2705-4C5A-9FA7-F1CF52AE88A2}" srcOrd="5" destOrd="0" presId="urn:microsoft.com/office/officeart/2005/8/layout/lProcess2"/>
    <dgm:cxn modelId="{C360E52C-522C-4671-83B4-4F8B46BD0E7E}" type="presParOf" srcId="{B9142E96-22A8-46B1-BBCE-30FF8994C91A}" destId="{4BA8DD3F-7F3A-43F4-B6E0-167702DAE8C2}" srcOrd="6" destOrd="0" presId="urn:microsoft.com/office/officeart/2005/8/layout/lProcess2"/>
    <dgm:cxn modelId="{AD65AC92-5C21-4771-8DE2-40849812596A}" type="presParOf" srcId="{E22D42B9-0A29-4CF4-8C5C-CB27A4FC03C8}" destId="{D100AD66-C769-4DBD-B120-4D0FF2CFB732}" srcOrd="1" destOrd="0" presId="urn:microsoft.com/office/officeart/2005/8/layout/lProcess2"/>
    <dgm:cxn modelId="{85D1ECAF-FEE6-4D28-915A-AE8F70B7525A}" type="presParOf" srcId="{E22D42B9-0A29-4CF4-8C5C-CB27A4FC03C8}" destId="{45516C6C-0DAC-4A1F-B25D-B582DCFD1740}" srcOrd="2" destOrd="0" presId="urn:microsoft.com/office/officeart/2005/8/layout/lProcess2"/>
    <dgm:cxn modelId="{4200CA08-FD9A-4B69-A2BA-5CAF954F2CAD}" type="presParOf" srcId="{45516C6C-0DAC-4A1F-B25D-B582DCFD1740}" destId="{6C562A3F-D8D4-4D87-85F5-F2412CB0A26C}" srcOrd="0" destOrd="0" presId="urn:microsoft.com/office/officeart/2005/8/layout/lProcess2"/>
    <dgm:cxn modelId="{3046B3B0-4271-4AC7-BCF4-2660265B7127}" type="presParOf" srcId="{45516C6C-0DAC-4A1F-B25D-B582DCFD1740}" destId="{61BA4743-6232-4702-A35D-4B652823358A}" srcOrd="1" destOrd="0" presId="urn:microsoft.com/office/officeart/2005/8/layout/lProcess2"/>
    <dgm:cxn modelId="{ABAC878F-7B7C-45DE-BE46-90F50149680E}" type="presParOf" srcId="{45516C6C-0DAC-4A1F-B25D-B582DCFD1740}" destId="{110F6E45-E166-4FDC-A275-6550B1C351F2}" srcOrd="2" destOrd="0" presId="urn:microsoft.com/office/officeart/2005/8/layout/lProcess2"/>
    <dgm:cxn modelId="{2AE4F11C-CA43-4593-B83C-1D06B97A6901}" type="presParOf" srcId="{110F6E45-E166-4FDC-A275-6550B1C351F2}" destId="{1FC17336-C69B-409B-AC42-6C792B945D9B}" srcOrd="0" destOrd="0" presId="urn:microsoft.com/office/officeart/2005/8/layout/lProcess2"/>
    <dgm:cxn modelId="{A7F32317-5D90-4DD1-905A-DD88933F646A}" type="presParOf" srcId="{1FC17336-C69B-409B-AC42-6C792B945D9B}" destId="{6D22C97C-782D-451D-A2EC-526B56063F6B}" srcOrd="0" destOrd="0" presId="urn:microsoft.com/office/officeart/2005/8/layout/lProcess2"/>
    <dgm:cxn modelId="{B21A2D3C-55B4-48F1-8026-32B4343EE645}" type="presParOf" srcId="{1FC17336-C69B-409B-AC42-6C792B945D9B}" destId="{B51330EF-A795-4BB2-A692-641F08A6D20E}" srcOrd="1" destOrd="0" presId="urn:microsoft.com/office/officeart/2005/8/layout/lProcess2"/>
    <dgm:cxn modelId="{E6FAB6B2-7C03-464E-8B5A-498C0FFD9301}" type="presParOf" srcId="{1FC17336-C69B-409B-AC42-6C792B945D9B}" destId="{C5887750-29FD-41A0-9908-84B3BC86A569}" srcOrd="2" destOrd="0" presId="urn:microsoft.com/office/officeart/2005/8/layout/lProcess2"/>
    <dgm:cxn modelId="{05246D9F-F238-42F3-A40B-391FBE0E152D}" type="presParOf" srcId="{1FC17336-C69B-409B-AC42-6C792B945D9B}" destId="{0B06221F-FDD1-43D5-9B6D-2C6928801DAB}" srcOrd="3" destOrd="0" presId="urn:microsoft.com/office/officeart/2005/8/layout/lProcess2"/>
    <dgm:cxn modelId="{36BAE064-F165-4CD4-83D2-F9D7F05AC9E0}" type="presParOf" srcId="{1FC17336-C69B-409B-AC42-6C792B945D9B}" destId="{74B4436D-A45E-431E-8335-104A39831210}" srcOrd="4"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04F14F-F516-445E-BFF5-4289818E3DFD}"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D5761DF1-A77A-4924-A8B8-018E5B653AC5}">
      <dgm:prSet phldrT="[Text]" phldr="0"/>
      <dgm:spPr/>
      <dgm:t>
        <a:bodyPr/>
        <a:lstStyle/>
        <a:p>
          <a:pPr rtl="0"/>
          <a:r>
            <a:rPr lang="en-US">
              <a:latin typeface="Calibri Light" panose="020F0302020204030204"/>
            </a:rPr>
            <a:t>Recruitment </a:t>
          </a:r>
          <a:endParaRPr lang="en-US"/>
        </a:p>
      </dgm:t>
    </dgm:pt>
    <dgm:pt modelId="{3D01B19C-5BA0-48C2-836A-FF122CB96829}" type="parTrans" cxnId="{01DC5F72-16F2-4FC7-A163-B0C7B716CE51}">
      <dgm:prSet/>
      <dgm:spPr/>
      <dgm:t>
        <a:bodyPr/>
        <a:lstStyle/>
        <a:p>
          <a:endParaRPr lang="en-US"/>
        </a:p>
      </dgm:t>
    </dgm:pt>
    <dgm:pt modelId="{0DCBDBB7-EC96-41BE-909D-9A9B9522B442}" type="sibTrans" cxnId="{01DC5F72-16F2-4FC7-A163-B0C7B716CE51}">
      <dgm:prSet/>
      <dgm:spPr/>
      <dgm:t>
        <a:bodyPr/>
        <a:lstStyle/>
        <a:p>
          <a:endParaRPr lang="en-US"/>
        </a:p>
      </dgm:t>
    </dgm:pt>
    <dgm:pt modelId="{96F6A938-9337-4D33-AD74-564F0B5EBB5A}">
      <dgm:prSet phldrT="[Text]" phldr="0"/>
      <dgm:spPr/>
      <dgm:t>
        <a:bodyPr/>
        <a:lstStyle/>
        <a:p>
          <a:pPr rtl="0"/>
          <a:r>
            <a:rPr lang="en-US">
              <a:latin typeface="Calibri Light" panose="020F0302020204030204"/>
            </a:rPr>
            <a:t>ACE for Wildlife recruitment video.</a:t>
          </a:r>
        </a:p>
      </dgm:t>
    </dgm:pt>
    <dgm:pt modelId="{17EDDC8F-E480-4B76-B759-4AC63F1BED5C}" type="parTrans" cxnId="{802B7E0F-C0E8-4F38-AED8-1BE47E4B633C}">
      <dgm:prSet/>
      <dgm:spPr/>
      <dgm:t>
        <a:bodyPr/>
        <a:lstStyle/>
        <a:p>
          <a:endParaRPr lang="en-US"/>
        </a:p>
      </dgm:t>
    </dgm:pt>
    <dgm:pt modelId="{6E6E7644-8D10-4661-9343-ED1D18DB22A4}" type="sibTrans" cxnId="{802B7E0F-C0E8-4F38-AED8-1BE47E4B633C}">
      <dgm:prSet/>
      <dgm:spPr/>
      <dgm:t>
        <a:bodyPr/>
        <a:lstStyle/>
        <a:p>
          <a:endParaRPr lang="en-US"/>
        </a:p>
      </dgm:t>
    </dgm:pt>
    <dgm:pt modelId="{ACFE53EC-60D2-4E9A-9337-AD5135E0D09F}">
      <dgm:prSet phldrT="[Text]" phldr="0"/>
      <dgm:spPr/>
      <dgm:t>
        <a:bodyPr/>
        <a:lstStyle/>
        <a:p>
          <a:pPr rtl="0"/>
          <a:r>
            <a:rPr lang="en-US">
              <a:latin typeface="Calibri Light" panose="020F0302020204030204"/>
            </a:rPr>
            <a:t>Focusing on what active recruitment of Members and Affiliates will look like moving forward.</a:t>
          </a:r>
          <a:endParaRPr lang="en-US"/>
        </a:p>
      </dgm:t>
    </dgm:pt>
    <dgm:pt modelId="{4F2E748D-DA1F-4DA7-B621-BF3528BB4FAE}" type="parTrans" cxnId="{9E3B6962-1031-42B2-89FC-9B861EB5D039}">
      <dgm:prSet/>
      <dgm:spPr/>
      <dgm:t>
        <a:bodyPr/>
        <a:lstStyle/>
        <a:p>
          <a:endParaRPr lang="en-US"/>
        </a:p>
      </dgm:t>
    </dgm:pt>
    <dgm:pt modelId="{98612775-B715-4F2B-B46D-2721D93E7B77}" type="sibTrans" cxnId="{9E3B6962-1031-42B2-89FC-9B861EB5D039}">
      <dgm:prSet/>
      <dgm:spPr/>
      <dgm:t>
        <a:bodyPr/>
        <a:lstStyle/>
        <a:p>
          <a:endParaRPr lang="en-US"/>
        </a:p>
      </dgm:t>
    </dgm:pt>
    <dgm:pt modelId="{5FD260F4-D602-4D47-8E3A-76B9993DFCC2}">
      <dgm:prSet phldrT="[Text]" phldr="0"/>
      <dgm:spPr/>
      <dgm:t>
        <a:bodyPr/>
        <a:lstStyle/>
        <a:p>
          <a:pPr rtl="0"/>
          <a:r>
            <a:rPr lang="en-US">
              <a:latin typeface="Calibri Light" panose="020F0302020204030204"/>
            </a:rPr>
            <a:t>Ensuring an equitable process </a:t>
          </a:r>
          <a:endParaRPr lang="en-US"/>
        </a:p>
      </dgm:t>
    </dgm:pt>
    <dgm:pt modelId="{623A14A6-C390-4550-A9E4-C0575B5B5CFD}" type="parTrans" cxnId="{60415D18-95C6-4C92-96FE-CC569AACEF59}">
      <dgm:prSet/>
      <dgm:spPr/>
      <dgm:t>
        <a:bodyPr/>
        <a:lstStyle/>
        <a:p>
          <a:endParaRPr lang="en-US"/>
        </a:p>
      </dgm:t>
    </dgm:pt>
    <dgm:pt modelId="{D1F56079-E6EA-400E-9CBD-2DF6BC9AF405}" type="sibTrans" cxnId="{60415D18-95C6-4C92-96FE-CC569AACEF59}">
      <dgm:prSet/>
      <dgm:spPr/>
      <dgm:t>
        <a:bodyPr/>
        <a:lstStyle/>
        <a:p>
          <a:endParaRPr lang="en-US"/>
        </a:p>
      </dgm:t>
    </dgm:pt>
    <dgm:pt modelId="{24815341-3E61-4512-8E9F-AA0CF0948738}">
      <dgm:prSet phldrT="[Text]" phldr="0"/>
      <dgm:spPr/>
      <dgm:t>
        <a:bodyPr/>
        <a:lstStyle/>
        <a:p>
          <a:pPr rtl="0"/>
          <a:r>
            <a:rPr lang="en-US">
              <a:latin typeface="Calibri Light" panose="020F0302020204030204"/>
            </a:rPr>
            <a:t>Regular collaboration and communication with the Diversity &amp; Inclusion working group. </a:t>
          </a:r>
          <a:endParaRPr lang="en-US"/>
        </a:p>
      </dgm:t>
    </dgm:pt>
    <dgm:pt modelId="{784BB25A-A9E0-4E9E-8CFA-F4DCFCAA958A}" type="parTrans" cxnId="{04905184-9039-4685-A3E4-468F173B0D81}">
      <dgm:prSet/>
      <dgm:spPr/>
      <dgm:t>
        <a:bodyPr/>
        <a:lstStyle/>
        <a:p>
          <a:endParaRPr lang="en-US"/>
        </a:p>
      </dgm:t>
    </dgm:pt>
    <dgm:pt modelId="{1AFB0412-7C7B-4DDE-8D30-CEE90975C23F}" type="sibTrans" cxnId="{04905184-9039-4685-A3E4-468F173B0D81}">
      <dgm:prSet/>
      <dgm:spPr/>
      <dgm:t>
        <a:bodyPr/>
        <a:lstStyle/>
        <a:p>
          <a:endParaRPr lang="en-US"/>
        </a:p>
      </dgm:t>
    </dgm:pt>
    <dgm:pt modelId="{DC13DFD9-5852-4733-B037-D0E7F21D59D5}">
      <dgm:prSet phldrT="[Text]" phldr="0"/>
      <dgm:spPr/>
      <dgm:t>
        <a:bodyPr/>
        <a:lstStyle/>
        <a:p>
          <a:pPr rtl="0"/>
          <a:r>
            <a:rPr lang="en-US">
              <a:latin typeface="Calibri Light" panose="020F0302020204030204"/>
            </a:rPr>
            <a:t>Active collaboration </a:t>
          </a:r>
          <a:endParaRPr lang="en-US"/>
        </a:p>
      </dgm:t>
    </dgm:pt>
    <dgm:pt modelId="{9E8FFEE5-3F26-42E3-AE0B-1D30238C4DD8}" type="parTrans" cxnId="{5BA508DE-EB32-4BD4-A2DA-C46115407428}">
      <dgm:prSet/>
      <dgm:spPr/>
      <dgm:t>
        <a:bodyPr/>
        <a:lstStyle/>
        <a:p>
          <a:endParaRPr lang="en-US"/>
        </a:p>
      </dgm:t>
    </dgm:pt>
    <dgm:pt modelId="{3F39E7A7-4D71-44D4-9CDB-1AD182367786}" type="sibTrans" cxnId="{5BA508DE-EB32-4BD4-A2DA-C46115407428}">
      <dgm:prSet/>
      <dgm:spPr/>
      <dgm:t>
        <a:bodyPr/>
        <a:lstStyle/>
        <a:p>
          <a:endParaRPr lang="en-US"/>
        </a:p>
      </dgm:t>
    </dgm:pt>
    <dgm:pt modelId="{A19BD789-58C8-4AAA-976C-9441E51AD71E}">
      <dgm:prSet phldrT="[Text]" phldr="0"/>
      <dgm:spPr/>
      <dgm:t>
        <a:bodyPr/>
        <a:lstStyle/>
        <a:p>
          <a:pPr rtl="0"/>
          <a:r>
            <a:rPr lang="en-US">
              <a:latin typeface="Calibri Light" panose="020F0302020204030204"/>
            </a:rPr>
            <a:t>Working in coordination with the Steering Committee as a 3–5 year plan for the Network is created. </a:t>
          </a:r>
          <a:endParaRPr lang="en-US"/>
        </a:p>
      </dgm:t>
    </dgm:pt>
    <dgm:pt modelId="{D1B1517C-435D-49AF-974C-BE0881C33AC7}" type="parTrans" cxnId="{A0B65CA1-59D0-43A5-9936-F520689AB339}">
      <dgm:prSet/>
      <dgm:spPr/>
      <dgm:t>
        <a:bodyPr/>
        <a:lstStyle/>
        <a:p>
          <a:endParaRPr lang="en-US"/>
        </a:p>
      </dgm:t>
    </dgm:pt>
    <dgm:pt modelId="{D20CF746-798D-4A20-AC1E-210307CA36AC}" type="sibTrans" cxnId="{A0B65CA1-59D0-43A5-9936-F520689AB339}">
      <dgm:prSet/>
      <dgm:spPr/>
      <dgm:t>
        <a:bodyPr/>
        <a:lstStyle/>
        <a:p>
          <a:endParaRPr lang="en-US"/>
        </a:p>
      </dgm:t>
    </dgm:pt>
    <dgm:pt modelId="{C6AD87B2-A50A-4A8C-9964-BC8378DCAF09}">
      <dgm:prSet phldr="0"/>
      <dgm:spPr/>
      <dgm:t>
        <a:bodyPr/>
        <a:lstStyle/>
        <a:p>
          <a:pPr rtl="0"/>
          <a:r>
            <a:rPr lang="en-US">
              <a:latin typeface="Calibri Light" panose="020F0302020204030204"/>
            </a:rPr>
            <a:t>ACE for Willdife booth at AZA 2023. </a:t>
          </a:r>
        </a:p>
      </dgm:t>
    </dgm:pt>
    <dgm:pt modelId="{34D77158-D581-4031-B183-2E733FF7AB74}" type="parTrans" cxnId="{CBAAE150-4CCF-4C56-AAD4-643C5F5D8FC3}">
      <dgm:prSet/>
      <dgm:spPr/>
      <dgm:t>
        <a:bodyPr/>
        <a:lstStyle/>
        <a:p>
          <a:endParaRPr lang="en-US"/>
        </a:p>
      </dgm:t>
    </dgm:pt>
    <dgm:pt modelId="{C46375D2-EFC4-4FF5-ABB9-2626FFEA904F}" type="sibTrans" cxnId="{CBAAE150-4CCF-4C56-AAD4-643C5F5D8FC3}">
      <dgm:prSet/>
      <dgm:spPr/>
      <dgm:t>
        <a:bodyPr/>
        <a:lstStyle/>
        <a:p>
          <a:endParaRPr lang="en-US"/>
        </a:p>
      </dgm:t>
    </dgm:pt>
    <dgm:pt modelId="{71EFCFDE-80F9-4BD8-A13F-6EEA0E51CCC3}" type="pres">
      <dgm:prSet presAssocID="{8004F14F-F516-445E-BFF5-4289818E3DFD}" presName="Name0" presStyleCnt="0">
        <dgm:presLayoutVars>
          <dgm:dir/>
          <dgm:animLvl val="lvl"/>
          <dgm:resizeHandles val="exact"/>
        </dgm:presLayoutVars>
      </dgm:prSet>
      <dgm:spPr/>
    </dgm:pt>
    <dgm:pt modelId="{CA902DF5-062B-420E-BD9F-8AF27582A0A4}" type="pres">
      <dgm:prSet presAssocID="{D5761DF1-A77A-4924-A8B8-018E5B653AC5}" presName="composite" presStyleCnt="0"/>
      <dgm:spPr/>
    </dgm:pt>
    <dgm:pt modelId="{5B91FDAE-940E-4999-88E5-1CE73FB37771}" type="pres">
      <dgm:prSet presAssocID="{D5761DF1-A77A-4924-A8B8-018E5B653AC5}" presName="parTx" presStyleLbl="alignNode1" presStyleIdx="0" presStyleCnt="3">
        <dgm:presLayoutVars>
          <dgm:chMax val="0"/>
          <dgm:chPref val="0"/>
          <dgm:bulletEnabled val="1"/>
        </dgm:presLayoutVars>
      </dgm:prSet>
      <dgm:spPr/>
    </dgm:pt>
    <dgm:pt modelId="{08B140AD-09EA-4E0E-9F95-08843B901058}" type="pres">
      <dgm:prSet presAssocID="{D5761DF1-A77A-4924-A8B8-018E5B653AC5}" presName="desTx" presStyleLbl="alignAccFollowNode1" presStyleIdx="0" presStyleCnt="3">
        <dgm:presLayoutVars>
          <dgm:bulletEnabled val="1"/>
        </dgm:presLayoutVars>
      </dgm:prSet>
      <dgm:spPr/>
    </dgm:pt>
    <dgm:pt modelId="{308B5BA9-CDB8-415E-9422-20D1B7AFC164}" type="pres">
      <dgm:prSet presAssocID="{0DCBDBB7-EC96-41BE-909D-9A9B9522B442}" presName="space" presStyleCnt="0"/>
      <dgm:spPr/>
    </dgm:pt>
    <dgm:pt modelId="{3C8B0F51-3484-48BA-B18B-4775FB1AEC60}" type="pres">
      <dgm:prSet presAssocID="{5FD260F4-D602-4D47-8E3A-76B9993DFCC2}" presName="composite" presStyleCnt="0"/>
      <dgm:spPr/>
    </dgm:pt>
    <dgm:pt modelId="{5D866734-1DD6-4EC8-9E66-2C5E75146DA4}" type="pres">
      <dgm:prSet presAssocID="{5FD260F4-D602-4D47-8E3A-76B9993DFCC2}" presName="parTx" presStyleLbl="alignNode1" presStyleIdx="1" presStyleCnt="3">
        <dgm:presLayoutVars>
          <dgm:chMax val="0"/>
          <dgm:chPref val="0"/>
          <dgm:bulletEnabled val="1"/>
        </dgm:presLayoutVars>
      </dgm:prSet>
      <dgm:spPr/>
    </dgm:pt>
    <dgm:pt modelId="{8507A325-5DB9-4499-B936-1C5D2E08008C}" type="pres">
      <dgm:prSet presAssocID="{5FD260F4-D602-4D47-8E3A-76B9993DFCC2}" presName="desTx" presStyleLbl="alignAccFollowNode1" presStyleIdx="1" presStyleCnt="3">
        <dgm:presLayoutVars>
          <dgm:bulletEnabled val="1"/>
        </dgm:presLayoutVars>
      </dgm:prSet>
      <dgm:spPr/>
    </dgm:pt>
    <dgm:pt modelId="{B7A847AA-64D5-4878-A5D1-42AC84A75D4A}" type="pres">
      <dgm:prSet presAssocID="{D1F56079-E6EA-400E-9CBD-2DF6BC9AF405}" presName="space" presStyleCnt="0"/>
      <dgm:spPr/>
    </dgm:pt>
    <dgm:pt modelId="{69B0FC63-F8CE-49EE-8CE7-6B67B81B6C50}" type="pres">
      <dgm:prSet presAssocID="{DC13DFD9-5852-4733-B037-D0E7F21D59D5}" presName="composite" presStyleCnt="0"/>
      <dgm:spPr/>
    </dgm:pt>
    <dgm:pt modelId="{1138BB33-DF3D-4B94-B50F-17BB5A75B787}" type="pres">
      <dgm:prSet presAssocID="{DC13DFD9-5852-4733-B037-D0E7F21D59D5}" presName="parTx" presStyleLbl="alignNode1" presStyleIdx="2" presStyleCnt="3">
        <dgm:presLayoutVars>
          <dgm:chMax val="0"/>
          <dgm:chPref val="0"/>
          <dgm:bulletEnabled val="1"/>
        </dgm:presLayoutVars>
      </dgm:prSet>
      <dgm:spPr/>
    </dgm:pt>
    <dgm:pt modelId="{8783DBCE-EC6A-472D-BEA9-04E2CE5D32F3}" type="pres">
      <dgm:prSet presAssocID="{DC13DFD9-5852-4733-B037-D0E7F21D59D5}" presName="desTx" presStyleLbl="alignAccFollowNode1" presStyleIdx="2" presStyleCnt="3">
        <dgm:presLayoutVars>
          <dgm:bulletEnabled val="1"/>
        </dgm:presLayoutVars>
      </dgm:prSet>
      <dgm:spPr/>
    </dgm:pt>
  </dgm:ptLst>
  <dgm:cxnLst>
    <dgm:cxn modelId="{77A5AA0B-6414-456C-9EF1-BCCEB200A73D}" type="presOf" srcId="{A19BD789-58C8-4AAA-976C-9441E51AD71E}" destId="{8783DBCE-EC6A-472D-BEA9-04E2CE5D32F3}" srcOrd="0" destOrd="0" presId="urn:microsoft.com/office/officeart/2005/8/layout/hList1"/>
    <dgm:cxn modelId="{802B7E0F-C0E8-4F38-AED8-1BE47E4B633C}" srcId="{D5761DF1-A77A-4924-A8B8-018E5B653AC5}" destId="{96F6A938-9337-4D33-AD74-564F0B5EBB5A}" srcOrd="0" destOrd="0" parTransId="{17EDDC8F-E480-4B76-B759-4AC63F1BED5C}" sibTransId="{6E6E7644-8D10-4661-9343-ED1D18DB22A4}"/>
    <dgm:cxn modelId="{EBB5BC10-CEDA-4CEC-8222-A078C529FC61}" type="presOf" srcId="{DC13DFD9-5852-4733-B037-D0E7F21D59D5}" destId="{1138BB33-DF3D-4B94-B50F-17BB5A75B787}" srcOrd="0" destOrd="0" presId="urn:microsoft.com/office/officeart/2005/8/layout/hList1"/>
    <dgm:cxn modelId="{60415D18-95C6-4C92-96FE-CC569AACEF59}" srcId="{8004F14F-F516-445E-BFF5-4289818E3DFD}" destId="{5FD260F4-D602-4D47-8E3A-76B9993DFCC2}" srcOrd="1" destOrd="0" parTransId="{623A14A6-C390-4550-A9E4-C0575B5B5CFD}" sibTransId="{D1F56079-E6EA-400E-9CBD-2DF6BC9AF405}"/>
    <dgm:cxn modelId="{167FA22D-8775-4BAC-A278-2C286C621B9A}" type="presOf" srcId="{24815341-3E61-4512-8E9F-AA0CF0948738}" destId="{8507A325-5DB9-4499-B936-1C5D2E08008C}" srcOrd="0" destOrd="0" presId="urn:microsoft.com/office/officeart/2005/8/layout/hList1"/>
    <dgm:cxn modelId="{8CD6AF5B-C53D-4235-ADE7-D08F110A7A8D}" type="presOf" srcId="{5FD260F4-D602-4D47-8E3A-76B9993DFCC2}" destId="{5D866734-1DD6-4EC8-9E66-2C5E75146DA4}" srcOrd="0" destOrd="0" presId="urn:microsoft.com/office/officeart/2005/8/layout/hList1"/>
    <dgm:cxn modelId="{9E3B6962-1031-42B2-89FC-9B861EB5D039}" srcId="{D5761DF1-A77A-4924-A8B8-018E5B653AC5}" destId="{ACFE53EC-60D2-4E9A-9337-AD5135E0D09F}" srcOrd="1" destOrd="0" parTransId="{4F2E748D-DA1F-4DA7-B621-BF3528BB4FAE}" sibTransId="{98612775-B715-4F2B-B46D-2721D93E7B77}"/>
    <dgm:cxn modelId="{CBAAE150-4CCF-4C56-AAD4-643C5F5D8FC3}" srcId="{D5761DF1-A77A-4924-A8B8-018E5B653AC5}" destId="{C6AD87B2-A50A-4A8C-9964-BC8378DCAF09}" srcOrd="2" destOrd="0" parTransId="{34D77158-D581-4031-B183-2E733FF7AB74}" sibTransId="{C46375D2-EFC4-4FF5-ABB9-2626FFEA904F}"/>
    <dgm:cxn modelId="{01DC5F72-16F2-4FC7-A163-B0C7B716CE51}" srcId="{8004F14F-F516-445E-BFF5-4289818E3DFD}" destId="{D5761DF1-A77A-4924-A8B8-018E5B653AC5}" srcOrd="0" destOrd="0" parTransId="{3D01B19C-5BA0-48C2-836A-FF122CB96829}" sibTransId="{0DCBDBB7-EC96-41BE-909D-9A9B9522B442}"/>
    <dgm:cxn modelId="{04905184-9039-4685-A3E4-468F173B0D81}" srcId="{5FD260F4-D602-4D47-8E3A-76B9993DFCC2}" destId="{24815341-3E61-4512-8E9F-AA0CF0948738}" srcOrd="0" destOrd="0" parTransId="{784BB25A-A9E0-4E9E-8CFA-F4DCFCAA958A}" sibTransId="{1AFB0412-7C7B-4DDE-8D30-CEE90975C23F}"/>
    <dgm:cxn modelId="{D520DE89-A9B6-4D95-ACF6-601B277E9D26}" type="presOf" srcId="{96F6A938-9337-4D33-AD74-564F0B5EBB5A}" destId="{08B140AD-09EA-4E0E-9F95-08843B901058}" srcOrd="0" destOrd="0" presId="urn:microsoft.com/office/officeart/2005/8/layout/hList1"/>
    <dgm:cxn modelId="{FD58F69B-0EA4-4DFE-AFAC-EE030DE809A6}" type="presOf" srcId="{C6AD87B2-A50A-4A8C-9964-BC8378DCAF09}" destId="{08B140AD-09EA-4E0E-9F95-08843B901058}" srcOrd="0" destOrd="2" presId="urn:microsoft.com/office/officeart/2005/8/layout/hList1"/>
    <dgm:cxn modelId="{A0B65CA1-59D0-43A5-9936-F520689AB339}" srcId="{DC13DFD9-5852-4733-B037-D0E7F21D59D5}" destId="{A19BD789-58C8-4AAA-976C-9441E51AD71E}" srcOrd="0" destOrd="0" parTransId="{D1B1517C-435D-49AF-974C-BE0881C33AC7}" sibTransId="{D20CF746-798D-4A20-AC1E-210307CA36AC}"/>
    <dgm:cxn modelId="{21E7D0BF-7713-497B-8659-2703B8E305A8}" type="presOf" srcId="{D5761DF1-A77A-4924-A8B8-018E5B653AC5}" destId="{5B91FDAE-940E-4999-88E5-1CE73FB37771}" srcOrd="0" destOrd="0" presId="urn:microsoft.com/office/officeart/2005/8/layout/hList1"/>
    <dgm:cxn modelId="{E567FDD5-698B-4794-965F-8C2C00409492}" type="presOf" srcId="{ACFE53EC-60D2-4E9A-9337-AD5135E0D09F}" destId="{08B140AD-09EA-4E0E-9F95-08843B901058}" srcOrd="0" destOrd="1" presId="urn:microsoft.com/office/officeart/2005/8/layout/hList1"/>
    <dgm:cxn modelId="{5BA508DE-EB32-4BD4-A2DA-C46115407428}" srcId="{8004F14F-F516-445E-BFF5-4289818E3DFD}" destId="{DC13DFD9-5852-4733-B037-D0E7F21D59D5}" srcOrd="2" destOrd="0" parTransId="{9E8FFEE5-3F26-42E3-AE0B-1D30238C4DD8}" sibTransId="{3F39E7A7-4D71-44D4-9CDB-1AD182367786}"/>
    <dgm:cxn modelId="{289597F7-B06C-4296-8BAF-B98045744951}" type="presOf" srcId="{8004F14F-F516-445E-BFF5-4289818E3DFD}" destId="{71EFCFDE-80F9-4BD8-A13F-6EEA0E51CCC3}" srcOrd="0" destOrd="0" presId="urn:microsoft.com/office/officeart/2005/8/layout/hList1"/>
    <dgm:cxn modelId="{5F0239AF-C68B-420C-8B92-C259F77623B8}" type="presParOf" srcId="{71EFCFDE-80F9-4BD8-A13F-6EEA0E51CCC3}" destId="{CA902DF5-062B-420E-BD9F-8AF27582A0A4}" srcOrd="0" destOrd="0" presId="urn:microsoft.com/office/officeart/2005/8/layout/hList1"/>
    <dgm:cxn modelId="{8143B5E8-155E-440B-BFD1-6991EBF23626}" type="presParOf" srcId="{CA902DF5-062B-420E-BD9F-8AF27582A0A4}" destId="{5B91FDAE-940E-4999-88E5-1CE73FB37771}" srcOrd="0" destOrd="0" presId="urn:microsoft.com/office/officeart/2005/8/layout/hList1"/>
    <dgm:cxn modelId="{C41639C0-823F-4995-9732-0194AA88E8E9}" type="presParOf" srcId="{CA902DF5-062B-420E-BD9F-8AF27582A0A4}" destId="{08B140AD-09EA-4E0E-9F95-08843B901058}" srcOrd="1" destOrd="0" presId="urn:microsoft.com/office/officeart/2005/8/layout/hList1"/>
    <dgm:cxn modelId="{0B8BEBC8-0DBF-42BD-8723-9DCA88B8163E}" type="presParOf" srcId="{71EFCFDE-80F9-4BD8-A13F-6EEA0E51CCC3}" destId="{308B5BA9-CDB8-415E-9422-20D1B7AFC164}" srcOrd="1" destOrd="0" presId="urn:microsoft.com/office/officeart/2005/8/layout/hList1"/>
    <dgm:cxn modelId="{CEAB419C-E76A-42AF-B4E3-C9838993A368}" type="presParOf" srcId="{71EFCFDE-80F9-4BD8-A13F-6EEA0E51CCC3}" destId="{3C8B0F51-3484-48BA-B18B-4775FB1AEC60}" srcOrd="2" destOrd="0" presId="urn:microsoft.com/office/officeart/2005/8/layout/hList1"/>
    <dgm:cxn modelId="{F43D64D8-F814-43FB-9EBC-08ECA1E19778}" type="presParOf" srcId="{3C8B0F51-3484-48BA-B18B-4775FB1AEC60}" destId="{5D866734-1DD6-4EC8-9E66-2C5E75146DA4}" srcOrd="0" destOrd="0" presId="urn:microsoft.com/office/officeart/2005/8/layout/hList1"/>
    <dgm:cxn modelId="{CBBCBC7D-A9C9-4D42-90B0-CE6D86D595FA}" type="presParOf" srcId="{3C8B0F51-3484-48BA-B18B-4775FB1AEC60}" destId="{8507A325-5DB9-4499-B936-1C5D2E08008C}" srcOrd="1" destOrd="0" presId="urn:microsoft.com/office/officeart/2005/8/layout/hList1"/>
    <dgm:cxn modelId="{DEF228AA-E34A-49FF-8678-81DF24EB1015}" type="presParOf" srcId="{71EFCFDE-80F9-4BD8-A13F-6EEA0E51CCC3}" destId="{B7A847AA-64D5-4878-A5D1-42AC84A75D4A}" srcOrd="3" destOrd="0" presId="urn:microsoft.com/office/officeart/2005/8/layout/hList1"/>
    <dgm:cxn modelId="{860A0C7F-6DC2-4E0D-98AA-1848481A8AF7}" type="presParOf" srcId="{71EFCFDE-80F9-4BD8-A13F-6EEA0E51CCC3}" destId="{69B0FC63-F8CE-49EE-8CE7-6B67B81B6C50}" srcOrd="4" destOrd="0" presId="urn:microsoft.com/office/officeart/2005/8/layout/hList1"/>
    <dgm:cxn modelId="{15DBC93A-E622-45CB-8756-0D10198DF3F4}" type="presParOf" srcId="{69B0FC63-F8CE-49EE-8CE7-6B67B81B6C50}" destId="{1138BB33-DF3D-4B94-B50F-17BB5A75B787}" srcOrd="0" destOrd="0" presId="urn:microsoft.com/office/officeart/2005/8/layout/hList1"/>
    <dgm:cxn modelId="{710B96ED-04E4-4254-9648-D386959D0D03}" type="presParOf" srcId="{69B0FC63-F8CE-49EE-8CE7-6B67B81B6C50}" destId="{8783DBCE-EC6A-472D-BEA9-04E2CE5D32F3}"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9D80A7-6110-4C99-95AC-287E501B458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F10B326E-C956-4A8B-8F18-C92037ADDD03}">
      <dgm:prSet phldrT="[Text]" phldr="0"/>
      <dgm:spPr/>
      <dgm:t>
        <a:bodyPr/>
        <a:lstStyle/>
        <a:p>
          <a:pPr rtl="0"/>
          <a:r>
            <a:rPr lang="en-US">
              <a:latin typeface="Calibri Light" panose="020F0302020204030204"/>
            </a:rPr>
            <a:t>ACE for Wildlife &amp; AZA</a:t>
          </a:r>
          <a:endParaRPr lang="en-US"/>
        </a:p>
      </dgm:t>
    </dgm:pt>
    <dgm:pt modelId="{05351939-4B4A-4CCF-87C1-924A57A3D75B}" type="parTrans" cxnId="{FB5FCDCD-19D9-4D41-8BB1-14BFAAFBF088}">
      <dgm:prSet/>
      <dgm:spPr/>
      <dgm:t>
        <a:bodyPr/>
        <a:lstStyle/>
        <a:p>
          <a:endParaRPr lang="en-US"/>
        </a:p>
      </dgm:t>
    </dgm:pt>
    <dgm:pt modelId="{A362C770-9796-4507-B5C4-812BFD795A15}" type="sibTrans" cxnId="{FB5FCDCD-19D9-4D41-8BB1-14BFAAFBF088}">
      <dgm:prSet/>
      <dgm:spPr/>
      <dgm:t>
        <a:bodyPr/>
        <a:lstStyle/>
        <a:p>
          <a:endParaRPr lang="en-US"/>
        </a:p>
      </dgm:t>
    </dgm:pt>
    <dgm:pt modelId="{1144CCC7-68AF-45D4-ABB7-5F56061C3722}">
      <dgm:prSet phldrT="[Text]" phldr="0"/>
      <dgm:spPr/>
      <dgm:t>
        <a:bodyPr/>
        <a:lstStyle/>
        <a:p>
          <a:pPr rtl="0"/>
          <a:r>
            <a:rPr lang="en-US">
              <a:latin typeface="Calibri Light" panose="020F0302020204030204"/>
            </a:rPr>
            <a:t>Investigating the link between ACE for Wildlife's mission and learning questions and the AZA Social Science Research Agenda. </a:t>
          </a:r>
          <a:endParaRPr lang="en-US"/>
        </a:p>
      </dgm:t>
    </dgm:pt>
    <dgm:pt modelId="{BBABBDD1-05AE-46C9-9C92-92F728BF2E0B}" type="parTrans" cxnId="{8B130AA3-85DC-4B56-A3D4-AC63C59720A4}">
      <dgm:prSet/>
      <dgm:spPr/>
      <dgm:t>
        <a:bodyPr/>
        <a:lstStyle/>
        <a:p>
          <a:endParaRPr lang="en-US"/>
        </a:p>
      </dgm:t>
    </dgm:pt>
    <dgm:pt modelId="{B83805A5-F10E-4563-A4A4-0D98FB0C3ADF}" type="sibTrans" cxnId="{8B130AA3-85DC-4B56-A3D4-AC63C59720A4}">
      <dgm:prSet/>
      <dgm:spPr/>
      <dgm:t>
        <a:bodyPr/>
        <a:lstStyle/>
        <a:p>
          <a:endParaRPr lang="en-US"/>
        </a:p>
      </dgm:t>
    </dgm:pt>
    <dgm:pt modelId="{54149025-3D70-4686-963B-F97DFB61E0E3}">
      <dgm:prSet phldrT="[Text]" phldr="0"/>
      <dgm:spPr/>
      <dgm:t>
        <a:bodyPr/>
        <a:lstStyle/>
        <a:p>
          <a:r>
            <a:rPr lang="en-US">
              <a:latin typeface="Calibri Light" panose="020F0302020204030204"/>
            </a:rPr>
            <a:t>Collaboration</a:t>
          </a:r>
          <a:endParaRPr lang="en-US"/>
        </a:p>
      </dgm:t>
    </dgm:pt>
    <dgm:pt modelId="{829C877A-A00A-478C-A88F-D7396947C58C}" type="parTrans" cxnId="{DC15D89E-8243-4EC8-B500-128C9D5C8356}">
      <dgm:prSet/>
      <dgm:spPr/>
      <dgm:t>
        <a:bodyPr/>
        <a:lstStyle/>
        <a:p>
          <a:endParaRPr lang="en-US"/>
        </a:p>
      </dgm:t>
    </dgm:pt>
    <dgm:pt modelId="{7F2388B3-EC31-4024-BE46-C799122B54EE}" type="sibTrans" cxnId="{DC15D89E-8243-4EC8-B500-128C9D5C8356}">
      <dgm:prSet/>
      <dgm:spPr/>
      <dgm:t>
        <a:bodyPr/>
        <a:lstStyle/>
        <a:p>
          <a:endParaRPr lang="en-US"/>
        </a:p>
      </dgm:t>
    </dgm:pt>
    <dgm:pt modelId="{69E0DB99-A4FC-47B2-AFEB-77044723ECCE}">
      <dgm:prSet phldrT="[Text]" phldr="0"/>
      <dgm:spPr/>
      <dgm:t>
        <a:bodyPr/>
        <a:lstStyle/>
        <a:p>
          <a:pPr rtl="0"/>
          <a:r>
            <a:rPr lang="en-US">
              <a:latin typeface="Calibri Light" panose="020F0302020204030204"/>
            </a:rPr>
            <a:t>Working with the Diversity &amp; Inclusion Working Group to further our work with the second strategic learning question.</a:t>
          </a:r>
          <a:endParaRPr lang="en-US"/>
        </a:p>
      </dgm:t>
    </dgm:pt>
    <dgm:pt modelId="{ED8A10F1-C79E-4DE2-8D35-18D68FA2AC0C}" type="parTrans" cxnId="{E6401063-71EE-4230-8D8B-387C5B5B6F5D}">
      <dgm:prSet/>
      <dgm:spPr/>
      <dgm:t>
        <a:bodyPr/>
        <a:lstStyle/>
        <a:p>
          <a:endParaRPr lang="en-US"/>
        </a:p>
      </dgm:t>
    </dgm:pt>
    <dgm:pt modelId="{01DC0E81-4A17-45AD-9C34-2CA5826DC9F2}" type="sibTrans" cxnId="{E6401063-71EE-4230-8D8B-387C5B5B6F5D}">
      <dgm:prSet/>
      <dgm:spPr/>
      <dgm:t>
        <a:bodyPr/>
        <a:lstStyle/>
        <a:p>
          <a:endParaRPr lang="en-US"/>
        </a:p>
      </dgm:t>
    </dgm:pt>
    <dgm:pt modelId="{F67FA77C-DD94-4354-BD01-684A28A68EDA}">
      <dgm:prSet phldrT="[Text]" phldr="0"/>
      <dgm:spPr/>
      <dgm:t>
        <a:bodyPr/>
        <a:lstStyle/>
        <a:p>
          <a:pPr rtl="0"/>
          <a:r>
            <a:rPr lang="en-US">
              <a:latin typeface="Calibri Light" panose="020F0302020204030204"/>
            </a:rPr>
            <a:t>Increasing capacity </a:t>
          </a:r>
          <a:endParaRPr lang="en-US"/>
        </a:p>
      </dgm:t>
    </dgm:pt>
    <dgm:pt modelId="{86A99F76-0559-404A-A5F8-782C100B57DE}" type="parTrans" cxnId="{8ECE0FEB-5C14-47E5-A39E-6AE01A540B34}">
      <dgm:prSet/>
      <dgm:spPr/>
      <dgm:t>
        <a:bodyPr/>
        <a:lstStyle/>
        <a:p>
          <a:endParaRPr lang="en-US"/>
        </a:p>
      </dgm:t>
    </dgm:pt>
    <dgm:pt modelId="{79798274-6031-4722-9825-8272A9EF048F}" type="sibTrans" cxnId="{8ECE0FEB-5C14-47E5-A39E-6AE01A540B34}">
      <dgm:prSet/>
      <dgm:spPr/>
      <dgm:t>
        <a:bodyPr/>
        <a:lstStyle/>
        <a:p>
          <a:endParaRPr lang="en-US"/>
        </a:p>
      </dgm:t>
    </dgm:pt>
    <dgm:pt modelId="{F62CC41A-A23B-4544-AD57-F8EAC9047201}">
      <dgm:prSet phldrT="[Text]" phldr="0"/>
      <dgm:spPr/>
      <dgm:t>
        <a:bodyPr/>
        <a:lstStyle/>
        <a:p>
          <a:pPr rtl="0"/>
          <a:r>
            <a:rPr lang="en-US">
              <a:latin typeface="Calibri Light" panose="020F0302020204030204"/>
            </a:rPr>
            <a:t>Editing the empathy training toolkit as it gets piloted throughout 2023. </a:t>
          </a:r>
          <a:endParaRPr lang="en-US"/>
        </a:p>
      </dgm:t>
    </dgm:pt>
    <dgm:pt modelId="{B67366DF-F2F7-4838-99BF-637231A4CD96}" type="parTrans" cxnId="{D7CFB210-DF07-4110-9D86-7FAA6E8BD9AF}">
      <dgm:prSet/>
      <dgm:spPr/>
      <dgm:t>
        <a:bodyPr/>
        <a:lstStyle/>
        <a:p>
          <a:endParaRPr lang="en-US"/>
        </a:p>
      </dgm:t>
    </dgm:pt>
    <dgm:pt modelId="{732F15BD-4911-4470-AB26-F28EB9119FFB}" type="sibTrans" cxnId="{D7CFB210-DF07-4110-9D86-7FAA6E8BD9AF}">
      <dgm:prSet/>
      <dgm:spPr/>
      <dgm:t>
        <a:bodyPr/>
        <a:lstStyle/>
        <a:p>
          <a:endParaRPr lang="en-US"/>
        </a:p>
      </dgm:t>
    </dgm:pt>
    <dgm:pt modelId="{878FF792-8826-4EF5-BD25-667DBE84C541}" type="pres">
      <dgm:prSet presAssocID="{A49D80A7-6110-4C99-95AC-287E501B458A}" presName="Name0" presStyleCnt="0">
        <dgm:presLayoutVars>
          <dgm:dir/>
          <dgm:animLvl val="lvl"/>
          <dgm:resizeHandles val="exact"/>
        </dgm:presLayoutVars>
      </dgm:prSet>
      <dgm:spPr/>
    </dgm:pt>
    <dgm:pt modelId="{FE06DC07-1B8E-4259-93BE-4E5BA81DB615}" type="pres">
      <dgm:prSet presAssocID="{F10B326E-C956-4A8B-8F18-C92037ADDD03}" presName="composite" presStyleCnt="0"/>
      <dgm:spPr/>
    </dgm:pt>
    <dgm:pt modelId="{A6EB0F1C-D855-426C-9252-5E15496EC11C}" type="pres">
      <dgm:prSet presAssocID="{F10B326E-C956-4A8B-8F18-C92037ADDD03}" presName="parTx" presStyleLbl="alignNode1" presStyleIdx="0" presStyleCnt="3">
        <dgm:presLayoutVars>
          <dgm:chMax val="0"/>
          <dgm:chPref val="0"/>
          <dgm:bulletEnabled val="1"/>
        </dgm:presLayoutVars>
      </dgm:prSet>
      <dgm:spPr/>
    </dgm:pt>
    <dgm:pt modelId="{0408A4A0-0FA0-4DCB-99D8-7678931DCC55}" type="pres">
      <dgm:prSet presAssocID="{F10B326E-C956-4A8B-8F18-C92037ADDD03}" presName="desTx" presStyleLbl="alignAccFollowNode1" presStyleIdx="0" presStyleCnt="3">
        <dgm:presLayoutVars>
          <dgm:bulletEnabled val="1"/>
        </dgm:presLayoutVars>
      </dgm:prSet>
      <dgm:spPr/>
    </dgm:pt>
    <dgm:pt modelId="{CED8EFB5-CAB4-42EF-8C81-02D798FA9944}" type="pres">
      <dgm:prSet presAssocID="{A362C770-9796-4507-B5C4-812BFD795A15}" presName="space" presStyleCnt="0"/>
      <dgm:spPr/>
    </dgm:pt>
    <dgm:pt modelId="{4AE177C1-D6D2-4939-A4E6-30D655D463FC}" type="pres">
      <dgm:prSet presAssocID="{54149025-3D70-4686-963B-F97DFB61E0E3}" presName="composite" presStyleCnt="0"/>
      <dgm:spPr/>
    </dgm:pt>
    <dgm:pt modelId="{767C0350-BBE6-4CB3-B9D5-88EA7F00947B}" type="pres">
      <dgm:prSet presAssocID="{54149025-3D70-4686-963B-F97DFB61E0E3}" presName="parTx" presStyleLbl="alignNode1" presStyleIdx="1" presStyleCnt="3">
        <dgm:presLayoutVars>
          <dgm:chMax val="0"/>
          <dgm:chPref val="0"/>
          <dgm:bulletEnabled val="1"/>
        </dgm:presLayoutVars>
      </dgm:prSet>
      <dgm:spPr/>
    </dgm:pt>
    <dgm:pt modelId="{4552F952-8721-447E-B901-C080802F25E7}" type="pres">
      <dgm:prSet presAssocID="{54149025-3D70-4686-963B-F97DFB61E0E3}" presName="desTx" presStyleLbl="alignAccFollowNode1" presStyleIdx="1" presStyleCnt="3">
        <dgm:presLayoutVars>
          <dgm:bulletEnabled val="1"/>
        </dgm:presLayoutVars>
      </dgm:prSet>
      <dgm:spPr/>
    </dgm:pt>
    <dgm:pt modelId="{EB8F9CDE-5C1A-48E6-8A67-F32787010DA1}" type="pres">
      <dgm:prSet presAssocID="{7F2388B3-EC31-4024-BE46-C799122B54EE}" presName="space" presStyleCnt="0"/>
      <dgm:spPr/>
    </dgm:pt>
    <dgm:pt modelId="{617A7A65-F73A-4425-BDE5-7D5C98BFAC03}" type="pres">
      <dgm:prSet presAssocID="{F67FA77C-DD94-4354-BD01-684A28A68EDA}" presName="composite" presStyleCnt="0"/>
      <dgm:spPr/>
    </dgm:pt>
    <dgm:pt modelId="{BD409990-14A0-4F6E-B8BE-7A66F009C8EA}" type="pres">
      <dgm:prSet presAssocID="{F67FA77C-DD94-4354-BD01-684A28A68EDA}" presName="parTx" presStyleLbl="alignNode1" presStyleIdx="2" presStyleCnt="3">
        <dgm:presLayoutVars>
          <dgm:chMax val="0"/>
          <dgm:chPref val="0"/>
          <dgm:bulletEnabled val="1"/>
        </dgm:presLayoutVars>
      </dgm:prSet>
      <dgm:spPr/>
    </dgm:pt>
    <dgm:pt modelId="{0B14CEBB-248B-4D7D-BAA6-3D2F0BB53988}" type="pres">
      <dgm:prSet presAssocID="{F67FA77C-DD94-4354-BD01-684A28A68EDA}" presName="desTx" presStyleLbl="alignAccFollowNode1" presStyleIdx="2" presStyleCnt="3">
        <dgm:presLayoutVars>
          <dgm:bulletEnabled val="1"/>
        </dgm:presLayoutVars>
      </dgm:prSet>
      <dgm:spPr/>
    </dgm:pt>
  </dgm:ptLst>
  <dgm:cxnLst>
    <dgm:cxn modelId="{7E08EE0D-6210-4FED-A21A-3244E8F2AEFF}" type="presOf" srcId="{F62CC41A-A23B-4544-AD57-F8EAC9047201}" destId="{0B14CEBB-248B-4D7D-BAA6-3D2F0BB53988}" srcOrd="0" destOrd="0" presId="urn:microsoft.com/office/officeart/2005/8/layout/hList1"/>
    <dgm:cxn modelId="{D7CFB210-DF07-4110-9D86-7FAA6E8BD9AF}" srcId="{F67FA77C-DD94-4354-BD01-684A28A68EDA}" destId="{F62CC41A-A23B-4544-AD57-F8EAC9047201}" srcOrd="0" destOrd="0" parTransId="{B67366DF-F2F7-4838-99BF-637231A4CD96}" sibTransId="{732F15BD-4911-4470-AB26-F28EB9119FFB}"/>
    <dgm:cxn modelId="{E6401063-71EE-4230-8D8B-387C5B5B6F5D}" srcId="{54149025-3D70-4686-963B-F97DFB61E0E3}" destId="{69E0DB99-A4FC-47B2-AFEB-77044723ECCE}" srcOrd="0" destOrd="0" parTransId="{ED8A10F1-C79E-4DE2-8D35-18D68FA2AC0C}" sibTransId="{01DC0E81-4A17-45AD-9C34-2CA5826DC9F2}"/>
    <dgm:cxn modelId="{D58A2A71-7192-4AEC-81DC-5D7326BFAC87}" type="presOf" srcId="{69E0DB99-A4FC-47B2-AFEB-77044723ECCE}" destId="{4552F952-8721-447E-B901-C080802F25E7}" srcOrd="0" destOrd="0" presId="urn:microsoft.com/office/officeart/2005/8/layout/hList1"/>
    <dgm:cxn modelId="{C34B1479-EFA9-4C53-8B1C-8B2F724FACED}" type="presOf" srcId="{A49D80A7-6110-4C99-95AC-287E501B458A}" destId="{878FF792-8826-4EF5-BD25-667DBE84C541}" srcOrd="0" destOrd="0" presId="urn:microsoft.com/office/officeart/2005/8/layout/hList1"/>
    <dgm:cxn modelId="{CFDA587F-C123-4FF4-9414-6A3EC793219B}" type="presOf" srcId="{1144CCC7-68AF-45D4-ABB7-5F56061C3722}" destId="{0408A4A0-0FA0-4DCB-99D8-7678931DCC55}" srcOrd="0" destOrd="0" presId="urn:microsoft.com/office/officeart/2005/8/layout/hList1"/>
    <dgm:cxn modelId="{DC15D89E-8243-4EC8-B500-128C9D5C8356}" srcId="{A49D80A7-6110-4C99-95AC-287E501B458A}" destId="{54149025-3D70-4686-963B-F97DFB61E0E3}" srcOrd="1" destOrd="0" parTransId="{829C877A-A00A-478C-A88F-D7396947C58C}" sibTransId="{7F2388B3-EC31-4024-BE46-C799122B54EE}"/>
    <dgm:cxn modelId="{8B130AA3-85DC-4B56-A3D4-AC63C59720A4}" srcId="{F10B326E-C956-4A8B-8F18-C92037ADDD03}" destId="{1144CCC7-68AF-45D4-ABB7-5F56061C3722}" srcOrd="0" destOrd="0" parTransId="{BBABBDD1-05AE-46C9-9C92-92F728BF2E0B}" sibTransId="{B83805A5-F10E-4563-A4A4-0D98FB0C3ADF}"/>
    <dgm:cxn modelId="{A09D25A4-16AE-4201-A11E-ED60A0AD988C}" type="presOf" srcId="{F67FA77C-DD94-4354-BD01-684A28A68EDA}" destId="{BD409990-14A0-4F6E-B8BE-7A66F009C8EA}" srcOrd="0" destOrd="0" presId="urn:microsoft.com/office/officeart/2005/8/layout/hList1"/>
    <dgm:cxn modelId="{FB5FCDCD-19D9-4D41-8BB1-14BFAAFBF088}" srcId="{A49D80A7-6110-4C99-95AC-287E501B458A}" destId="{F10B326E-C956-4A8B-8F18-C92037ADDD03}" srcOrd="0" destOrd="0" parTransId="{05351939-4B4A-4CCF-87C1-924A57A3D75B}" sibTransId="{A362C770-9796-4507-B5C4-812BFD795A15}"/>
    <dgm:cxn modelId="{8A4EF7E4-17DD-4D01-86CF-2DCA5A48A8FA}" type="presOf" srcId="{F10B326E-C956-4A8B-8F18-C92037ADDD03}" destId="{A6EB0F1C-D855-426C-9252-5E15496EC11C}" srcOrd="0" destOrd="0" presId="urn:microsoft.com/office/officeart/2005/8/layout/hList1"/>
    <dgm:cxn modelId="{B39344E6-FFE0-4195-A6F9-75924218B26D}" type="presOf" srcId="{54149025-3D70-4686-963B-F97DFB61E0E3}" destId="{767C0350-BBE6-4CB3-B9D5-88EA7F00947B}" srcOrd="0" destOrd="0" presId="urn:microsoft.com/office/officeart/2005/8/layout/hList1"/>
    <dgm:cxn modelId="{8ECE0FEB-5C14-47E5-A39E-6AE01A540B34}" srcId="{A49D80A7-6110-4C99-95AC-287E501B458A}" destId="{F67FA77C-DD94-4354-BD01-684A28A68EDA}" srcOrd="2" destOrd="0" parTransId="{86A99F76-0559-404A-A5F8-782C100B57DE}" sibTransId="{79798274-6031-4722-9825-8272A9EF048F}"/>
    <dgm:cxn modelId="{22567128-5507-4F90-A587-C3A339BBFDBE}" type="presParOf" srcId="{878FF792-8826-4EF5-BD25-667DBE84C541}" destId="{FE06DC07-1B8E-4259-93BE-4E5BA81DB615}" srcOrd="0" destOrd="0" presId="urn:microsoft.com/office/officeart/2005/8/layout/hList1"/>
    <dgm:cxn modelId="{CE585E12-172F-4702-87C4-DD79BB07A742}" type="presParOf" srcId="{FE06DC07-1B8E-4259-93BE-4E5BA81DB615}" destId="{A6EB0F1C-D855-426C-9252-5E15496EC11C}" srcOrd="0" destOrd="0" presId="urn:microsoft.com/office/officeart/2005/8/layout/hList1"/>
    <dgm:cxn modelId="{1B8DDC42-6037-4499-A681-9480DFABF0F2}" type="presParOf" srcId="{FE06DC07-1B8E-4259-93BE-4E5BA81DB615}" destId="{0408A4A0-0FA0-4DCB-99D8-7678931DCC55}" srcOrd="1" destOrd="0" presId="urn:microsoft.com/office/officeart/2005/8/layout/hList1"/>
    <dgm:cxn modelId="{8052D694-C455-46EB-B658-FA57813FA299}" type="presParOf" srcId="{878FF792-8826-4EF5-BD25-667DBE84C541}" destId="{CED8EFB5-CAB4-42EF-8C81-02D798FA9944}" srcOrd="1" destOrd="0" presId="urn:microsoft.com/office/officeart/2005/8/layout/hList1"/>
    <dgm:cxn modelId="{20FA3BD3-6C09-4DDA-B22F-F5C66603DFFE}" type="presParOf" srcId="{878FF792-8826-4EF5-BD25-667DBE84C541}" destId="{4AE177C1-D6D2-4939-A4E6-30D655D463FC}" srcOrd="2" destOrd="0" presId="urn:microsoft.com/office/officeart/2005/8/layout/hList1"/>
    <dgm:cxn modelId="{90C4E1B7-DAF5-40C0-B084-F93DCEF4BA18}" type="presParOf" srcId="{4AE177C1-D6D2-4939-A4E6-30D655D463FC}" destId="{767C0350-BBE6-4CB3-B9D5-88EA7F00947B}" srcOrd="0" destOrd="0" presId="urn:microsoft.com/office/officeart/2005/8/layout/hList1"/>
    <dgm:cxn modelId="{8E03A5B5-46F5-4B61-B166-686D411AE503}" type="presParOf" srcId="{4AE177C1-D6D2-4939-A4E6-30D655D463FC}" destId="{4552F952-8721-447E-B901-C080802F25E7}" srcOrd="1" destOrd="0" presId="urn:microsoft.com/office/officeart/2005/8/layout/hList1"/>
    <dgm:cxn modelId="{A0FEE899-0CC0-4C1E-B5E8-99AA255B83CA}" type="presParOf" srcId="{878FF792-8826-4EF5-BD25-667DBE84C541}" destId="{EB8F9CDE-5C1A-48E6-8A67-F32787010DA1}" srcOrd="3" destOrd="0" presId="urn:microsoft.com/office/officeart/2005/8/layout/hList1"/>
    <dgm:cxn modelId="{23A2F1F7-1E8A-4FAD-B3A3-71681E0AA6CA}" type="presParOf" srcId="{878FF792-8826-4EF5-BD25-667DBE84C541}" destId="{617A7A65-F73A-4425-BDE5-7D5C98BFAC03}" srcOrd="4" destOrd="0" presId="urn:microsoft.com/office/officeart/2005/8/layout/hList1"/>
    <dgm:cxn modelId="{53879ACD-9838-4D03-BB0B-2EA44AC6E789}" type="presParOf" srcId="{617A7A65-F73A-4425-BDE5-7D5C98BFAC03}" destId="{BD409990-14A0-4F6E-B8BE-7A66F009C8EA}" srcOrd="0" destOrd="0" presId="urn:microsoft.com/office/officeart/2005/8/layout/hList1"/>
    <dgm:cxn modelId="{4B1E7E9F-EDD5-46CD-B5AA-5093146D804E}" type="presParOf" srcId="{617A7A65-F73A-4425-BDE5-7D5C98BFAC03}" destId="{0B14CEBB-248B-4D7D-BAA6-3D2F0BB53988}"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56D55E-120A-4156-B4BA-B3DFCB02F162}"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338D0A0A-8114-48FB-AC9D-9D3A6CE48233}">
      <dgm:prSet/>
      <dgm:spPr/>
      <dgm:t>
        <a:bodyPr/>
        <a:lstStyle/>
        <a:p>
          <a:pPr rtl="0"/>
          <a:r>
            <a:rPr lang="en-US">
              <a:latin typeface="Gill Sans MT" panose="020B0502020104020203"/>
            </a:rPr>
            <a:t>Demand Based </a:t>
          </a:r>
          <a:endParaRPr lang="en-US"/>
        </a:p>
      </dgm:t>
    </dgm:pt>
    <dgm:pt modelId="{98FF7AA5-29ED-4711-B573-4302B3D5D836}" type="parTrans" cxnId="{3647C0C1-9039-45CD-9459-2EC3A16925AF}">
      <dgm:prSet/>
      <dgm:spPr/>
      <dgm:t>
        <a:bodyPr/>
        <a:lstStyle/>
        <a:p>
          <a:endParaRPr lang="en-US"/>
        </a:p>
      </dgm:t>
    </dgm:pt>
    <dgm:pt modelId="{7660EDD8-87C4-4A95-8AE1-772B7FFC7CB8}" type="sibTrans" cxnId="{3647C0C1-9039-45CD-9459-2EC3A16925AF}">
      <dgm:prSet/>
      <dgm:spPr/>
      <dgm:t>
        <a:bodyPr/>
        <a:lstStyle/>
        <a:p>
          <a:endParaRPr lang="en-US"/>
        </a:p>
      </dgm:t>
    </dgm:pt>
    <dgm:pt modelId="{D895190F-413B-481D-BDDB-237C1A15BE9F}">
      <dgm:prSet/>
      <dgm:spPr/>
      <dgm:t>
        <a:bodyPr/>
        <a:lstStyle/>
        <a:p>
          <a:r>
            <a:rPr lang="en-US"/>
            <a:t>Admit any interested AZA accredited institution regardless of empathy experience/knowledge.</a:t>
          </a:r>
        </a:p>
      </dgm:t>
    </dgm:pt>
    <dgm:pt modelId="{830BAAA6-81D1-4D55-BDDB-22F8C23040AE}" type="parTrans" cxnId="{C02C6948-0E5A-4D60-82E6-EC6E2B719AE5}">
      <dgm:prSet/>
      <dgm:spPr/>
      <dgm:t>
        <a:bodyPr/>
        <a:lstStyle/>
        <a:p>
          <a:endParaRPr lang="en-US"/>
        </a:p>
      </dgm:t>
    </dgm:pt>
    <dgm:pt modelId="{915000F5-1014-4CDB-A139-F7B21491D494}" type="sibTrans" cxnId="{C02C6948-0E5A-4D60-82E6-EC6E2B719AE5}">
      <dgm:prSet/>
      <dgm:spPr/>
      <dgm:t>
        <a:bodyPr/>
        <a:lstStyle/>
        <a:p>
          <a:endParaRPr lang="en-US"/>
        </a:p>
      </dgm:t>
    </dgm:pt>
    <dgm:pt modelId="{35406160-DC99-40AA-AFD2-F9E9046761E2}">
      <dgm:prSet/>
      <dgm:spPr/>
      <dgm:t>
        <a:bodyPr/>
        <a:lstStyle/>
        <a:p>
          <a:pPr rtl="0"/>
          <a:r>
            <a:rPr lang="en-US">
              <a:latin typeface="Gill Sans MT" panose="020B0502020104020203"/>
            </a:rPr>
            <a:t>Experience Based </a:t>
          </a:r>
          <a:endParaRPr lang="en-US"/>
        </a:p>
      </dgm:t>
    </dgm:pt>
    <dgm:pt modelId="{31F8A672-8856-41E0-B355-2F526368C74C}" type="parTrans" cxnId="{D2628F83-8CC7-4194-B543-021EF2037C9D}">
      <dgm:prSet/>
      <dgm:spPr/>
      <dgm:t>
        <a:bodyPr/>
        <a:lstStyle/>
        <a:p>
          <a:endParaRPr lang="en-US"/>
        </a:p>
      </dgm:t>
    </dgm:pt>
    <dgm:pt modelId="{40F79A37-04E2-44B8-9E17-E37BED30F663}" type="sibTrans" cxnId="{D2628F83-8CC7-4194-B543-021EF2037C9D}">
      <dgm:prSet/>
      <dgm:spPr/>
      <dgm:t>
        <a:bodyPr/>
        <a:lstStyle/>
        <a:p>
          <a:endParaRPr lang="en-US"/>
        </a:p>
      </dgm:t>
    </dgm:pt>
    <dgm:pt modelId="{CEA8C130-C40E-4A7E-B9F5-E8AF6C647A2D}">
      <dgm:prSet/>
      <dgm:spPr/>
      <dgm:t>
        <a:bodyPr/>
        <a:lstStyle/>
        <a:p>
          <a:r>
            <a:rPr lang="en-US"/>
            <a:t>Admit AZA organizations who have already begun to incorporate empathy into their operations.</a:t>
          </a:r>
        </a:p>
      </dgm:t>
    </dgm:pt>
    <dgm:pt modelId="{34953EC8-49CF-4939-B0FE-4A114D8CA0B5}" type="parTrans" cxnId="{6639B33E-D3A2-4A94-85C9-F2862D133978}">
      <dgm:prSet/>
      <dgm:spPr/>
      <dgm:t>
        <a:bodyPr/>
        <a:lstStyle/>
        <a:p>
          <a:endParaRPr lang="en-US"/>
        </a:p>
      </dgm:t>
    </dgm:pt>
    <dgm:pt modelId="{99A0E863-319C-46B1-B5F9-FE64097D7FDB}" type="sibTrans" cxnId="{6639B33E-D3A2-4A94-85C9-F2862D133978}">
      <dgm:prSet/>
      <dgm:spPr/>
      <dgm:t>
        <a:bodyPr/>
        <a:lstStyle/>
        <a:p>
          <a:endParaRPr lang="en-US"/>
        </a:p>
      </dgm:t>
    </dgm:pt>
    <dgm:pt modelId="{D68AF0A1-FBDA-4326-9096-ED38B6E791FE}">
      <dgm:prSet/>
      <dgm:spPr/>
      <dgm:t>
        <a:bodyPr/>
        <a:lstStyle/>
        <a:p>
          <a:pPr rtl="0"/>
          <a:r>
            <a:rPr lang="en-US">
              <a:latin typeface="Gill Sans MT" panose="020B0502020104020203"/>
            </a:rPr>
            <a:t>Two-tiered Approach</a:t>
          </a:r>
          <a:endParaRPr lang="en-US"/>
        </a:p>
      </dgm:t>
    </dgm:pt>
    <dgm:pt modelId="{D11587CD-40FA-4E7E-B619-4C61D8ED1076}" type="parTrans" cxnId="{52DE09B0-EF9D-4DFC-B4B3-11D0F6A855CD}">
      <dgm:prSet/>
      <dgm:spPr/>
      <dgm:t>
        <a:bodyPr/>
        <a:lstStyle/>
        <a:p>
          <a:endParaRPr lang="en-US"/>
        </a:p>
      </dgm:t>
    </dgm:pt>
    <dgm:pt modelId="{C47B9DC3-03E4-422F-979E-89405DFEC09E}" type="sibTrans" cxnId="{52DE09B0-EF9D-4DFC-B4B3-11D0F6A855CD}">
      <dgm:prSet/>
      <dgm:spPr/>
      <dgm:t>
        <a:bodyPr/>
        <a:lstStyle/>
        <a:p>
          <a:endParaRPr lang="en-US"/>
        </a:p>
      </dgm:t>
    </dgm:pt>
    <dgm:pt modelId="{A55BA1FB-A661-4EBB-A61A-9F922FB634C6}">
      <dgm:prSet/>
      <dgm:spPr/>
      <dgm:t>
        <a:bodyPr/>
        <a:lstStyle/>
        <a:p>
          <a:pPr rtl="0"/>
          <a:r>
            <a:rPr lang="en-US">
              <a:latin typeface="Gill Sans MT" panose="020B0502020104020203"/>
            </a:rPr>
            <a:t> </a:t>
          </a:r>
          <a:r>
            <a:rPr lang="en-US"/>
            <a:t>Admit AZA organizations with experience to full membership, those with little/no experience to an affiliate status while we help them build their capacity.</a:t>
          </a:r>
        </a:p>
      </dgm:t>
    </dgm:pt>
    <dgm:pt modelId="{CB9F826A-BE77-4D55-BF99-4212BD29065D}" type="parTrans" cxnId="{CF284F5C-D97F-4A3F-81CC-19D24CAA4943}">
      <dgm:prSet/>
      <dgm:spPr/>
      <dgm:t>
        <a:bodyPr/>
        <a:lstStyle/>
        <a:p>
          <a:endParaRPr lang="en-US"/>
        </a:p>
      </dgm:t>
    </dgm:pt>
    <dgm:pt modelId="{07EA9F84-1F1A-457B-B645-5E7BFAD73BCE}" type="sibTrans" cxnId="{CF284F5C-D97F-4A3F-81CC-19D24CAA4943}">
      <dgm:prSet/>
      <dgm:spPr/>
      <dgm:t>
        <a:bodyPr/>
        <a:lstStyle/>
        <a:p>
          <a:endParaRPr lang="en-US"/>
        </a:p>
      </dgm:t>
    </dgm:pt>
    <dgm:pt modelId="{51FFF329-A851-499E-A44C-97EB0D1A29DE}">
      <dgm:prSet phldr="0"/>
      <dgm:spPr/>
      <dgm:t>
        <a:bodyPr/>
        <a:lstStyle/>
        <a:p>
          <a:pPr rtl="0"/>
          <a:r>
            <a:rPr lang="en-US">
              <a:latin typeface="Gill Sans MT" panose="020B0502020104020203"/>
            </a:rPr>
            <a:t>Regional Expansion</a:t>
          </a:r>
          <a:endParaRPr lang="en-US"/>
        </a:p>
      </dgm:t>
    </dgm:pt>
    <dgm:pt modelId="{4A642AF4-DA82-48A3-9A26-EF4396FD616F}" type="parTrans" cxnId="{C70ABC8A-E593-400C-BE74-6DEE95145810}">
      <dgm:prSet/>
      <dgm:spPr/>
      <dgm:t>
        <a:bodyPr/>
        <a:lstStyle/>
        <a:p>
          <a:endParaRPr lang="en-US"/>
        </a:p>
      </dgm:t>
    </dgm:pt>
    <dgm:pt modelId="{CCA21701-614D-405A-A3A2-1B2E14B7A770}" type="sibTrans" cxnId="{C70ABC8A-E593-400C-BE74-6DEE95145810}">
      <dgm:prSet/>
      <dgm:spPr/>
      <dgm:t>
        <a:bodyPr/>
        <a:lstStyle/>
        <a:p>
          <a:endParaRPr lang="en-US"/>
        </a:p>
      </dgm:t>
    </dgm:pt>
    <dgm:pt modelId="{0FF4A558-EED5-4302-A75D-2543DF331CC7}">
      <dgm:prSet/>
      <dgm:spPr/>
      <dgm:t>
        <a:bodyPr/>
        <a:lstStyle/>
        <a:p>
          <a:r>
            <a:rPr lang="en-US"/>
            <a:t>Add neighboring states and grow geographically in phases.</a:t>
          </a:r>
        </a:p>
      </dgm:t>
    </dgm:pt>
    <dgm:pt modelId="{0A816566-9016-4563-997D-8344D455808E}" type="parTrans" cxnId="{035D9948-A3ED-476A-92D6-7F23BB011EEB}">
      <dgm:prSet/>
      <dgm:spPr/>
      <dgm:t>
        <a:bodyPr/>
        <a:lstStyle/>
        <a:p>
          <a:endParaRPr lang="en-US"/>
        </a:p>
      </dgm:t>
    </dgm:pt>
    <dgm:pt modelId="{FD246CC3-CC50-4832-8E69-A8B22608AB0E}" type="sibTrans" cxnId="{035D9948-A3ED-476A-92D6-7F23BB011EEB}">
      <dgm:prSet/>
      <dgm:spPr/>
      <dgm:t>
        <a:bodyPr/>
        <a:lstStyle/>
        <a:p>
          <a:endParaRPr lang="en-US"/>
        </a:p>
      </dgm:t>
    </dgm:pt>
    <dgm:pt modelId="{1F5351F1-16A6-48A2-BFDF-A92259D13B58}" type="pres">
      <dgm:prSet presAssocID="{0956D55E-120A-4156-B4BA-B3DFCB02F162}" presName="Name0" presStyleCnt="0">
        <dgm:presLayoutVars>
          <dgm:dir/>
          <dgm:animLvl val="lvl"/>
          <dgm:resizeHandles val="exact"/>
        </dgm:presLayoutVars>
      </dgm:prSet>
      <dgm:spPr/>
    </dgm:pt>
    <dgm:pt modelId="{07CE2108-A39E-4873-8BD1-CCE9352E21D2}" type="pres">
      <dgm:prSet presAssocID="{338D0A0A-8114-48FB-AC9D-9D3A6CE48233}" presName="linNode" presStyleCnt="0"/>
      <dgm:spPr/>
    </dgm:pt>
    <dgm:pt modelId="{61074BCD-A7FE-49DB-9E9D-6FDEC27DC96C}" type="pres">
      <dgm:prSet presAssocID="{338D0A0A-8114-48FB-AC9D-9D3A6CE48233}" presName="parentText" presStyleLbl="alignNode1" presStyleIdx="0" presStyleCnt="4">
        <dgm:presLayoutVars>
          <dgm:chMax val="1"/>
          <dgm:bulletEnabled/>
        </dgm:presLayoutVars>
      </dgm:prSet>
      <dgm:spPr/>
    </dgm:pt>
    <dgm:pt modelId="{EA27DF99-2EF3-4EAC-823F-663170FC8EF6}" type="pres">
      <dgm:prSet presAssocID="{338D0A0A-8114-48FB-AC9D-9D3A6CE48233}" presName="descendantText" presStyleLbl="alignAccFollowNode1" presStyleIdx="0" presStyleCnt="4">
        <dgm:presLayoutVars>
          <dgm:bulletEnabled/>
        </dgm:presLayoutVars>
      </dgm:prSet>
      <dgm:spPr/>
    </dgm:pt>
    <dgm:pt modelId="{C35548EC-70D5-4C58-849C-93E36A2FDFC3}" type="pres">
      <dgm:prSet presAssocID="{7660EDD8-87C4-4A95-8AE1-772B7FFC7CB8}" presName="sp" presStyleCnt="0"/>
      <dgm:spPr/>
    </dgm:pt>
    <dgm:pt modelId="{A0BB3489-444A-4944-A891-1C00558B6172}" type="pres">
      <dgm:prSet presAssocID="{35406160-DC99-40AA-AFD2-F9E9046761E2}" presName="linNode" presStyleCnt="0"/>
      <dgm:spPr/>
    </dgm:pt>
    <dgm:pt modelId="{97D6187A-5FD2-48E1-B924-4DE5CD1F38F8}" type="pres">
      <dgm:prSet presAssocID="{35406160-DC99-40AA-AFD2-F9E9046761E2}" presName="parentText" presStyleLbl="alignNode1" presStyleIdx="1" presStyleCnt="4">
        <dgm:presLayoutVars>
          <dgm:chMax val="1"/>
          <dgm:bulletEnabled/>
        </dgm:presLayoutVars>
      </dgm:prSet>
      <dgm:spPr/>
    </dgm:pt>
    <dgm:pt modelId="{A642F314-A586-4F67-B6EC-702D5FE30099}" type="pres">
      <dgm:prSet presAssocID="{35406160-DC99-40AA-AFD2-F9E9046761E2}" presName="descendantText" presStyleLbl="alignAccFollowNode1" presStyleIdx="1" presStyleCnt="4">
        <dgm:presLayoutVars>
          <dgm:bulletEnabled/>
        </dgm:presLayoutVars>
      </dgm:prSet>
      <dgm:spPr/>
    </dgm:pt>
    <dgm:pt modelId="{CEF99D2C-5AFE-435F-9568-64E2CFA62E97}" type="pres">
      <dgm:prSet presAssocID="{40F79A37-04E2-44B8-9E17-E37BED30F663}" presName="sp" presStyleCnt="0"/>
      <dgm:spPr/>
    </dgm:pt>
    <dgm:pt modelId="{389E25F4-5CDA-4ED2-94D1-609839AF4028}" type="pres">
      <dgm:prSet presAssocID="{D68AF0A1-FBDA-4326-9096-ED38B6E791FE}" presName="linNode" presStyleCnt="0"/>
      <dgm:spPr/>
    </dgm:pt>
    <dgm:pt modelId="{C4B56B0A-9E89-4809-A702-2C2B854E69D2}" type="pres">
      <dgm:prSet presAssocID="{D68AF0A1-FBDA-4326-9096-ED38B6E791FE}" presName="parentText" presStyleLbl="alignNode1" presStyleIdx="2" presStyleCnt="4">
        <dgm:presLayoutVars>
          <dgm:chMax val="1"/>
          <dgm:bulletEnabled/>
        </dgm:presLayoutVars>
      </dgm:prSet>
      <dgm:spPr/>
    </dgm:pt>
    <dgm:pt modelId="{29DECEA9-6531-44F9-99CF-D2769DE37407}" type="pres">
      <dgm:prSet presAssocID="{D68AF0A1-FBDA-4326-9096-ED38B6E791FE}" presName="descendantText" presStyleLbl="alignAccFollowNode1" presStyleIdx="2" presStyleCnt="4">
        <dgm:presLayoutVars>
          <dgm:bulletEnabled/>
        </dgm:presLayoutVars>
      </dgm:prSet>
      <dgm:spPr/>
    </dgm:pt>
    <dgm:pt modelId="{E2C30A99-BCBE-4C8F-80B5-72FD6AC1DC81}" type="pres">
      <dgm:prSet presAssocID="{C47B9DC3-03E4-422F-979E-89405DFEC09E}" presName="sp" presStyleCnt="0"/>
      <dgm:spPr/>
    </dgm:pt>
    <dgm:pt modelId="{C6059852-E320-467D-84E3-FCF71F7190B4}" type="pres">
      <dgm:prSet presAssocID="{51FFF329-A851-499E-A44C-97EB0D1A29DE}" presName="linNode" presStyleCnt="0"/>
      <dgm:spPr/>
    </dgm:pt>
    <dgm:pt modelId="{A7A90689-0EFF-4CF7-8926-A168051B9F6C}" type="pres">
      <dgm:prSet presAssocID="{51FFF329-A851-499E-A44C-97EB0D1A29DE}" presName="parentText" presStyleLbl="alignNode1" presStyleIdx="3" presStyleCnt="4">
        <dgm:presLayoutVars>
          <dgm:chMax val="1"/>
          <dgm:bulletEnabled/>
        </dgm:presLayoutVars>
      </dgm:prSet>
      <dgm:spPr/>
    </dgm:pt>
    <dgm:pt modelId="{D4CE88DC-C62F-4464-9AA6-84D95C7C4185}" type="pres">
      <dgm:prSet presAssocID="{51FFF329-A851-499E-A44C-97EB0D1A29DE}" presName="descendantText" presStyleLbl="alignAccFollowNode1" presStyleIdx="3" presStyleCnt="4">
        <dgm:presLayoutVars>
          <dgm:bulletEnabled/>
        </dgm:presLayoutVars>
      </dgm:prSet>
      <dgm:spPr/>
    </dgm:pt>
  </dgm:ptLst>
  <dgm:cxnLst>
    <dgm:cxn modelId="{8A4A5019-DBEB-421D-A84D-A701740BDC1E}" type="presOf" srcId="{A55BA1FB-A661-4EBB-A61A-9F922FB634C6}" destId="{29DECEA9-6531-44F9-99CF-D2769DE37407}" srcOrd="0" destOrd="0" presId="urn:microsoft.com/office/officeart/2016/7/layout/VerticalSolidActionList"/>
    <dgm:cxn modelId="{6639B33E-D3A2-4A94-85C9-F2862D133978}" srcId="{35406160-DC99-40AA-AFD2-F9E9046761E2}" destId="{CEA8C130-C40E-4A7E-B9F5-E8AF6C647A2D}" srcOrd="0" destOrd="0" parTransId="{34953EC8-49CF-4939-B0FE-4A114D8CA0B5}" sibTransId="{99A0E863-319C-46B1-B5F9-FE64097D7FDB}"/>
    <dgm:cxn modelId="{CF284F5C-D97F-4A3F-81CC-19D24CAA4943}" srcId="{D68AF0A1-FBDA-4326-9096-ED38B6E791FE}" destId="{A55BA1FB-A661-4EBB-A61A-9F922FB634C6}" srcOrd="0" destOrd="0" parTransId="{CB9F826A-BE77-4D55-BF99-4212BD29065D}" sibTransId="{07EA9F84-1F1A-457B-B645-5E7BFAD73BCE}"/>
    <dgm:cxn modelId="{BF41B566-D2DD-45D0-9DA3-E6EACCE7ED30}" type="presOf" srcId="{D895190F-413B-481D-BDDB-237C1A15BE9F}" destId="{EA27DF99-2EF3-4EAC-823F-663170FC8EF6}" srcOrd="0" destOrd="0" presId="urn:microsoft.com/office/officeart/2016/7/layout/VerticalSolidActionList"/>
    <dgm:cxn modelId="{C02C6948-0E5A-4D60-82E6-EC6E2B719AE5}" srcId="{338D0A0A-8114-48FB-AC9D-9D3A6CE48233}" destId="{D895190F-413B-481D-BDDB-237C1A15BE9F}" srcOrd="0" destOrd="0" parTransId="{830BAAA6-81D1-4D55-BDDB-22F8C23040AE}" sibTransId="{915000F5-1014-4CDB-A139-F7B21491D494}"/>
    <dgm:cxn modelId="{035D9948-A3ED-476A-92D6-7F23BB011EEB}" srcId="{51FFF329-A851-499E-A44C-97EB0D1A29DE}" destId="{0FF4A558-EED5-4302-A75D-2543DF331CC7}" srcOrd="0" destOrd="0" parTransId="{0A816566-9016-4563-997D-8344D455808E}" sibTransId="{FD246CC3-CC50-4832-8E69-A8B22608AB0E}"/>
    <dgm:cxn modelId="{A7FDFF7B-45B6-4B32-A017-3CE946E819DE}" type="presOf" srcId="{338D0A0A-8114-48FB-AC9D-9D3A6CE48233}" destId="{61074BCD-A7FE-49DB-9E9D-6FDEC27DC96C}" srcOrd="0" destOrd="0" presId="urn:microsoft.com/office/officeart/2016/7/layout/VerticalSolidActionList"/>
    <dgm:cxn modelId="{F7565883-E1A8-4840-9EA3-EB6B8B5B38B4}" type="presOf" srcId="{D68AF0A1-FBDA-4326-9096-ED38B6E791FE}" destId="{C4B56B0A-9E89-4809-A702-2C2B854E69D2}" srcOrd="0" destOrd="0" presId="urn:microsoft.com/office/officeart/2016/7/layout/VerticalSolidActionList"/>
    <dgm:cxn modelId="{D2628F83-8CC7-4194-B543-021EF2037C9D}" srcId="{0956D55E-120A-4156-B4BA-B3DFCB02F162}" destId="{35406160-DC99-40AA-AFD2-F9E9046761E2}" srcOrd="1" destOrd="0" parTransId="{31F8A672-8856-41E0-B355-2F526368C74C}" sibTransId="{40F79A37-04E2-44B8-9E17-E37BED30F663}"/>
    <dgm:cxn modelId="{C70ABC8A-E593-400C-BE74-6DEE95145810}" srcId="{0956D55E-120A-4156-B4BA-B3DFCB02F162}" destId="{51FFF329-A851-499E-A44C-97EB0D1A29DE}" srcOrd="3" destOrd="0" parTransId="{4A642AF4-DA82-48A3-9A26-EF4396FD616F}" sibTransId="{CCA21701-614D-405A-A3A2-1B2E14B7A770}"/>
    <dgm:cxn modelId="{52DE09B0-EF9D-4DFC-B4B3-11D0F6A855CD}" srcId="{0956D55E-120A-4156-B4BA-B3DFCB02F162}" destId="{D68AF0A1-FBDA-4326-9096-ED38B6E791FE}" srcOrd="2" destOrd="0" parTransId="{D11587CD-40FA-4E7E-B619-4C61D8ED1076}" sibTransId="{C47B9DC3-03E4-422F-979E-89405DFEC09E}"/>
    <dgm:cxn modelId="{BF9D68BC-C59E-43BE-A74C-A7EE697682B8}" type="presOf" srcId="{0FF4A558-EED5-4302-A75D-2543DF331CC7}" destId="{D4CE88DC-C62F-4464-9AA6-84D95C7C4185}" srcOrd="0" destOrd="0" presId="urn:microsoft.com/office/officeart/2016/7/layout/VerticalSolidActionList"/>
    <dgm:cxn modelId="{A73CF5BE-A81F-4A6F-85D4-5146FBC75171}" type="presOf" srcId="{35406160-DC99-40AA-AFD2-F9E9046761E2}" destId="{97D6187A-5FD2-48E1-B924-4DE5CD1F38F8}" srcOrd="0" destOrd="0" presId="urn:microsoft.com/office/officeart/2016/7/layout/VerticalSolidActionList"/>
    <dgm:cxn modelId="{3647C0C1-9039-45CD-9459-2EC3A16925AF}" srcId="{0956D55E-120A-4156-B4BA-B3DFCB02F162}" destId="{338D0A0A-8114-48FB-AC9D-9D3A6CE48233}" srcOrd="0" destOrd="0" parTransId="{98FF7AA5-29ED-4711-B573-4302B3D5D836}" sibTransId="{7660EDD8-87C4-4A95-8AE1-772B7FFC7CB8}"/>
    <dgm:cxn modelId="{7B08C0CF-E9C3-4D7E-8A34-296F6B13F7EC}" type="presOf" srcId="{CEA8C130-C40E-4A7E-B9F5-E8AF6C647A2D}" destId="{A642F314-A586-4F67-B6EC-702D5FE30099}" srcOrd="0" destOrd="0" presId="urn:microsoft.com/office/officeart/2016/7/layout/VerticalSolidActionList"/>
    <dgm:cxn modelId="{4A7A42E5-051F-4253-B5D6-B7532271FEC1}" type="presOf" srcId="{0956D55E-120A-4156-B4BA-B3DFCB02F162}" destId="{1F5351F1-16A6-48A2-BFDF-A92259D13B58}" srcOrd="0" destOrd="0" presId="urn:microsoft.com/office/officeart/2016/7/layout/VerticalSolidActionList"/>
    <dgm:cxn modelId="{B3C96EFD-796A-416B-9377-7D3489F2691D}" type="presOf" srcId="{51FFF329-A851-499E-A44C-97EB0D1A29DE}" destId="{A7A90689-0EFF-4CF7-8926-A168051B9F6C}" srcOrd="0" destOrd="0" presId="urn:microsoft.com/office/officeart/2016/7/layout/VerticalSolidActionList"/>
    <dgm:cxn modelId="{78A81D19-B780-4694-BB1E-74C9B0905F83}" type="presParOf" srcId="{1F5351F1-16A6-48A2-BFDF-A92259D13B58}" destId="{07CE2108-A39E-4873-8BD1-CCE9352E21D2}" srcOrd="0" destOrd="0" presId="urn:microsoft.com/office/officeart/2016/7/layout/VerticalSolidActionList"/>
    <dgm:cxn modelId="{6834E807-C5F1-46ED-9948-FC1469C0BABE}" type="presParOf" srcId="{07CE2108-A39E-4873-8BD1-CCE9352E21D2}" destId="{61074BCD-A7FE-49DB-9E9D-6FDEC27DC96C}" srcOrd="0" destOrd="0" presId="urn:microsoft.com/office/officeart/2016/7/layout/VerticalSolidActionList"/>
    <dgm:cxn modelId="{B723164F-F701-4A02-97D0-AB2053BABC27}" type="presParOf" srcId="{07CE2108-A39E-4873-8BD1-CCE9352E21D2}" destId="{EA27DF99-2EF3-4EAC-823F-663170FC8EF6}" srcOrd="1" destOrd="0" presId="urn:microsoft.com/office/officeart/2016/7/layout/VerticalSolidActionList"/>
    <dgm:cxn modelId="{D2DF9318-69B7-4952-B5F3-4D85980E878B}" type="presParOf" srcId="{1F5351F1-16A6-48A2-BFDF-A92259D13B58}" destId="{C35548EC-70D5-4C58-849C-93E36A2FDFC3}" srcOrd="1" destOrd="0" presId="urn:microsoft.com/office/officeart/2016/7/layout/VerticalSolidActionList"/>
    <dgm:cxn modelId="{B4A301E6-40D2-4F27-8B74-1FDFA28BC814}" type="presParOf" srcId="{1F5351F1-16A6-48A2-BFDF-A92259D13B58}" destId="{A0BB3489-444A-4944-A891-1C00558B6172}" srcOrd="2" destOrd="0" presId="urn:microsoft.com/office/officeart/2016/7/layout/VerticalSolidActionList"/>
    <dgm:cxn modelId="{D9AA98EA-D152-4B12-98F9-E17B076CB271}" type="presParOf" srcId="{A0BB3489-444A-4944-A891-1C00558B6172}" destId="{97D6187A-5FD2-48E1-B924-4DE5CD1F38F8}" srcOrd="0" destOrd="0" presId="urn:microsoft.com/office/officeart/2016/7/layout/VerticalSolidActionList"/>
    <dgm:cxn modelId="{3518E34D-1CD9-4F0C-9584-820718861CE9}" type="presParOf" srcId="{A0BB3489-444A-4944-A891-1C00558B6172}" destId="{A642F314-A586-4F67-B6EC-702D5FE30099}" srcOrd="1" destOrd="0" presId="urn:microsoft.com/office/officeart/2016/7/layout/VerticalSolidActionList"/>
    <dgm:cxn modelId="{3608FB82-84FE-4A83-BD1B-9DD79705B981}" type="presParOf" srcId="{1F5351F1-16A6-48A2-BFDF-A92259D13B58}" destId="{CEF99D2C-5AFE-435F-9568-64E2CFA62E97}" srcOrd="3" destOrd="0" presId="urn:microsoft.com/office/officeart/2016/7/layout/VerticalSolidActionList"/>
    <dgm:cxn modelId="{73055035-9929-4A45-A717-62A2EC4CB248}" type="presParOf" srcId="{1F5351F1-16A6-48A2-BFDF-A92259D13B58}" destId="{389E25F4-5CDA-4ED2-94D1-609839AF4028}" srcOrd="4" destOrd="0" presId="urn:microsoft.com/office/officeart/2016/7/layout/VerticalSolidActionList"/>
    <dgm:cxn modelId="{493E880F-D7CE-4C63-AEC5-E0F0EF6E2E94}" type="presParOf" srcId="{389E25F4-5CDA-4ED2-94D1-609839AF4028}" destId="{C4B56B0A-9E89-4809-A702-2C2B854E69D2}" srcOrd="0" destOrd="0" presId="urn:microsoft.com/office/officeart/2016/7/layout/VerticalSolidActionList"/>
    <dgm:cxn modelId="{8E2F8AEA-44DF-46B0-886D-B6168A0B1CDA}" type="presParOf" srcId="{389E25F4-5CDA-4ED2-94D1-609839AF4028}" destId="{29DECEA9-6531-44F9-99CF-D2769DE37407}" srcOrd="1" destOrd="0" presId="urn:microsoft.com/office/officeart/2016/7/layout/VerticalSolidActionList"/>
    <dgm:cxn modelId="{D43B1E82-39AF-46F7-B743-82FE922FC448}" type="presParOf" srcId="{1F5351F1-16A6-48A2-BFDF-A92259D13B58}" destId="{E2C30A99-BCBE-4C8F-80B5-72FD6AC1DC81}" srcOrd="5" destOrd="0" presId="urn:microsoft.com/office/officeart/2016/7/layout/VerticalSolidActionList"/>
    <dgm:cxn modelId="{A9B6FDBE-6D71-469D-AA50-A411171131D4}" type="presParOf" srcId="{1F5351F1-16A6-48A2-BFDF-A92259D13B58}" destId="{C6059852-E320-467D-84E3-FCF71F7190B4}" srcOrd="6" destOrd="0" presId="urn:microsoft.com/office/officeart/2016/7/layout/VerticalSolidActionList"/>
    <dgm:cxn modelId="{0155BC06-E14C-4082-8D6E-AC2B0FB7E1A8}" type="presParOf" srcId="{C6059852-E320-467D-84E3-FCF71F7190B4}" destId="{A7A90689-0EFF-4CF7-8926-A168051B9F6C}" srcOrd="0" destOrd="0" presId="urn:microsoft.com/office/officeart/2016/7/layout/VerticalSolidActionList"/>
    <dgm:cxn modelId="{8433E64D-7F89-4880-81A4-E33A89C66155}" type="presParOf" srcId="{C6059852-E320-467D-84E3-FCF71F7190B4}" destId="{D4CE88DC-C62F-4464-9AA6-84D95C7C4185}" srcOrd="1" destOrd="0" presId="urn:microsoft.com/office/officeart/2016/7/layout/VerticalSolid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56D55E-120A-4156-B4BA-B3DFCB02F162}" type="doc">
      <dgm:prSet loTypeId="urn:microsoft.com/office/officeart/2005/8/layout/process2" loCatId="process" qsTypeId="urn:microsoft.com/office/officeart/2005/8/quickstyle/simple1" qsCatId="simple" csTypeId="urn:microsoft.com/office/officeart/2005/8/colors/colorful5" csCatId="colorful" phldr="1"/>
      <dgm:spPr/>
      <dgm:t>
        <a:bodyPr/>
        <a:lstStyle/>
        <a:p>
          <a:endParaRPr lang="en-US"/>
        </a:p>
      </dgm:t>
    </dgm:pt>
    <dgm:pt modelId="{338D0A0A-8114-48FB-AC9D-9D3A6CE48233}">
      <dgm:prSet/>
      <dgm:spPr/>
      <dgm:t>
        <a:bodyPr/>
        <a:lstStyle/>
        <a:p>
          <a:pPr rtl="0"/>
          <a:r>
            <a:rPr lang="en-US">
              <a:latin typeface="Gill Sans MT" panose="020B0502020104020203"/>
            </a:rPr>
            <a:t>Demand Based </a:t>
          </a:r>
          <a:endParaRPr lang="en-US"/>
        </a:p>
      </dgm:t>
    </dgm:pt>
    <dgm:pt modelId="{98FF7AA5-29ED-4711-B573-4302B3D5D836}" type="parTrans" cxnId="{3647C0C1-9039-45CD-9459-2EC3A16925AF}">
      <dgm:prSet/>
      <dgm:spPr/>
      <dgm:t>
        <a:bodyPr/>
        <a:lstStyle/>
        <a:p>
          <a:endParaRPr lang="en-US"/>
        </a:p>
      </dgm:t>
    </dgm:pt>
    <dgm:pt modelId="{7660EDD8-87C4-4A95-8AE1-772B7FFC7CB8}" type="sibTrans" cxnId="{3647C0C1-9039-45CD-9459-2EC3A16925AF}">
      <dgm:prSet/>
      <dgm:spPr/>
      <dgm:t>
        <a:bodyPr/>
        <a:lstStyle/>
        <a:p>
          <a:endParaRPr lang="en-US"/>
        </a:p>
      </dgm:t>
    </dgm:pt>
    <dgm:pt modelId="{D895190F-413B-481D-BDDB-237C1A15BE9F}">
      <dgm:prSet/>
      <dgm:spPr/>
      <dgm:t>
        <a:bodyPr/>
        <a:lstStyle/>
        <a:p>
          <a:r>
            <a:rPr lang="en-US"/>
            <a:t>Admit any interested AZA accredited institution regardless of empathy experience/knowledge.</a:t>
          </a:r>
        </a:p>
      </dgm:t>
    </dgm:pt>
    <dgm:pt modelId="{830BAAA6-81D1-4D55-BDDB-22F8C23040AE}" type="parTrans" cxnId="{C02C6948-0E5A-4D60-82E6-EC6E2B719AE5}">
      <dgm:prSet/>
      <dgm:spPr/>
      <dgm:t>
        <a:bodyPr/>
        <a:lstStyle/>
        <a:p>
          <a:endParaRPr lang="en-US"/>
        </a:p>
      </dgm:t>
    </dgm:pt>
    <dgm:pt modelId="{915000F5-1014-4CDB-A139-F7B21491D494}" type="sibTrans" cxnId="{C02C6948-0E5A-4D60-82E6-EC6E2B719AE5}">
      <dgm:prSet/>
      <dgm:spPr/>
      <dgm:t>
        <a:bodyPr/>
        <a:lstStyle/>
        <a:p>
          <a:endParaRPr lang="en-US"/>
        </a:p>
      </dgm:t>
    </dgm:pt>
    <dgm:pt modelId="{0FF4A558-EED5-4302-A75D-2543DF331CC7}">
      <dgm:prSet phldr="0"/>
      <dgm:spPr/>
      <dgm:t>
        <a:bodyPr/>
        <a:lstStyle/>
        <a:p>
          <a:pPr rtl="0"/>
          <a:r>
            <a:rPr lang="en-US">
              <a:latin typeface="Gill Sans MT"/>
            </a:rPr>
            <a:t>Demand Based with flexibility </a:t>
          </a:r>
        </a:p>
      </dgm:t>
    </dgm:pt>
    <dgm:pt modelId="{0A816566-9016-4563-997D-8344D455808E}" type="parTrans" cxnId="{035D9948-A3ED-476A-92D6-7F23BB011EEB}">
      <dgm:prSet/>
      <dgm:spPr/>
      <dgm:t>
        <a:bodyPr/>
        <a:lstStyle/>
        <a:p>
          <a:endParaRPr lang="en-US"/>
        </a:p>
      </dgm:t>
    </dgm:pt>
    <dgm:pt modelId="{FD246CC3-CC50-4832-8E69-A8B22608AB0E}" type="sibTrans" cxnId="{035D9948-A3ED-476A-92D6-7F23BB011EEB}">
      <dgm:prSet/>
      <dgm:spPr/>
      <dgm:t>
        <a:bodyPr/>
        <a:lstStyle/>
        <a:p>
          <a:endParaRPr lang="en-US"/>
        </a:p>
      </dgm:t>
    </dgm:pt>
    <dgm:pt modelId="{0BDCFE33-104C-477C-B4B5-929851CDBFC3}">
      <dgm:prSet phldr="0"/>
      <dgm:spPr/>
      <dgm:t>
        <a:bodyPr/>
        <a:lstStyle/>
        <a:p>
          <a:pPr rtl="0"/>
          <a:r>
            <a:rPr lang="en-US"/>
            <a:t>Expansion will be on a flexible, demand-based basis that allows interested applicants to choose their level of participation through either individual Affiliate status or </a:t>
          </a:r>
          <a:r>
            <a:rPr lang="en-US">
              <a:latin typeface="Calibri Light" panose="020F0302020204030204"/>
            </a:rPr>
            <a:t>an organization as an</a:t>
          </a:r>
          <a:r>
            <a:rPr lang="en-US"/>
            <a:t> Institutional Partner</a:t>
          </a:r>
          <a:r>
            <a:rPr lang="en-US">
              <a:latin typeface="Calibri Light"/>
              <a:cs typeface="Calibri Light"/>
            </a:rPr>
            <a:t>.</a:t>
          </a:r>
          <a:endParaRPr lang="en-US">
            <a:latin typeface="Gill Sans MT"/>
          </a:endParaRPr>
        </a:p>
      </dgm:t>
    </dgm:pt>
    <dgm:pt modelId="{70020353-322E-41E0-A023-7E3B5BA4C29E}" type="parTrans" cxnId="{EA8053FF-A65D-477A-9A4B-F2E594EBB16B}">
      <dgm:prSet/>
      <dgm:spPr/>
      <dgm:t>
        <a:bodyPr/>
        <a:lstStyle/>
        <a:p>
          <a:endParaRPr lang="en-US"/>
        </a:p>
      </dgm:t>
    </dgm:pt>
    <dgm:pt modelId="{C38BCDBB-94FF-45EF-BDBE-17B8DEEFC42B}" type="sibTrans" cxnId="{EA8053FF-A65D-477A-9A4B-F2E594EBB16B}">
      <dgm:prSet/>
      <dgm:spPr/>
      <dgm:t>
        <a:bodyPr/>
        <a:lstStyle/>
        <a:p>
          <a:endParaRPr lang="en-US"/>
        </a:p>
      </dgm:t>
    </dgm:pt>
    <dgm:pt modelId="{AB87E451-64A0-4147-88C4-85A5BC2B1FEA}" type="pres">
      <dgm:prSet presAssocID="{0956D55E-120A-4156-B4BA-B3DFCB02F162}" presName="linearFlow" presStyleCnt="0">
        <dgm:presLayoutVars>
          <dgm:resizeHandles val="exact"/>
        </dgm:presLayoutVars>
      </dgm:prSet>
      <dgm:spPr/>
    </dgm:pt>
    <dgm:pt modelId="{04D57081-1ACF-4DFC-86ED-9B856A110334}" type="pres">
      <dgm:prSet presAssocID="{338D0A0A-8114-48FB-AC9D-9D3A6CE48233}" presName="node" presStyleLbl="node1" presStyleIdx="0" presStyleCnt="2">
        <dgm:presLayoutVars>
          <dgm:bulletEnabled val="1"/>
        </dgm:presLayoutVars>
      </dgm:prSet>
      <dgm:spPr/>
    </dgm:pt>
    <dgm:pt modelId="{4F081544-5D00-4304-9AA9-3D2A8B17EAE1}" type="pres">
      <dgm:prSet presAssocID="{7660EDD8-87C4-4A95-8AE1-772B7FFC7CB8}" presName="sibTrans" presStyleLbl="sibTrans2D1" presStyleIdx="0" presStyleCnt="1"/>
      <dgm:spPr/>
    </dgm:pt>
    <dgm:pt modelId="{8F9FD9BD-C3C1-4576-9A3E-C67BB792B9AC}" type="pres">
      <dgm:prSet presAssocID="{7660EDD8-87C4-4A95-8AE1-772B7FFC7CB8}" presName="connectorText" presStyleLbl="sibTrans2D1" presStyleIdx="0" presStyleCnt="1"/>
      <dgm:spPr/>
    </dgm:pt>
    <dgm:pt modelId="{52D73E3E-8A20-4301-A16D-41DC974D2643}" type="pres">
      <dgm:prSet presAssocID="{0FF4A558-EED5-4302-A75D-2543DF331CC7}" presName="node" presStyleLbl="node1" presStyleIdx="1" presStyleCnt="2">
        <dgm:presLayoutVars>
          <dgm:bulletEnabled val="1"/>
        </dgm:presLayoutVars>
      </dgm:prSet>
      <dgm:spPr/>
    </dgm:pt>
  </dgm:ptLst>
  <dgm:cxnLst>
    <dgm:cxn modelId="{420D0203-B9B9-45ED-B14D-CF6794A08FDD}" type="presOf" srcId="{7660EDD8-87C4-4A95-8AE1-772B7FFC7CB8}" destId="{4F081544-5D00-4304-9AA9-3D2A8B17EAE1}" srcOrd="0" destOrd="0" presId="urn:microsoft.com/office/officeart/2005/8/layout/process2"/>
    <dgm:cxn modelId="{ADB7221E-5AB6-4D86-B0FD-032044CE0602}" type="presOf" srcId="{0956D55E-120A-4156-B4BA-B3DFCB02F162}" destId="{AB87E451-64A0-4147-88C4-85A5BC2B1FEA}" srcOrd="0" destOrd="0" presId="urn:microsoft.com/office/officeart/2005/8/layout/process2"/>
    <dgm:cxn modelId="{7191395F-E9E1-482E-978E-F81C05E88F79}" type="presOf" srcId="{D895190F-413B-481D-BDDB-237C1A15BE9F}" destId="{04D57081-1ACF-4DFC-86ED-9B856A110334}" srcOrd="0" destOrd="1" presId="urn:microsoft.com/office/officeart/2005/8/layout/process2"/>
    <dgm:cxn modelId="{C02C6948-0E5A-4D60-82E6-EC6E2B719AE5}" srcId="{338D0A0A-8114-48FB-AC9D-9D3A6CE48233}" destId="{D895190F-413B-481D-BDDB-237C1A15BE9F}" srcOrd="0" destOrd="0" parTransId="{830BAAA6-81D1-4D55-BDDB-22F8C23040AE}" sibTransId="{915000F5-1014-4CDB-A139-F7B21491D494}"/>
    <dgm:cxn modelId="{035D9948-A3ED-476A-92D6-7F23BB011EEB}" srcId="{0956D55E-120A-4156-B4BA-B3DFCB02F162}" destId="{0FF4A558-EED5-4302-A75D-2543DF331CC7}" srcOrd="1" destOrd="0" parTransId="{0A816566-9016-4563-997D-8344D455808E}" sibTransId="{FD246CC3-CC50-4832-8E69-A8B22608AB0E}"/>
    <dgm:cxn modelId="{BAC03C51-C7A1-42A3-AC84-2C9F3E7DC0B6}" type="presOf" srcId="{0BDCFE33-104C-477C-B4B5-929851CDBFC3}" destId="{52D73E3E-8A20-4301-A16D-41DC974D2643}" srcOrd="0" destOrd="1" presId="urn:microsoft.com/office/officeart/2005/8/layout/process2"/>
    <dgm:cxn modelId="{9B63AA8B-CE7A-4696-8E1C-4C1948F1A4FA}" type="presOf" srcId="{0FF4A558-EED5-4302-A75D-2543DF331CC7}" destId="{52D73E3E-8A20-4301-A16D-41DC974D2643}" srcOrd="0" destOrd="0" presId="urn:microsoft.com/office/officeart/2005/8/layout/process2"/>
    <dgm:cxn modelId="{3647C0C1-9039-45CD-9459-2EC3A16925AF}" srcId="{0956D55E-120A-4156-B4BA-B3DFCB02F162}" destId="{338D0A0A-8114-48FB-AC9D-9D3A6CE48233}" srcOrd="0" destOrd="0" parTransId="{98FF7AA5-29ED-4711-B573-4302B3D5D836}" sibTransId="{7660EDD8-87C4-4A95-8AE1-772B7FFC7CB8}"/>
    <dgm:cxn modelId="{F21337C9-CCCB-4BE0-88AB-5F65558229DA}" type="presOf" srcId="{338D0A0A-8114-48FB-AC9D-9D3A6CE48233}" destId="{04D57081-1ACF-4DFC-86ED-9B856A110334}" srcOrd="0" destOrd="0" presId="urn:microsoft.com/office/officeart/2005/8/layout/process2"/>
    <dgm:cxn modelId="{D02FBAD4-1E27-446B-B37A-F0047057E8A9}" type="presOf" srcId="{7660EDD8-87C4-4A95-8AE1-772B7FFC7CB8}" destId="{8F9FD9BD-C3C1-4576-9A3E-C67BB792B9AC}" srcOrd="1" destOrd="0" presId="urn:microsoft.com/office/officeart/2005/8/layout/process2"/>
    <dgm:cxn modelId="{EA8053FF-A65D-477A-9A4B-F2E594EBB16B}" srcId="{0FF4A558-EED5-4302-A75D-2543DF331CC7}" destId="{0BDCFE33-104C-477C-B4B5-929851CDBFC3}" srcOrd="0" destOrd="0" parTransId="{70020353-322E-41E0-A023-7E3B5BA4C29E}" sibTransId="{C38BCDBB-94FF-45EF-BDBE-17B8DEEFC42B}"/>
    <dgm:cxn modelId="{C08C17BC-F60D-41F9-9059-F4503F45892D}" type="presParOf" srcId="{AB87E451-64A0-4147-88C4-85A5BC2B1FEA}" destId="{04D57081-1ACF-4DFC-86ED-9B856A110334}" srcOrd="0" destOrd="0" presId="urn:microsoft.com/office/officeart/2005/8/layout/process2"/>
    <dgm:cxn modelId="{4650C33F-0D55-4020-8ADB-F724850F4863}" type="presParOf" srcId="{AB87E451-64A0-4147-88C4-85A5BC2B1FEA}" destId="{4F081544-5D00-4304-9AA9-3D2A8B17EAE1}" srcOrd="1" destOrd="0" presId="urn:microsoft.com/office/officeart/2005/8/layout/process2"/>
    <dgm:cxn modelId="{5D52F059-E778-40A3-858C-883E1144FF7A}" type="presParOf" srcId="{4F081544-5D00-4304-9AA9-3D2A8B17EAE1}" destId="{8F9FD9BD-C3C1-4576-9A3E-C67BB792B9AC}" srcOrd="0" destOrd="0" presId="urn:microsoft.com/office/officeart/2005/8/layout/process2"/>
    <dgm:cxn modelId="{67908A7E-3506-4A27-B19F-5A43E9EACD45}" type="presParOf" srcId="{AB87E451-64A0-4147-88C4-85A5BC2B1FEA}" destId="{52D73E3E-8A20-4301-A16D-41DC974D2643}" srcOrd="2"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FD4D5D1-1B0F-438A-A4F4-E8C285942D57}" type="doc">
      <dgm:prSet loTypeId="urn:microsoft.com/office/officeart/2005/8/layout/radial2" loCatId="relationship" qsTypeId="urn:microsoft.com/office/officeart/2005/8/quickstyle/simple1" qsCatId="simple" csTypeId="urn:microsoft.com/office/officeart/2005/8/colors/colorful5" csCatId="colorful" phldr="1"/>
      <dgm:spPr/>
      <dgm:t>
        <a:bodyPr/>
        <a:lstStyle/>
        <a:p>
          <a:endParaRPr lang="en-US"/>
        </a:p>
      </dgm:t>
    </dgm:pt>
    <dgm:pt modelId="{6DD47F46-E497-4EDF-A7D2-F3B9A9DEB576}">
      <dgm:prSet phldrT="[Text]" phldr="0"/>
      <dgm:spPr/>
      <dgm:t>
        <a:bodyPr/>
        <a:lstStyle/>
        <a:p>
          <a:pPr rtl="0"/>
          <a:r>
            <a:rPr lang="en-US">
              <a:latin typeface="Calibri Light" panose="020F0302020204030204"/>
            </a:rPr>
            <a:t>Be accredited by AZA</a:t>
          </a:r>
          <a:endParaRPr lang="en-US"/>
        </a:p>
      </dgm:t>
    </dgm:pt>
    <dgm:pt modelId="{A3348347-C2D4-47C2-9AF9-11641C50C4E5}" type="parTrans" cxnId="{2662001B-71BB-46CC-ABFE-5013A28000E3}">
      <dgm:prSet/>
      <dgm:spPr/>
      <dgm:t>
        <a:bodyPr/>
        <a:lstStyle/>
        <a:p>
          <a:endParaRPr lang="en-US"/>
        </a:p>
      </dgm:t>
    </dgm:pt>
    <dgm:pt modelId="{49585AEA-3E83-4215-A6C1-52F1209DB522}" type="sibTrans" cxnId="{2662001B-71BB-46CC-ABFE-5013A28000E3}">
      <dgm:prSet/>
      <dgm:spPr/>
      <dgm:t>
        <a:bodyPr/>
        <a:lstStyle/>
        <a:p>
          <a:endParaRPr lang="en-US"/>
        </a:p>
      </dgm:t>
    </dgm:pt>
    <dgm:pt modelId="{987C2107-02E3-4BFF-8731-D59648700698}">
      <dgm:prSet phldrT="[Text]" phldr="0"/>
      <dgm:spPr/>
      <dgm:t>
        <a:bodyPr/>
        <a:lstStyle/>
        <a:p>
          <a:pPr rtl="0"/>
          <a:r>
            <a:rPr lang="en-US">
              <a:latin typeface="Calibri Light" panose="020F0302020204030204"/>
            </a:rPr>
            <a:t>Be organizationally committed </a:t>
          </a:r>
          <a:endParaRPr lang="en-US"/>
        </a:p>
      </dgm:t>
    </dgm:pt>
    <dgm:pt modelId="{48F72761-2660-44E5-AB0E-70B1E91174A3}" type="parTrans" cxnId="{A9578FDD-CA93-4E7A-882C-A89F6E7A3CF3}">
      <dgm:prSet/>
      <dgm:spPr/>
      <dgm:t>
        <a:bodyPr/>
        <a:lstStyle/>
        <a:p>
          <a:endParaRPr lang="en-US"/>
        </a:p>
      </dgm:t>
    </dgm:pt>
    <dgm:pt modelId="{475DF213-C76B-49C2-9539-C4FD3C250EE8}" type="sibTrans" cxnId="{A9578FDD-CA93-4E7A-882C-A89F6E7A3CF3}">
      <dgm:prSet/>
      <dgm:spPr/>
      <dgm:t>
        <a:bodyPr/>
        <a:lstStyle/>
        <a:p>
          <a:endParaRPr lang="en-US"/>
        </a:p>
      </dgm:t>
    </dgm:pt>
    <dgm:pt modelId="{7A98A325-ECCE-4E8D-86AA-B99CB0360E9E}">
      <dgm:prSet phldrT="[Text]" phldr="0"/>
      <dgm:spPr/>
      <dgm:t>
        <a:bodyPr/>
        <a:lstStyle/>
        <a:p>
          <a:pPr rtl="0"/>
          <a:r>
            <a:rPr lang="en-US">
              <a:latin typeface="Calibri Light" panose="020F0302020204030204"/>
            </a:rPr>
            <a:t>Organizational leadership has signed the ACE for Wildlife letter of commitment </a:t>
          </a:r>
          <a:endParaRPr lang="en-US"/>
        </a:p>
      </dgm:t>
    </dgm:pt>
    <dgm:pt modelId="{DEF7D7F4-352D-4602-894A-267FD1E704A1}" type="parTrans" cxnId="{13BF5ADF-6636-475D-A4C3-C52BB22EA95C}">
      <dgm:prSet/>
      <dgm:spPr/>
      <dgm:t>
        <a:bodyPr/>
        <a:lstStyle/>
        <a:p>
          <a:endParaRPr lang="en-US"/>
        </a:p>
      </dgm:t>
    </dgm:pt>
    <dgm:pt modelId="{78B70C93-6AAF-4607-91D7-9D5D3AFD09C5}" type="sibTrans" cxnId="{13BF5ADF-6636-475D-A4C3-C52BB22EA95C}">
      <dgm:prSet/>
      <dgm:spPr/>
      <dgm:t>
        <a:bodyPr/>
        <a:lstStyle/>
        <a:p>
          <a:endParaRPr lang="en-US"/>
        </a:p>
      </dgm:t>
    </dgm:pt>
    <dgm:pt modelId="{63597968-1473-4CA1-ADC2-009E750EEE13}">
      <dgm:prSet phldrT="[Text]" phldr="0"/>
      <dgm:spPr/>
      <dgm:t>
        <a:bodyPr/>
        <a:lstStyle/>
        <a:p>
          <a:pPr rtl="0"/>
          <a:r>
            <a:rPr lang="en-US">
              <a:latin typeface="Calibri Light" panose="020F0302020204030204"/>
            </a:rPr>
            <a:t>Have attended or watched an introductory empathy training </a:t>
          </a:r>
          <a:endParaRPr lang="en-US"/>
        </a:p>
      </dgm:t>
    </dgm:pt>
    <dgm:pt modelId="{22434194-67F0-4F9C-B403-A0C7990666C0}" type="parTrans" cxnId="{542E6410-DA92-4BFB-9F99-B0B4FE17EA34}">
      <dgm:prSet/>
      <dgm:spPr/>
      <dgm:t>
        <a:bodyPr/>
        <a:lstStyle/>
        <a:p>
          <a:endParaRPr lang="en-US"/>
        </a:p>
      </dgm:t>
    </dgm:pt>
    <dgm:pt modelId="{0FEC786C-C7A4-46A7-9DC4-C1A26DED9222}" type="sibTrans" cxnId="{542E6410-DA92-4BFB-9F99-B0B4FE17EA34}">
      <dgm:prSet/>
      <dgm:spPr/>
      <dgm:t>
        <a:bodyPr/>
        <a:lstStyle/>
        <a:p>
          <a:endParaRPr lang="en-US"/>
        </a:p>
      </dgm:t>
    </dgm:pt>
    <dgm:pt modelId="{32C10341-8F96-4DAE-8CE7-DDE873818014}">
      <dgm:prSet phldrT="[Text]" phldr="0"/>
      <dgm:spPr/>
      <dgm:t>
        <a:bodyPr/>
        <a:lstStyle/>
        <a:p>
          <a:pPr rtl="0"/>
          <a:r>
            <a:rPr lang="en-US">
              <a:latin typeface="Calibri Light" panose="020F0302020204030204"/>
            </a:rPr>
            <a:t>Items within the Empathy Training Toolkit</a:t>
          </a:r>
          <a:endParaRPr lang="en-US"/>
        </a:p>
      </dgm:t>
    </dgm:pt>
    <dgm:pt modelId="{B61924C4-C819-4EF4-BA49-9B00FADF2D6A}" type="parTrans" cxnId="{550DB965-AFAD-4042-9343-AE4B11D29DD2}">
      <dgm:prSet/>
      <dgm:spPr/>
      <dgm:t>
        <a:bodyPr/>
        <a:lstStyle/>
        <a:p>
          <a:endParaRPr lang="en-US"/>
        </a:p>
      </dgm:t>
    </dgm:pt>
    <dgm:pt modelId="{1419D9A9-142A-4CB7-8E5B-9B8CC3D648D4}" type="sibTrans" cxnId="{550DB965-AFAD-4042-9343-AE4B11D29DD2}">
      <dgm:prSet/>
      <dgm:spPr/>
      <dgm:t>
        <a:bodyPr/>
        <a:lstStyle/>
        <a:p>
          <a:endParaRPr lang="en-US"/>
        </a:p>
      </dgm:t>
    </dgm:pt>
    <dgm:pt modelId="{C3077873-96F2-4E8B-9293-3F007B9210EE}">
      <dgm:prSet phldrT="[Text]" phldr="0"/>
      <dgm:spPr/>
      <dgm:t>
        <a:bodyPr/>
        <a:lstStyle/>
        <a:p>
          <a:pPr rtl="0"/>
          <a:r>
            <a:rPr lang="en-US">
              <a:latin typeface="Calibri Light" panose="020F0302020204030204"/>
            </a:rPr>
            <a:t>Best Practices in Developing Empathy Towards Wildlife Executive Session recording</a:t>
          </a:r>
        </a:p>
      </dgm:t>
    </dgm:pt>
    <dgm:pt modelId="{2BE46477-C207-4C5D-AB20-81EB88D5943F}" type="parTrans" cxnId="{E027F837-FBF6-446A-943B-B7D14B200147}">
      <dgm:prSet/>
      <dgm:spPr/>
      <dgm:t>
        <a:bodyPr/>
        <a:lstStyle/>
        <a:p>
          <a:endParaRPr lang="en-US"/>
        </a:p>
      </dgm:t>
    </dgm:pt>
    <dgm:pt modelId="{E086E579-3B12-4A49-A5BF-8FEA59CEDBD6}" type="sibTrans" cxnId="{E027F837-FBF6-446A-943B-B7D14B200147}">
      <dgm:prSet/>
      <dgm:spPr/>
      <dgm:t>
        <a:bodyPr/>
        <a:lstStyle/>
        <a:p>
          <a:endParaRPr lang="en-US"/>
        </a:p>
      </dgm:t>
    </dgm:pt>
    <dgm:pt modelId="{605BD5CA-0F34-4ABB-B37B-433207B72699}">
      <dgm:prSet phldr="0"/>
      <dgm:spPr/>
      <dgm:t>
        <a:bodyPr/>
        <a:lstStyle/>
        <a:p>
          <a:pPr rtl="0"/>
          <a:r>
            <a:rPr lang="en-US">
              <a:latin typeface="Calibri Light" panose="020F0302020204030204"/>
            </a:rPr>
            <a:t>Seattle Aquarium empathy workshop</a:t>
          </a:r>
          <a:endParaRPr lang="en-US"/>
        </a:p>
      </dgm:t>
    </dgm:pt>
    <dgm:pt modelId="{2054B68F-CD39-4AB7-90F5-5DF4DBFC7096}" type="parTrans" cxnId="{94FF5238-1F4B-49CA-B5A4-2C51DF23881B}">
      <dgm:prSet/>
      <dgm:spPr/>
      <dgm:t>
        <a:bodyPr/>
        <a:lstStyle/>
        <a:p>
          <a:endParaRPr lang="en-US"/>
        </a:p>
      </dgm:t>
    </dgm:pt>
    <dgm:pt modelId="{AC26A4E6-A5BC-427B-874F-E74E4D3A2D28}" type="sibTrans" cxnId="{94FF5238-1F4B-49CA-B5A4-2C51DF23881B}">
      <dgm:prSet/>
      <dgm:spPr/>
      <dgm:t>
        <a:bodyPr/>
        <a:lstStyle/>
        <a:p>
          <a:endParaRPr lang="en-US"/>
        </a:p>
      </dgm:t>
    </dgm:pt>
    <dgm:pt modelId="{8913A8F4-94D8-48FB-87AF-0A46381558CA}">
      <dgm:prSet phldr="0"/>
      <dgm:spPr/>
      <dgm:t>
        <a:bodyPr/>
        <a:lstStyle/>
        <a:p>
          <a:pPr rtl="0"/>
          <a:r>
            <a:rPr lang="en-US">
              <a:latin typeface="Calibri Light" panose="020F0302020204030204"/>
            </a:rPr>
            <a:t>Organizations attend at least 4 Network events (including recordings) yearly. </a:t>
          </a:r>
        </a:p>
      </dgm:t>
    </dgm:pt>
    <dgm:pt modelId="{26FE3260-E909-42C5-A7FE-19FBEDEE8738}" type="parTrans" cxnId="{EC922E6D-1914-4D87-A1CF-8F0782D0F1C7}">
      <dgm:prSet/>
      <dgm:spPr/>
      <dgm:t>
        <a:bodyPr/>
        <a:lstStyle/>
        <a:p>
          <a:endParaRPr lang="en-US"/>
        </a:p>
      </dgm:t>
    </dgm:pt>
    <dgm:pt modelId="{9B0B185B-078C-49CE-B98C-A0049A9CB113}" type="sibTrans" cxnId="{EC922E6D-1914-4D87-A1CF-8F0782D0F1C7}">
      <dgm:prSet/>
      <dgm:spPr/>
      <dgm:t>
        <a:bodyPr/>
        <a:lstStyle/>
        <a:p>
          <a:endParaRPr lang="en-US"/>
        </a:p>
      </dgm:t>
    </dgm:pt>
    <dgm:pt modelId="{2FC2B37B-2E63-47D4-B8A6-76387671C8CF}" type="pres">
      <dgm:prSet presAssocID="{8FD4D5D1-1B0F-438A-A4F4-E8C285942D57}" presName="composite" presStyleCnt="0">
        <dgm:presLayoutVars>
          <dgm:chMax val="5"/>
          <dgm:dir/>
          <dgm:animLvl val="ctr"/>
          <dgm:resizeHandles val="exact"/>
        </dgm:presLayoutVars>
      </dgm:prSet>
      <dgm:spPr/>
    </dgm:pt>
    <dgm:pt modelId="{BC1A46A6-1E69-46CB-8E60-244A643F38C5}" type="pres">
      <dgm:prSet presAssocID="{8FD4D5D1-1B0F-438A-A4F4-E8C285942D57}" presName="cycle" presStyleCnt="0"/>
      <dgm:spPr/>
    </dgm:pt>
    <dgm:pt modelId="{DA55AD75-7298-4603-BD66-A074BD1706B1}" type="pres">
      <dgm:prSet presAssocID="{8FD4D5D1-1B0F-438A-A4F4-E8C285942D57}" presName="centerShape" presStyleCnt="0"/>
      <dgm:spPr/>
    </dgm:pt>
    <dgm:pt modelId="{E7583376-AE27-447B-B4E3-D1C534672D7A}" type="pres">
      <dgm:prSet presAssocID="{8FD4D5D1-1B0F-438A-A4F4-E8C285942D57}" presName="connSite" presStyleLbl="node1" presStyleIdx="0" presStyleCnt="5"/>
      <dgm:spPr/>
    </dgm:pt>
    <dgm:pt modelId="{BA9BA9A8-829D-4F7B-A0C7-CE03AD223BC5}" type="pres">
      <dgm:prSet presAssocID="{8FD4D5D1-1B0F-438A-A4F4-E8C285942D57}" presName="visible" presStyleLbl="node1" presStyleIdx="0" presStyleCnt="5"/>
      <dgm:spPr/>
    </dgm:pt>
    <dgm:pt modelId="{513D263D-D11B-453A-81DC-999DB189CA91}" type="pres">
      <dgm:prSet presAssocID="{A3348347-C2D4-47C2-9AF9-11641C50C4E5}" presName="Name25" presStyleLbl="parChTrans1D1" presStyleIdx="0" presStyleCnt="4"/>
      <dgm:spPr/>
    </dgm:pt>
    <dgm:pt modelId="{174BA0AD-570E-48E6-A70F-1571F51018FD}" type="pres">
      <dgm:prSet presAssocID="{6DD47F46-E497-4EDF-A7D2-F3B9A9DEB576}" presName="node" presStyleCnt="0"/>
      <dgm:spPr/>
    </dgm:pt>
    <dgm:pt modelId="{5CFD150A-AE95-4859-9B13-71FFD8882CAB}" type="pres">
      <dgm:prSet presAssocID="{6DD47F46-E497-4EDF-A7D2-F3B9A9DEB576}" presName="parentNode" presStyleLbl="node1" presStyleIdx="1" presStyleCnt="5">
        <dgm:presLayoutVars>
          <dgm:chMax val="1"/>
          <dgm:bulletEnabled val="1"/>
        </dgm:presLayoutVars>
      </dgm:prSet>
      <dgm:spPr/>
    </dgm:pt>
    <dgm:pt modelId="{0C86086F-FEF6-460F-BCB5-B59BE34CFF97}" type="pres">
      <dgm:prSet presAssocID="{6DD47F46-E497-4EDF-A7D2-F3B9A9DEB576}" presName="childNode" presStyleLbl="revTx" presStyleIdx="0" presStyleCnt="2">
        <dgm:presLayoutVars>
          <dgm:bulletEnabled val="1"/>
        </dgm:presLayoutVars>
      </dgm:prSet>
      <dgm:spPr/>
    </dgm:pt>
    <dgm:pt modelId="{3D80B9F3-0885-47EA-9BEE-A47E85919EB4}" type="pres">
      <dgm:prSet presAssocID="{48F72761-2660-44E5-AB0E-70B1E91174A3}" presName="Name25" presStyleLbl="parChTrans1D1" presStyleIdx="1" presStyleCnt="4"/>
      <dgm:spPr/>
    </dgm:pt>
    <dgm:pt modelId="{36968B6C-7137-4649-A4DC-A5BD3EBAEC36}" type="pres">
      <dgm:prSet presAssocID="{987C2107-02E3-4BFF-8731-D59648700698}" presName="node" presStyleCnt="0"/>
      <dgm:spPr/>
    </dgm:pt>
    <dgm:pt modelId="{4DC61555-23F1-4641-926D-0D2261084B37}" type="pres">
      <dgm:prSet presAssocID="{987C2107-02E3-4BFF-8731-D59648700698}" presName="parentNode" presStyleLbl="node1" presStyleIdx="2" presStyleCnt="5">
        <dgm:presLayoutVars>
          <dgm:chMax val="1"/>
          <dgm:bulletEnabled val="1"/>
        </dgm:presLayoutVars>
      </dgm:prSet>
      <dgm:spPr/>
    </dgm:pt>
    <dgm:pt modelId="{DA861729-A7B3-453C-A9F9-CB4D2DFCADBD}" type="pres">
      <dgm:prSet presAssocID="{987C2107-02E3-4BFF-8731-D59648700698}" presName="childNode" presStyleLbl="revTx" presStyleIdx="0" presStyleCnt="2">
        <dgm:presLayoutVars>
          <dgm:bulletEnabled val="1"/>
        </dgm:presLayoutVars>
      </dgm:prSet>
      <dgm:spPr/>
    </dgm:pt>
    <dgm:pt modelId="{E0DCBCAD-52D4-42B5-B683-3A99897AC718}" type="pres">
      <dgm:prSet presAssocID="{22434194-67F0-4F9C-B403-A0C7990666C0}" presName="Name25" presStyleLbl="parChTrans1D1" presStyleIdx="2" presStyleCnt="4"/>
      <dgm:spPr/>
    </dgm:pt>
    <dgm:pt modelId="{BB548A69-F99B-408A-943B-C0AC5A90C2CE}" type="pres">
      <dgm:prSet presAssocID="{63597968-1473-4CA1-ADC2-009E750EEE13}" presName="node" presStyleCnt="0"/>
      <dgm:spPr/>
    </dgm:pt>
    <dgm:pt modelId="{985D2A77-B05B-4DA8-88B5-EBFF10403C77}" type="pres">
      <dgm:prSet presAssocID="{63597968-1473-4CA1-ADC2-009E750EEE13}" presName="parentNode" presStyleLbl="node1" presStyleIdx="3" presStyleCnt="5">
        <dgm:presLayoutVars>
          <dgm:chMax val="1"/>
          <dgm:bulletEnabled val="1"/>
        </dgm:presLayoutVars>
      </dgm:prSet>
      <dgm:spPr/>
    </dgm:pt>
    <dgm:pt modelId="{1E3B593D-7063-43A4-A424-9E6897003204}" type="pres">
      <dgm:prSet presAssocID="{63597968-1473-4CA1-ADC2-009E750EEE13}" presName="childNode" presStyleLbl="revTx" presStyleIdx="1" presStyleCnt="2">
        <dgm:presLayoutVars>
          <dgm:bulletEnabled val="1"/>
        </dgm:presLayoutVars>
      </dgm:prSet>
      <dgm:spPr/>
    </dgm:pt>
    <dgm:pt modelId="{442041E3-673E-4730-84B2-0EEA346CCBA7}" type="pres">
      <dgm:prSet presAssocID="{26FE3260-E909-42C5-A7FE-19FBEDEE8738}" presName="Name25" presStyleLbl="parChTrans1D1" presStyleIdx="3" presStyleCnt="4"/>
      <dgm:spPr/>
    </dgm:pt>
    <dgm:pt modelId="{F9D098EF-450C-41E0-AA39-FC60CACA8A1E}" type="pres">
      <dgm:prSet presAssocID="{8913A8F4-94D8-48FB-87AF-0A46381558CA}" presName="node" presStyleCnt="0"/>
      <dgm:spPr/>
    </dgm:pt>
    <dgm:pt modelId="{C67C37A1-5B45-4C18-B2EB-85CEA2398F3C}" type="pres">
      <dgm:prSet presAssocID="{8913A8F4-94D8-48FB-87AF-0A46381558CA}" presName="parentNode" presStyleLbl="node1" presStyleIdx="4" presStyleCnt="5">
        <dgm:presLayoutVars>
          <dgm:chMax val="1"/>
          <dgm:bulletEnabled val="1"/>
        </dgm:presLayoutVars>
      </dgm:prSet>
      <dgm:spPr/>
    </dgm:pt>
    <dgm:pt modelId="{32A5E804-6E91-4389-97E1-EEA2EBBA6C30}" type="pres">
      <dgm:prSet presAssocID="{8913A8F4-94D8-48FB-87AF-0A46381558CA}" presName="childNode" presStyleLbl="revTx" presStyleIdx="1" presStyleCnt="2">
        <dgm:presLayoutVars>
          <dgm:bulletEnabled val="1"/>
        </dgm:presLayoutVars>
      </dgm:prSet>
      <dgm:spPr/>
    </dgm:pt>
  </dgm:ptLst>
  <dgm:cxnLst>
    <dgm:cxn modelId="{B5321904-F9E0-42EE-B3FB-11C5CE56A906}" type="presOf" srcId="{26FE3260-E909-42C5-A7FE-19FBEDEE8738}" destId="{442041E3-673E-4730-84B2-0EEA346CCBA7}" srcOrd="0" destOrd="0" presId="urn:microsoft.com/office/officeart/2005/8/layout/radial2"/>
    <dgm:cxn modelId="{542E6410-DA92-4BFB-9F99-B0B4FE17EA34}" srcId="{8FD4D5D1-1B0F-438A-A4F4-E8C285942D57}" destId="{63597968-1473-4CA1-ADC2-009E750EEE13}" srcOrd="2" destOrd="0" parTransId="{22434194-67F0-4F9C-B403-A0C7990666C0}" sibTransId="{0FEC786C-C7A4-46A7-9DC4-C1A26DED9222}"/>
    <dgm:cxn modelId="{56C1371A-B63B-492F-A690-9DE181877B5E}" type="presOf" srcId="{6DD47F46-E497-4EDF-A7D2-F3B9A9DEB576}" destId="{5CFD150A-AE95-4859-9B13-71FFD8882CAB}" srcOrd="0" destOrd="0" presId="urn:microsoft.com/office/officeart/2005/8/layout/radial2"/>
    <dgm:cxn modelId="{2662001B-71BB-46CC-ABFE-5013A28000E3}" srcId="{8FD4D5D1-1B0F-438A-A4F4-E8C285942D57}" destId="{6DD47F46-E497-4EDF-A7D2-F3B9A9DEB576}" srcOrd="0" destOrd="0" parTransId="{A3348347-C2D4-47C2-9AF9-11641C50C4E5}" sibTransId="{49585AEA-3E83-4215-A6C1-52F1209DB522}"/>
    <dgm:cxn modelId="{E027F837-FBF6-446A-943B-B7D14B200147}" srcId="{63597968-1473-4CA1-ADC2-009E750EEE13}" destId="{C3077873-96F2-4E8B-9293-3F007B9210EE}" srcOrd="1" destOrd="0" parTransId="{2BE46477-C207-4C5D-AB20-81EB88D5943F}" sibTransId="{E086E579-3B12-4A49-A5BF-8FEA59CEDBD6}"/>
    <dgm:cxn modelId="{94FF5238-1F4B-49CA-B5A4-2C51DF23881B}" srcId="{63597968-1473-4CA1-ADC2-009E750EEE13}" destId="{605BD5CA-0F34-4ABB-B37B-433207B72699}" srcOrd="2" destOrd="0" parTransId="{2054B68F-CD39-4AB7-90F5-5DF4DBFC7096}" sibTransId="{AC26A4E6-A5BC-427B-874F-E74E4D3A2D28}"/>
    <dgm:cxn modelId="{F838CA60-C363-411F-B7BA-C6EF4C099AD8}" type="presOf" srcId="{A3348347-C2D4-47C2-9AF9-11641C50C4E5}" destId="{513D263D-D11B-453A-81DC-999DB189CA91}" srcOrd="0" destOrd="0" presId="urn:microsoft.com/office/officeart/2005/8/layout/radial2"/>
    <dgm:cxn modelId="{550DB965-AFAD-4042-9343-AE4B11D29DD2}" srcId="{63597968-1473-4CA1-ADC2-009E750EEE13}" destId="{32C10341-8F96-4DAE-8CE7-DDE873818014}" srcOrd="0" destOrd="0" parTransId="{B61924C4-C819-4EF4-BA49-9B00FADF2D6A}" sibTransId="{1419D9A9-142A-4CB7-8E5B-9B8CC3D648D4}"/>
    <dgm:cxn modelId="{EC922E6D-1914-4D87-A1CF-8F0782D0F1C7}" srcId="{8FD4D5D1-1B0F-438A-A4F4-E8C285942D57}" destId="{8913A8F4-94D8-48FB-87AF-0A46381558CA}" srcOrd="3" destOrd="0" parTransId="{26FE3260-E909-42C5-A7FE-19FBEDEE8738}" sibTransId="{9B0B185B-078C-49CE-B98C-A0049A9CB113}"/>
    <dgm:cxn modelId="{50AB794D-613B-452D-87C5-65A3F9879ADF}" type="presOf" srcId="{48F72761-2660-44E5-AB0E-70B1E91174A3}" destId="{3D80B9F3-0885-47EA-9BEE-A47E85919EB4}" srcOrd="0" destOrd="0" presId="urn:microsoft.com/office/officeart/2005/8/layout/radial2"/>
    <dgm:cxn modelId="{B24DEE70-59B9-4570-8E84-D39A5BE664B4}" type="presOf" srcId="{22434194-67F0-4F9C-B403-A0C7990666C0}" destId="{E0DCBCAD-52D4-42B5-B683-3A99897AC718}" srcOrd="0" destOrd="0" presId="urn:microsoft.com/office/officeart/2005/8/layout/radial2"/>
    <dgm:cxn modelId="{70A0EB72-0AAE-4E36-8375-AC720D060315}" type="presOf" srcId="{63597968-1473-4CA1-ADC2-009E750EEE13}" destId="{985D2A77-B05B-4DA8-88B5-EBFF10403C77}" srcOrd="0" destOrd="0" presId="urn:microsoft.com/office/officeart/2005/8/layout/radial2"/>
    <dgm:cxn modelId="{F3585475-35F6-4827-83A5-24FB6FE68BAD}" type="presOf" srcId="{987C2107-02E3-4BFF-8731-D59648700698}" destId="{4DC61555-23F1-4641-926D-0D2261084B37}" srcOrd="0" destOrd="0" presId="urn:microsoft.com/office/officeart/2005/8/layout/radial2"/>
    <dgm:cxn modelId="{DE709697-2E1B-455A-B4F5-114CF981D242}" type="presOf" srcId="{32C10341-8F96-4DAE-8CE7-DDE873818014}" destId="{1E3B593D-7063-43A4-A424-9E6897003204}" srcOrd="0" destOrd="0" presId="urn:microsoft.com/office/officeart/2005/8/layout/radial2"/>
    <dgm:cxn modelId="{8A932FBE-5595-42A0-A5AB-418EE63323CE}" type="presOf" srcId="{605BD5CA-0F34-4ABB-B37B-433207B72699}" destId="{1E3B593D-7063-43A4-A424-9E6897003204}" srcOrd="0" destOrd="2" presId="urn:microsoft.com/office/officeart/2005/8/layout/radial2"/>
    <dgm:cxn modelId="{7DD88FC0-5714-4145-AD1C-5A60D502F2F7}" type="presOf" srcId="{7A98A325-ECCE-4E8D-86AA-B99CB0360E9E}" destId="{DA861729-A7B3-453C-A9F9-CB4D2DFCADBD}" srcOrd="0" destOrd="0" presId="urn:microsoft.com/office/officeart/2005/8/layout/radial2"/>
    <dgm:cxn modelId="{5B3D1EC4-64D3-4FC8-8160-7A2BDDDBFACC}" type="presOf" srcId="{8FD4D5D1-1B0F-438A-A4F4-E8C285942D57}" destId="{2FC2B37B-2E63-47D4-B8A6-76387671C8CF}" srcOrd="0" destOrd="0" presId="urn:microsoft.com/office/officeart/2005/8/layout/radial2"/>
    <dgm:cxn modelId="{60FED0C6-DD86-43C6-80D5-FD37EBC3500A}" type="presOf" srcId="{C3077873-96F2-4E8B-9293-3F007B9210EE}" destId="{1E3B593D-7063-43A4-A424-9E6897003204}" srcOrd="0" destOrd="1" presId="urn:microsoft.com/office/officeart/2005/8/layout/radial2"/>
    <dgm:cxn modelId="{A9578FDD-CA93-4E7A-882C-A89F6E7A3CF3}" srcId="{8FD4D5D1-1B0F-438A-A4F4-E8C285942D57}" destId="{987C2107-02E3-4BFF-8731-D59648700698}" srcOrd="1" destOrd="0" parTransId="{48F72761-2660-44E5-AB0E-70B1E91174A3}" sibTransId="{475DF213-C76B-49C2-9539-C4FD3C250EE8}"/>
    <dgm:cxn modelId="{13BF5ADF-6636-475D-A4C3-C52BB22EA95C}" srcId="{987C2107-02E3-4BFF-8731-D59648700698}" destId="{7A98A325-ECCE-4E8D-86AA-B99CB0360E9E}" srcOrd="0" destOrd="0" parTransId="{DEF7D7F4-352D-4602-894A-267FD1E704A1}" sibTransId="{78B70C93-6AAF-4607-91D7-9D5D3AFD09C5}"/>
    <dgm:cxn modelId="{EC668EFC-26A6-418B-82BF-7B8522D8E898}" type="presOf" srcId="{8913A8F4-94D8-48FB-87AF-0A46381558CA}" destId="{C67C37A1-5B45-4C18-B2EB-85CEA2398F3C}" srcOrd="0" destOrd="0" presId="urn:microsoft.com/office/officeart/2005/8/layout/radial2"/>
    <dgm:cxn modelId="{413FF611-3CE6-4A06-A68F-1288B7ABC3DE}" type="presParOf" srcId="{2FC2B37B-2E63-47D4-B8A6-76387671C8CF}" destId="{BC1A46A6-1E69-46CB-8E60-244A643F38C5}" srcOrd="0" destOrd="0" presId="urn:microsoft.com/office/officeart/2005/8/layout/radial2"/>
    <dgm:cxn modelId="{26B750AC-C090-4447-92FD-81138AED89C2}" type="presParOf" srcId="{BC1A46A6-1E69-46CB-8E60-244A643F38C5}" destId="{DA55AD75-7298-4603-BD66-A074BD1706B1}" srcOrd="0" destOrd="0" presId="urn:microsoft.com/office/officeart/2005/8/layout/radial2"/>
    <dgm:cxn modelId="{ABE0A268-CC39-4D04-8CBA-CD159CDC83E1}" type="presParOf" srcId="{DA55AD75-7298-4603-BD66-A074BD1706B1}" destId="{E7583376-AE27-447B-B4E3-D1C534672D7A}" srcOrd="0" destOrd="0" presId="urn:microsoft.com/office/officeart/2005/8/layout/radial2"/>
    <dgm:cxn modelId="{9E81ACFE-BC30-4B35-B584-8CD3CC02AA76}" type="presParOf" srcId="{DA55AD75-7298-4603-BD66-A074BD1706B1}" destId="{BA9BA9A8-829D-4F7B-A0C7-CE03AD223BC5}" srcOrd="1" destOrd="0" presId="urn:microsoft.com/office/officeart/2005/8/layout/radial2"/>
    <dgm:cxn modelId="{08AE47B9-1FF6-491C-9342-C8EEF2820B42}" type="presParOf" srcId="{BC1A46A6-1E69-46CB-8E60-244A643F38C5}" destId="{513D263D-D11B-453A-81DC-999DB189CA91}" srcOrd="1" destOrd="0" presId="urn:microsoft.com/office/officeart/2005/8/layout/radial2"/>
    <dgm:cxn modelId="{8EACE7DA-D235-44FE-89F5-95CF0E1E4738}" type="presParOf" srcId="{BC1A46A6-1E69-46CB-8E60-244A643F38C5}" destId="{174BA0AD-570E-48E6-A70F-1571F51018FD}" srcOrd="2" destOrd="0" presId="urn:microsoft.com/office/officeart/2005/8/layout/radial2"/>
    <dgm:cxn modelId="{536EE166-89F1-4B21-A33E-752A659A3D92}" type="presParOf" srcId="{174BA0AD-570E-48E6-A70F-1571F51018FD}" destId="{5CFD150A-AE95-4859-9B13-71FFD8882CAB}" srcOrd="0" destOrd="0" presId="urn:microsoft.com/office/officeart/2005/8/layout/radial2"/>
    <dgm:cxn modelId="{315A5321-33CC-4D7C-B1A1-B8F672FBD268}" type="presParOf" srcId="{174BA0AD-570E-48E6-A70F-1571F51018FD}" destId="{0C86086F-FEF6-460F-BCB5-B59BE34CFF97}" srcOrd="1" destOrd="0" presId="urn:microsoft.com/office/officeart/2005/8/layout/radial2"/>
    <dgm:cxn modelId="{F099E47E-49C7-449D-9327-3E3A40F9506E}" type="presParOf" srcId="{BC1A46A6-1E69-46CB-8E60-244A643F38C5}" destId="{3D80B9F3-0885-47EA-9BEE-A47E85919EB4}" srcOrd="3" destOrd="0" presId="urn:microsoft.com/office/officeart/2005/8/layout/radial2"/>
    <dgm:cxn modelId="{7F02ADDE-2A0E-473F-ACCF-9964D391F9AF}" type="presParOf" srcId="{BC1A46A6-1E69-46CB-8E60-244A643F38C5}" destId="{36968B6C-7137-4649-A4DC-A5BD3EBAEC36}" srcOrd="4" destOrd="0" presId="urn:microsoft.com/office/officeart/2005/8/layout/radial2"/>
    <dgm:cxn modelId="{9FD3D634-13F6-465E-9E50-97C570FACCC7}" type="presParOf" srcId="{36968B6C-7137-4649-A4DC-A5BD3EBAEC36}" destId="{4DC61555-23F1-4641-926D-0D2261084B37}" srcOrd="0" destOrd="0" presId="urn:microsoft.com/office/officeart/2005/8/layout/radial2"/>
    <dgm:cxn modelId="{6B013FA1-A5A3-437F-8B24-39F7954E76C7}" type="presParOf" srcId="{36968B6C-7137-4649-A4DC-A5BD3EBAEC36}" destId="{DA861729-A7B3-453C-A9F9-CB4D2DFCADBD}" srcOrd="1" destOrd="0" presId="urn:microsoft.com/office/officeart/2005/8/layout/radial2"/>
    <dgm:cxn modelId="{732814A3-C995-4DC6-9EC1-B7070B271E35}" type="presParOf" srcId="{BC1A46A6-1E69-46CB-8E60-244A643F38C5}" destId="{E0DCBCAD-52D4-42B5-B683-3A99897AC718}" srcOrd="5" destOrd="0" presId="urn:microsoft.com/office/officeart/2005/8/layout/radial2"/>
    <dgm:cxn modelId="{150D05E6-3DE5-4E53-B57D-226C908E5B25}" type="presParOf" srcId="{BC1A46A6-1E69-46CB-8E60-244A643F38C5}" destId="{BB548A69-F99B-408A-943B-C0AC5A90C2CE}" srcOrd="6" destOrd="0" presId="urn:microsoft.com/office/officeart/2005/8/layout/radial2"/>
    <dgm:cxn modelId="{F0FEA5BB-5687-47B0-A698-558DBAF7C9E5}" type="presParOf" srcId="{BB548A69-F99B-408A-943B-C0AC5A90C2CE}" destId="{985D2A77-B05B-4DA8-88B5-EBFF10403C77}" srcOrd="0" destOrd="0" presId="urn:microsoft.com/office/officeart/2005/8/layout/radial2"/>
    <dgm:cxn modelId="{875829C4-E036-48E9-A4F5-9F5EFE78BE75}" type="presParOf" srcId="{BB548A69-F99B-408A-943B-C0AC5A90C2CE}" destId="{1E3B593D-7063-43A4-A424-9E6897003204}" srcOrd="1" destOrd="0" presId="urn:microsoft.com/office/officeart/2005/8/layout/radial2"/>
    <dgm:cxn modelId="{230B2C06-C283-4B31-8FDD-7F7D04587557}" type="presParOf" srcId="{BC1A46A6-1E69-46CB-8E60-244A643F38C5}" destId="{442041E3-673E-4730-84B2-0EEA346CCBA7}" srcOrd="7" destOrd="0" presId="urn:microsoft.com/office/officeart/2005/8/layout/radial2"/>
    <dgm:cxn modelId="{8AE467BB-EAAB-4420-BB12-B8F2EE5E65A1}" type="presParOf" srcId="{BC1A46A6-1E69-46CB-8E60-244A643F38C5}" destId="{F9D098EF-450C-41E0-AA39-FC60CACA8A1E}" srcOrd="8" destOrd="0" presId="urn:microsoft.com/office/officeart/2005/8/layout/radial2"/>
    <dgm:cxn modelId="{E5CBB329-6C2D-4F54-B814-40FD58DA19C5}" type="presParOf" srcId="{F9D098EF-450C-41E0-AA39-FC60CACA8A1E}" destId="{C67C37A1-5B45-4C18-B2EB-85CEA2398F3C}" srcOrd="0" destOrd="0" presId="urn:microsoft.com/office/officeart/2005/8/layout/radial2"/>
    <dgm:cxn modelId="{B2EDF37A-DE59-4C7D-BD8C-AA8D0EDF19ED}" type="presParOf" srcId="{F9D098EF-450C-41E0-AA39-FC60CACA8A1E}" destId="{32A5E804-6E91-4389-97E1-EEA2EBBA6C30}" srcOrd="1" destOrd="0" presId="urn:microsoft.com/office/officeart/2005/8/layout/radial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440AB-C025-41A3-B4A9-EDD21E6E165A}">
      <dsp:nvSpPr>
        <dsp:cNvPr id="0" name=""/>
        <dsp:cNvSpPr/>
      </dsp:nvSpPr>
      <dsp:spPr>
        <a:xfrm>
          <a:off x="0" y="2223247"/>
          <a:ext cx="11256681" cy="0"/>
        </a:xfrm>
        <a:prstGeom prst="line">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CA31D6A8-2FE4-4E89-B900-1C310023A38C}">
      <dsp:nvSpPr>
        <dsp:cNvPr id="0" name=""/>
        <dsp:cNvSpPr/>
      </dsp:nvSpPr>
      <dsp:spPr>
        <a:xfrm rot="8100000">
          <a:off x="69993" y="517894"/>
          <a:ext cx="315944" cy="315944"/>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C3A7E8-F3BB-4AD3-ACB2-F40ECC94E05D}">
      <dsp:nvSpPr>
        <dsp:cNvPr id="0" name=""/>
        <dsp:cNvSpPr/>
      </dsp:nvSpPr>
      <dsp:spPr>
        <a:xfrm>
          <a:off x="105092" y="552993"/>
          <a:ext cx="245747" cy="24574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F29C78D-28EB-4F08-8A91-B251B31896F8}">
      <dsp:nvSpPr>
        <dsp:cNvPr id="0" name=""/>
        <dsp:cNvSpPr/>
      </dsp:nvSpPr>
      <dsp:spPr>
        <a:xfrm>
          <a:off x="451372" y="907084"/>
          <a:ext cx="1809372" cy="1316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a:lnSpc>
              <a:spcPct val="90000"/>
            </a:lnSpc>
            <a:spcBef>
              <a:spcPct val="0"/>
            </a:spcBef>
            <a:spcAft>
              <a:spcPct val="35000"/>
            </a:spcAft>
            <a:buNone/>
          </a:pPr>
          <a:r>
            <a:rPr lang="en-US" sz="1000" kern="1200">
              <a:latin typeface="Calibri Light" panose="020F0302020204030204"/>
            </a:rPr>
            <a:t>Emily Bernhardt &amp; Communications Committee </a:t>
          </a:r>
          <a:endParaRPr lang="en-US" sz="1000" kern="1200"/>
        </a:p>
      </dsp:txBody>
      <dsp:txXfrm>
        <a:off x="451372" y="907084"/>
        <a:ext cx="1809372" cy="1316162"/>
      </dsp:txXfrm>
    </dsp:sp>
    <dsp:sp modelId="{12D2FB5C-77A6-4497-B205-6779C1751860}">
      <dsp:nvSpPr>
        <dsp:cNvPr id="0" name=""/>
        <dsp:cNvSpPr/>
      </dsp:nvSpPr>
      <dsp:spPr>
        <a:xfrm>
          <a:off x="451372" y="444649"/>
          <a:ext cx="1809372" cy="462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kern="1200">
              <a:latin typeface="Calibri Light" panose="020F0302020204030204"/>
            </a:rPr>
            <a:t>Icebreaker, welcome, and updates</a:t>
          </a:r>
          <a:endParaRPr lang="en-US" sz="1300" kern="1200"/>
        </a:p>
      </dsp:txBody>
      <dsp:txXfrm>
        <a:off x="451372" y="444649"/>
        <a:ext cx="1809372" cy="462435"/>
      </dsp:txXfrm>
    </dsp:sp>
    <dsp:sp modelId="{25141CD9-627E-4AC2-AC97-2C2450F4DF7B}">
      <dsp:nvSpPr>
        <dsp:cNvPr id="0" name=""/>
        <dsp:cNvSpPr/>
      </dsp:nvSpPr>
      <dsp:spPr>
        <a:xfrm>
          <a:off x="227966" y="907084"/>
          <a:ext cx="0" cy="1316162"/>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5065B37-7D21-46B2-A5F5-0B909AF4C248}">
      <dsp:nvSpPr>
        <dsp:cNvPr id="0" name=""/>
        <dsp:cNvSpPr/>
      </dsp:nvSpPr>
      <dsp:spPr>
        <a:xfrm>
          <a:off x="195563" y="2181627"/>
          <a:ext cx="80426" cy="83238"/>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0BCAA5-51ED-457F-8739-50FFCCD64853}">
      <dsp:nvSpPr>
        <dsp:cNvPr id="0" name=""/>
        <dsp:cNvSpPr/>
      </dsp:nvSpPr>
      <dsp:spPr>
        <a:xfrm rot="18900000">
          <a:off x="1193915" y="3612654"/>
          <a:ext cx="315944" cy="315944"/>
        </a:xfrm>
        <a:prstGeom prst="teardrop">
          <a:avLst>
            <a:gd name="adj" fmla="val 115000"/>
          </a:avLst>
        </a:prstGeom>
        <a:solidFill>
          <a:schemeClr val="accent5">
            <a:hueOff val="-844818"/>
            <a:satOff val="-2177"/>
            <a:lumOff val="-1471"/>
            <a:alphaOff val="0"/>
          </a:schemeClr>
        </a:solidFill>
        <a:ln w="12700" cap="flat" cmpd="sng" algn="ctr">
          <a:solidFill>
            <a:schemeClr val="accent5">
              <a:hueOff val="-844818"/>
              <a:satOff val="-2177"/>
              <a:lumOff val="-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6C1E6-31FB-4EF4-AAC3-BBECDC1E2ECF}">
      <dsp:nvSpPr>
        <dsp:cNvPr id="0" name=""/>
        <dsp:cNvSpPr/>
      </dsp:nvSpPr>
      <dsp:spPr>
        <a:xfrm>
          <a:off x="1229014" y="3647753"/>
          <a:ext cx="245747" cy="24574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5D780D5-5EF1-4AAA-AF61-BFE4AAB533F3}">
      <dsp:nvSpPr>
        <dsp:cNvPr id="0" name=""/>
        <dsp:cNvSpPr/>
      </dsp:nvSpPr>
      <dsp:spPr>
        <a:xfrm>
          <a:off x="1575294" y="2223247"/>
          <a:ext cx="1809372" cy="1316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a:lnSpc>
              <a:spcPct val="90000"/>
            </a:lnSpc>
            <a:spcBef>
              <a:spcPct val="0"/>
            </a:spcBef>
            <a:spcAft>
              <a:spcPct val="35000"/>
            </a:spcAft>
            <a:buNone/>
          </a:pPr>
          <a:r>
            <a:rPr lang="en-US" sz="1000" kern="1200">
              <a:latin typeface="Calibri Light" panose="020F0302020204030204"/>
            </a:rPr>
            <a:t>Dr. Julie Ernst</a:t>
          </a:r>
          <a:endParaRPr lang="en-US" sz="1000" kern="1200"/>
        </a:p>
      </dsp:txBody>
      <dsp:txXfrm>
        <a:off x="1575294" y="2223247"/>
        <a:ext cx="1809372" cy="1316162"/>
      </dsp:txXfrm>
    </dsp:sp>
    <dsp:sp modelId="{F89A0E11-F087-494F-9016-CDF985580AAD}">
      <dsp:nvSpPr>
        <dsp:cNvPr id="0" name=""/>
        <dsp:cNvSpPr/>
      </dsp:nvSpPr>
      <dsp:spPr>
        <a:xfrm>
          <a:off x="1575294" y="3539409"/>
          <a:ext cx="1809372" cy="462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kern="1200">
              <a:latin typeface="Calibri Light" panose="020F0302020204030204"/>
            </a:rPr>
            <a:t>Investigating the Impact of Preschool Type on Young Children's Empathy</a:t>
          </a:r>
          <a:endParaRPr lang="en-US" sz="1300" kern="1200"/>
        </a:p>
      </dsp:txBody>
      <dsp:txXfrm>
        <a:off x="1575294" y="3539409"/>
        <a:ext cx="1809372" cy="462435"/>
      </dsp:txXfrm>
    </dsp:sp>
    <dsp:sp modelId="{E715E48C-5B5C-4826-8FD2-0838002565C9}">
      <dsp:nvSpPr>
        <dsp:cNvPr id="0" name=""/>
        <dsp:cNvSpPr/>
      </dsp:nvSpPr>
      <dsp:spPr>
        <a:xfrm>
          <a:off x="1351888" y="2223247"/>
          <a:ext cx="0" cy="1316162"/>
        </a:xfrm>
        <a:prstGeom prst="line">
          <a:avLst/>
        </a:prstGeom>
        <a:noFill/>
        <a:ln w="12700" cap="flat" cmpd="sng" algn="ctr">
          <a:solidFill>
            <a:schemeClr val="accent5">
              <a:hueOff val="-965506"/>
              <a:satOff val="-2488"/>
              <a:lumOff val="-1681"/>
              <a:alphaOff val="0"/>
            </a:schemeClr>
          </a:solidFill>
          <a:prstDash val="dash"/>
          <a:miter lim="800000"/>
        </a:ln>
        <a:effectLst/>
      </dsp:spPr>
      <dsp:style>
        <a:lnRef idx="1">
          <a:scrgbClr r="0" g="0" b="0"/>
        </a:lnRef>
        <a:fillRef idx="0">
          <a:scrgbClr r="0" g="0" b="0"/>
        </a:fillRef>
        <a:effectRef idx="0">
          <a:scrgbClr r="0" g="0" b="0"/>
        </a:effectRef>
        <a:fontRef idx="minor"/>
      </dsp:style>
    </dsp:sp>
    <dsp:sp modelId="{90816570-64D8-4ADC-97CB-A104DEE0072F}">
      <dsp:nvSpPr>
        <dsp:cNvPr id="0" name=""/>
        <dsp:cNvSpPr/>
      </dsp:nvSpPr>
      <dsp:spPr>
        <a:xfrm>
          <a:off x="1319485" y="2181627"/>
          <a:ext cx="80426" cy="83238"/>
        </a:xfrm>
        <a:prstGeom prst="ellipse">
          <a:avLst/>
        </a:prstGeom>
        <a:solidFill>
          <a:schemeClr val="accent5">
            <a:hueOff val="-965506"/>
            <a:satOff val="-2488"/>
            <a:lumOff val="-168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5FC655-5782-4B5A-810D-DC57B4570739}">
      <dsp:nvSpPr>
        <dsp:cNvPr id="0" name=""/>
        <dsp:cNvSpPr/>
      </dsp:nvSpPr>
      <dsp:spPr>
        <a:xfrm rot="8100000">
          <a:off x="2317837" y="517894"/>
          <a:ext cx="315944" cy="315944"/>
        </a:xfrm>
        <a:prstGeom prst="teardrop">
          <a:avLst>
            <a:gd name="adj" fmla="val 115000"/>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9BE99-19E7-4996-A2DA-A908DA6CF65F}">
      <dsp:nvSpPr>
        <dsp:cNvPr id="0" name=""/>
        <dsp:cNvSpPr/>
      </dsp:nvSpPr>
      <dsp:spPr>
        <a:xfrm>
          <a:off x="2352936" y="552993"/>
          <a:ext cx="245747" cy="24574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F7CFB19-94C9-48AC-B3CF-E24EA5F20DD3}">
      <dsp:nvSpPr>
        <dsp:cNvPr id="0" name=""/>
        <dsp:cNvSpPr/>
      </dsp:nvSpPr>
      <dsp:spPr>
        <a:xfrm>
          <a:off x="2699216" y="907084"/>
          <a:ext cx="1809372" cy="1316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rtl="0">
            <a:lnSpc>
              <a:spcPct val="90000"/>
            </a:lnSpc>
            <a:spcBef>
              <a:spcPct val="0"/>
            </a:spcBef>
            <a:spcAft>
              <a:spcPct val="35000"/>
            </a:spcAft>
            <a:buNone/>
          </a:pPr>
          <a:r>
            <a:rPr lang="en-US" sz="1000" kern="1200">
              <a:latin typeface="Calibri Light" panose="020F0302020204030204"/>
            </a:rPr>
            <a:t>Tierney Ball</a:t>
          </a:r>
          <a:endParaRPr lang="en-US" sz="1000" kern="1200"/>
        </a:p>
      </dsp:txBody>
      <dsp:txXfrm>
        <a:off x="2699216" y="907084"/>
        <a:ext cx="1809372" cy="1316162"/>
      </dsp:txXfrm>
    </dsp:sp>
    <dsp:sp modelId="{E8116350-3446-4A97-BD41-FAE51DBA87B2}">
      <dsp:nvSpPr>
        <dsp:cNvPr id="0" name=""/>
        <dsp:cNvSpPr/>
      </dsp:nvSpPr>
      <dsp:spPr>
        <a:xfrm>
          <a:off x="2699216" y="444649"/>
          <a:ext cx="1809372" cy="462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kern="1200">
              <a:latin typeface="Calibri Light" panose="020F0302020204030204"/>
            </a:rPr>
            <a:t>Updates from the Membership Committee</a:t>
          </a:r>
          <a:endParaRPr lang="en-US" sz="1300" kern="1200"/>
        </a:p>
      </dsp:txBody>
      <dsp:txXfrm>
        <a:off x="2699216" y="444649"/>
        <a:ext cx="1809372" cy="462435"/>
      </dsp:txXfrm>
    </dsp:sp>
    <dsp:sp modelId="{2E930E84-4216-4183-840A-F7FA80F06F52}">
      <dsp:nvSpPr>
        <dsp:cNvPr id="0" name=""/>
        <dsp:cNvSpPr/>
      </dsp:nvSpPr>
      <dsp:spPr>
        <a:xfrm>
          <a:off x="2475810" y="907084"/>
          <a:ext cx="0" cy="1316162"/>
        </a:xfrm>
        <a:prstGeom prst="line">
          <a:avLst/>
        </a:prstGeom>
        <a:noFill/>
        <a:ln w="12700" cap="flat" cmpd="sng" algn="ctr">
          <a:solidFill>
            <a:schemeClr val="accent5">
              <a:hueOff val="-1931012"/>
              <a:satOff val="-4977"/>
              <a:lumOff val="-3361"/>
              <a:alphaOff val="0"/>
            </a:schemeClr>
          </a:solidFill>
          <a:prstDash val="dash"/>
          <a:miter lim="800000"/>
        </a:ln>
        <a:effectLst/>
      </dsp:spPr>
      <dsp:style>
        <a:lnRef idx="1">
          <a:scrgbClr r="0" g="0" b="0"/>
        </a:lnRef>
        <a:fillRef idx="0">
          <a:scrgbClr r="0" g="0" b="0"/>
        </a:fillRef>
        <a:effectRef idx="0">
          <a:scrgbClr r="0" g="0" b="0"/>
        </a:effectRef>
        <a:fontRef idx="minor"/>
      </dsp:style>
    </dsp:sp>
    <dsp:sp modelId="{0F40A396-38ED-4B4B-9768-F7819CF507E5}">
      <dsp:nvSpPr>
        <dsp:cNvPr id="0" name=""/>
        <dsp:cNvSpPr/>
      </dsp:nvSpPr>
      <dsp:spPr>
        <a:xfrm>
          <a:off x="2443407" y="2181627"/>
          <a:ext cx="80426" cy="83238"/>
        </a:xfrm>
        <a:prstGeom prst="ellipse">
          <a:avLst/>
        </a:prstGeom>
        <a:solidFill>
          <a:schemeClr val="accent5">
            <a:hueOff val="-1931012"/>
            <a:satOff val="-4977"/>
            <a:lumOff val="-336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F8DB1-C99A-49CB-A1B2-6CE647F5A2E8}">
      <dsp:nvSpPr>
        <dsp:cNvPr id="0" name=""/>
        <dsp:cNvSpPr/>
      </dsp:nvSpPr>
      <dsp:spPr>
        <a:xfrm rot="18900000">
          <a:off x="3441759" y="3612654"/>
          <a:ext cx="315944" cy="315944"/>
        </a:xfrm>
        <a:prstGeom prst="teardrop">
          <a:avLst>
            <a:gd name="adj" fmla="val 115000"/>
          </a:avLst>
        </a:prstGeom>
        <a:solidFill>
          <a:schemeClr val="accent5">
            <a:hueOff val="-2534453"/>
            <a:satOff val="-6532"/>
            <a:lumOff val="-4412"/>
            <a:alphaOff val="0"/>
          </a:schemeClr>
        </a:solidFill>
        <a:ln w="12700" cap="flat" cmpd="sng" algn="ctr">
          <a:solidFill>
            <a:schemeClr val="accent5">
              <a:hueOff val="-2534453"/>
              <a:satOff val="-6532"/>
              <a:lumOff val="-4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7F4449-10BF-453C-82CF-7E9B673E2614}">
      <dsp:nvSpPr>
        <dsp:cNvPr id="0" name=""/>
        <dsp:cNvSpPr/>
      </dsp:nvSpPr>
      <dsp:spPr>
        <a:xfrm>
          <a:off x="3476858" y="3647753"/>
          <a:ext cx="245747" cy="24574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C772E20-1777-42FB-93CA-3445FEBBDA38}">
      <dsp:nvSpPr>
        <dsp:cNvPr id="0" name=""/>
        <dsp:cNvSpPr/>
      </dsp:nvSpPr>
      <dsp:spPr>
        <a:xfrm>
          <a:off x="3823138" y="2223247"/>
          <a:ext cx="1809372" cy="1316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rtl="0">
            <a:lnSpc>
              <a:spcPct val="90000"/>
            </a:lnSpc>
            <a:spcBef>
              <a:spcPct val="0"/>
            </a:spcBef>
            <a:spcAft>
              <a:spcPct val="35000"/>
            </a:spcAft>
            <a:buNone/>
          </a:pPr>
          <a:r>
            <a:rPr lang="en-US" sz="1000" b="0" kern="1200">
              <a:latin typeface="Calibri Light" panose="020F0302020204030204"/>
            </a:rPr>
            <a:t>Liz Gilles</a:t>
          </a:r>
        </a:p>
      </dsp:txBody>
      <dsp:txXfrm>
        <a:off x="3823138" y="2223247"/>
        <a:ext cx="1809372" cy="1316162"/>
      </dsp:txXfrm>
    </dsp:sp>
    <dsp:sp modelId="{4CD1BFB5-35B9-4052-86BD-440D61970DCF}">
      <dsp:nvSpPr>
        <dsp:cNvPr id="0" name=""/>
        <dsp:cNvSpPr/>
      </dsp:nvSpPr>
      <dsp:spPr>
        <a:xfrm>
          <a:off x="3823138" y="3539409"/>
          <a:ext cx="1809372" cy="462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kern="1200">
              <a:latin typeface="Calibri Light" panose="020F0302020204030204"/>
            </a:rPr>
            <a:t>Updates from the Strategic Learning Committee</a:t>
          </a:r>
        </a:p>
      </dsp:txBody>
      <dsp:txXfrm>
        <a:off x="3823138" y="3539409"/>
        <a:ext cx="1809372" cy="462435"/>
      </dsp:txXfrm>
    </dsp:sp>
    <dsp:sp modelId="{D93CE4DC-278C-40E7-838A-7BF1E9D72970}">
      <dsp:nvSpPr>
        <dsp:cNvPr id="0" name=""/>
        <dsp:cNvSpPr/>
      </dsp:nvSpPr>
      <dsp:spPr>
        <a:xfrm>
          <a:off x="3599732" y="2223247"/>
          <a:ext cx="0" cy="1316162"/>
        </a:xfrm>
        <a:prstGeom prst="line">
          <a:avLst/>
        </a:prstGeom>
        <a:noFill/>
        <a:ln w="12700" cap="flat" cmpd="sng" algn="ctr">
          <a:solidFill>
            <a:schemeClr val="accent5">
              <a:hueOff val="-2896518"/>
              <a:satOff val="-7465"/>
              <a:lumOff val="-5042"/>
              <a:alphaOff val="0"/>
            </a:schemeClr>
          </a:solidFill>
          <a:prstDash val="dash"/>
          <a:miter lim="800000"/>
        </a:ln>
        <a:effectLst/>
      </dsp:spPr>
      <dsp:style>
        <a:lnRef idx="1">
          <a:scrgbClr r="0" g="0" b="0"/>
        </a:lnRef>
        <a:fillRef idx="0">
          <a:scrgbClr r="0" g="0" b="0"/>
        </a:fillRef>
        <a:effectRef idx="0">
          <a:scrgbClr r="0" g="0" b="0"/>
        </a:effectRef>
        <a:fontRef idx="minor"/>
      </dsp:style>
    </dsp:sp>
    <dsp:sp modelId="{826877C9-9B71-4874-8FFB-DF389204E8F5}">
      <dsp:nvSpPr>
        <dsp:cNvPr id="0" name=""/>
        <dsp:cNvSpPr/>
      </dsp:nvSpPr>
      <dsp:spPr>
        <a:xfrm>
          <a:off x="3567330" y="2181627"/>
          <a:ext cx="80426" cy="83238"/>
        </a:xfrm>
        <a:prstGeom prst="ellipse">
          <a:avLst/>
        </a:prstGeom>
        <a:solidFill>
          <a:schemeClr val="accent5">
            <a:hueOff val="-2896518"/>
            <a:satOff val="-7465"/>
            <a:lumOff val="-504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E95C05-74FE-4A2F-8CE7-A0355C067D7B}">
      <dsp:nvSpPr>
        <dsp:cNvPr id="0" name=""/>
        <dsp:cNvSpPr/>
      </dsp:nvSpPr>
      <dsp:spPr>
        <a:xfrm rot="8100000">
          <a:off x="4565681" y="517894"/>
          <a:ext cx="315944" cy="315944"/>
        </a:xfrm>
        <a:prstGeom prst="teardrop">
          <a:avLst>
            <a:gd name="adj" fmla="val 115000"/>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FC069F-1C60-4646-80B5-B4C1E3E82F07}">
      <dsp:nvSpPr>
        <dsp:cNvPr id="0" name=""/>
        <dsp:cNvSpPr/>
      </dsp:nvSpPr>
      <dsp:spPr>
        <a:xfrm>
          <a:off x="4600780" y="552993"/>
          <a:ext cx="245747" cy="24574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9B1CBCD-5432-487B-9909-DAF2AB0F8FAE}">
      <dsp:nvSpPr>
        <dsp:cNvPr id="0" name=""/>
        <dsp:cNvSpPr/>
      </dsp:nvSpPr>
      <dsp:spPr>
        <a:xfrm>
          <a:off x="4947060" y="907084"/>
          <a:ext cx="1809372" cy="1316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rtl="0">
            <a:lnSpc>
              <a:spcPct val="90000"/>
            </a:lnSpc>
            <a:spcBef>
              <a:spcPct val="0"/>
            </a:spcBef>
            <a:spcAft>
              <a:spcPct val="35000"/>
            </a:spcAft>
            <a:buNone/>
          </a:pPr>
          <a:r>
            <a:rPr lang="en-US" sz="1000" b="0" kern="1200">
              <a:latin typeface="Calibri Light" panose="020F0302020204030204"/>
            </a:rPr>
            <a:t>Aszya Summers</a:t>
          </a:r>
        </a:p>
      </dsp:txBody>
      <dsp:txXfrm>
        <a:off x="4947060" y="907084"/>
        <a:ext cx="1809372" cy="1316162"/>
      </dsp:txXfrm>
    </dsp:sp>
    <dsp:sp modelId="{F21DE711-9496-4EAB-88D7-0D9F3666B562}">
      <dsp:nvSpPr>
        <dsp:cNvPr id="0" name=""/>
        <dsp:cNvSpPr/>
      </dsp:nvSpPr>
      <dsp:spPr>
        <a:xfrm>
          <a:off x="4947060" y="444649"/>
          <a:ext cx="1809372" cy="462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a:latin typeface="Calibri Light" panose="020F0302020204030204"/>
            </a:rPr>
            <a:t>Updates from the Steering Committee</a:t>
          </a:r>
        </a:p>
      </dsp:txBody>
      <dsp:txXfrm>
        <a:off x="4947060" y="444649"/>
        <a:ext cx="1809372" cy="462435"/>
      </dsp:txXfrm>
    </dsp:sp>
    <dsp:sp modelId="{EC6C6258-4F26-454E-919F-4F5EA671BD32}">
      <dsp:nvSpPr>
        <dsp:cNvPr id="0" name=""/>
        <dsp:cNvSpPr/>
      </dsp:nvSpPr>
      <dsp:spPr>
        <a:xfrm>
          <a:off x="4723654" y="907084"/>
          <a:ext cx="0" cy="1316162"/>
        </a:xfrm>
        <a:prstGeom prst="line">
          <a:avLst/>
        </a:prstGeom>
        <a:noFill/>
        <a:ln w="12700" cap="flat" cmpd="sng" algn="ctr">
          <a:solidFill>
            <a:schemeClr val="accent5">
              <a:hueOff val="-3862025"/>
              <a:satOff val="-9954"/>
              <a:lumOff val="-6723"/>
              <a:alphaOff val="0"/>
            </a:schemeClr>
          </a:solidFill>
          <a:prstDash val="dash"/>
          <a:miter lim="800000"/>
        </a:ln>
        <a:effectLst/>
      </dsp:spPr>
      <dsp:style>
        <a:lnRef idx="1">
          <a:scrgbClr r="0" g="0" b="0"/>
        </a:lnRef>
        <a:fillRef idx="0">
          <a:scrgbClr r="0" g="0" b="0"/>
        </a:fillRef>
        <a:effectRef idx="0">
          <a:scrgbClr r="0" g="0" b="0"/>
        </a:effectRef>
        <a:fontRef idx="minor"/>
      </dsp:style>
    </dsp:sp>
    <dsp:sp modelId="{DBF589CA-3CD8-4743-8C4C-5817B1EEEC72}">
      <dsp:nvSpPr>
        <dsp:cNvPr id="0" name=""/>
        <dsp:cNvSpPr/>
      </dsp:nvSpPr>
      <dsp:spPr>
        <a:xfrm>
          <a:off x="4691252" y="2181627"/>
          <a:ext cx="80426" cy="83238"/>
        </a:xfrm>
        <a:prstGeom prst="ellipse">
          <a:avLst/>
        </a:prstGeom>
        <a:solidFill>
          <a:schemeClr val="accent5">
            <a:hueOff val="-3862025"/>
            <a:satOff val="-9954"/>
            <a:lumOff val="-672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8941CF-0502-4993-B7E1-B613C5D72246}">
      <dsp:nvSpPr>
        <dsp:cNvPr id="0" name=""/>
        <dsp:cNvSpPr/>
      </dsp:nvSpPr>
      <dsp:spPr>
        <a:xfrm rot="18900000">
          <a:off x="5689603" y="3612654"/>
          <a:ext cx="315944" cy="315944"/>
        </a:xfrm>
        <a:prstGeom prst="teardrop">
          <a:avLst>
            <a:gd name="adj" fmla="val 115000"/>
          </a:avLst>
        </a:prstGeom>
        <a:solidFill>
          <a:schemeClr val="accent5">
            <a:hueOff val="-4224089"/>
            <a:satOff val="-10887"/>
            <a:lumOff val="-7353"/>
            <a:alphaOff val="0"/>
          </a:schemeClr>
        </a:solidFill>
        <a:ln w="12700" cap="flat" cmpd="sng" algn="ctr">
          <a:solidFill>
            <a:schemeClr val="accent5">
              <a:hueOff val="-4224089"/>
              <a:satOff val="-10887"/>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4E96B3-5F82-4522-AEFB-960F55D1FE59}">
      <dsp:nvSpPr>
        <dsp:cNvPr id="0" name=""/>
        <dsp:cNvSpPr/>
      </dsp:nvSpPr>
      <dsp:spPr>
        <a:xfrm>
          <a:off x="5724702" y="3647753"/>
          <a:ext cx="245747" cy="24574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0DF7F79-BBCA-464A-A42B-3800862235D9}">
      <dsp:nvSpPr>
        <dsp:cNvPr id="0" name=""/>
        <dsp:cNvSpPr/>
      </dsp:nvSpPr>
      <dsp:spPr>
        <a:xfrm>
          <a:off x="6070982" y="2223247"/>
          <a:ext cx="1809372" cy="1316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a:lnSpc>
              <a:spcPct val="90000"/>
            </a:lnSpc>
            <a:spcBef>
              <a:spcPct val="0"/>
            </a:spcBef>
            <a:spcAft>
              <a:spcPct val="35000"/>
            </a:spcAft>
            <a:buNone/>
          </a:pPr>
          <a:r>
            <a:rPr lang="en-US" sz="1000" b="0" kern="1200">
              <a:latin typeface="Calibri Light" panose="020F0302020204030204"/>
            </a:rPr>
            <a:t>Marta Burnet</a:t>
          </a:r>
        </a:p>
      </dsp:txBody>
      <dsp:txXfrm>
        <a:off x="6070982" y="2223247"/>
        <a:ext cx="1809372" cy="1316162"/>
      </dsp:txXfrm>
    </dsp:sp>
    <dsp:sp modelId="{4C8359AF-0C8F-4616-BDD1-5B168431E10B}">
      <dsp:nvSpPr>
        <dsp:cNvPr id="0" name=""/>
        <dsp:cNvSpPr/>
      </dsp:nvSpPr>
      <dsp:spPr>
        <a:xfrm>
          <a:off x="6070982" y="3539409"/>
          <a:ext cx="1809372" cy="462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a:latin typeface="Calibri Light" panose="020F0302020204030204"/>
            </a:rPr>
            <a:t>Conservation calls to action brainstorming</a:t>
          </a:r>
        </a:p>
      </dsp:txBody>
      <dsp:txXfrm>
        <a:off x="6070982" y="3539409"/>
        <a:ext cx="1809372" cy="462435"/>
      </dsp:txXfrm>
    </dsp:sp>
    <dsp:sp modelId="{63B44744-F645-4026-B2F9-63E1D4ED7AC9}">
      <dsp:nvSpPr>
        <dsp:cNvPr id="0" name=""/>
        <dsp:cNvSpPr/>
      </dsp:nvSpPr>
      <dsp:spPr>
        <a:xfrm>
          <a:off x="5847576" y="2223247"/>
          <a:ext cx="0" cy="1316162"/>
        </a:xfrm>
        <a:prstGeom prst="line">
          <a:avLst/>
        </a:prstGeom>
        <a:noFill/>
        <a:ln w="12700" cap="flat" cmpd="sng" algn="ctr">
          <a:solidFill>
            <a:schemeClr val="accent5">
              <a:hueOff val="-4827531"/>
              <a:satOff val="-12442"/>
              <a:lumOff val="-8404"/>
              <a:alphaOff val="0"/>
            </a:schemeClr>
          </a:solidFill>
          <a:prstDash val="dash"/>
          <a:miter lim="800000"/>
        </a:ln>
        <a:effectLst/>
      </dsp:spPr>
      <dsp:style>
        <a:lnRef idx="1">
          <a:scrgbClr r="0" g="0" b="0"/>
        </a:lnRef>
        <a:fillRef idx="0">
          <a:scrgbClr r="0" g="0" b="0"/>
        </a:fillRef>
        <a:effectRef idx="0">
          <a:scrgbClr r="0" g="0" b="0"/>
        </a:effectRef>
        <a:fontRef idx="minor"/>
      </dsp:style>
    </dsp:sp>
    <dsp:sp modelId="{143F4331-391C-4140-9837-2A549C3C4C5A}">
      <dsp:nvSpPr>
        <dsp:cNvPr id="0" name=""/>
        <dsp:cNvSpPr/>
      </dsp:nvSpPr>
      <dsp:spPr>
        <a:xfrm>
          <a:off x="5815174" y="2181627"/>
          <a:ext cx="80426" cy="83238"/>
        </a:xfrm>
        <a:prstGeom prst="ellipse">
          <a:avLst/>
        </a:prstGeom>
        <a:solidFill>
          <a:schemeClr val="accent5">
            <a:hueOff val="-4827531"/>
            <a:satOff val="-12442"/>
            <a:lumOff val="-840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98E148-57B8-4EFD-959D-B22A36958F04}">
      <dsp:nvSpPr>
        <dsp:cNvPr id="0" name=""/>
        <dsp:cNvSpPr/>
      </dsp:nvSpPr>
      <dsp:spPr>
        <a:xfrm rot="8100000">
          <a:off x="6813525" y="517894"/>
          <a:ext cx="315944" cy="315944"/>
        </a:xfrm>
        <a:prstGeom prst="teardrop">
          <a:avLst>
            <a:gd name="adj" fmla="val 115000"/>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657F99-1718-410C-A879-97AEBCB98005}">
      <dsp:nvSpPr>
        <dsp:cNvPr id="0" name=""/>
        <dsp:cNvSpPr/>
      </dsp:nvSpPr>
      <dsp:spPr>
        <a:xfrm>
          <a:off x="6848624" y="552993"/>
          <a:ext cx="245747" cy="24574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6DF9497-EEB4-4195-ABDD-C5786B62C0A6}">
      <dsp:nvSpPr>
        <dsp:cNvPr id="0" name=""/>
        <dsp:cNvSpPr/>
      </dsp:nvSpPr>
      <dsp:spPr>
        <a:xfrm>
          <a:off x="7194904" y="907084"/>
          <a:ext cx="1809372" cy="1316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a:lnSpc>
              <a:spcPct val="90000"/>
            </a:lnSpc>
            <a:spcBef>
              <a:spcPct val="0"/>
            </a:spcBef>
            <a:spcAft>
              <a:spcPct val="35000"/>
            </a:spcAft>
            <a:buNone/>
          </a:pPr>
          <a:r>
            <a:rPr lang="en-US" sz="1000" b="0" kern="1200">
              <a:latin typeface="Calibri Light" panose="020F0302020204030204"/>
            </a:rPr>
            <a:t>Fernanda Mora</a:t>
          </a:r>
          <a:r>
            <a:rPr lang="en-US" sz="1000" b="1" kern="1200">
              <a:latin typeface="Calibri Light" panose="020F0302020204030204"/>
            </a:rPr>
            <a:t> </a:t>
          </a:r>
        </a:p>
      </dsp:txBody>
      <dsp:txXfrm>
        <a:off x="7194904" y="907084"/>
        <a:ext cx="1809372" cy="1316162"/>
      </dsp:txXfrm>
    </dsp:sp>
    <dsp:sp modelId="{AEC0DF62-AE6A-40E4-A48F-0E7BE7C9336E}">
      <dsp:nvSpPr>
        <dsp:cNvPr id="0" name=""/>
        <dsp:cNvSpPr/>
      </dsp:nvSpPr>
      <dsp:spPr>
        <a:xfrm>
          <a:off x="7194904" y="444649"/>
          <a:ext cx="1809372" cy="462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a:latin typeface="Calibri Light" panose="020F0302020204030204"/>
            </a:rPr>
            <a:t>DEAI Working Group </a:t>
          </a:r>
        </a:p>
      </dsp:txBody>
      <dsp:txXfrm>
        <a:off x="7194904" y="444649"/>
        <a:ext cx="1809372" cy="462435"/>
      </dsp:txXfrm>
    </dsp:sp>
    <dsp:sp modelId="{F055D6AF-F27F-4B24-9EFC-44C6937822C8}">
      <dsp:nvSpPr>
        <dsp:cNvPr id="0" name=""/>
        <dsp:cNvSpPr/>
      </dsp:nvSpPr>
      <dsp:spPr>
        <a:xfrm>
          <a:off x="6971498" y="907084"/>
          <a:ext cx="0" cy="1316162"/>
        </a:xfrm>
        <a:prstGeom prst="line">
          <a:avLst/>
        </a:prstGeom>
        <a:noFill/>
        <a:ln w="12700" cap="flat" cmpd="sng" algn="ctr">
          <a:solidFill>
            <a:schemeClr val="accent5">
              <a:hueOff val="-4505695"/>
              <a:satOff val="-11613"/>
              <a:lumOff val="-7843"/>
              <a:alphaOff val="0"/>
            </a:schemeClr>
          </a:solidFill>
          <a:prstDash val="dash"/>
          <a:miter lim="800000"/>
        </a:ln>
        <a:effectLst/>
      </dsp:spPr>
      <dsp:style>
        <a:lnRef idx="1">
          <a:scrgbClr r="0" g="0" b="0"/>
        </a:lnRef>
        <a:fillRef idx="0">
          <a:scrgbClr r="0" g="0" b="0"/>
        </a:fillRef>
        <a:effectRef idx="0">
          <a:scrgbClr r="0" g="0" b="0"/>
        </a:effectRef>
        <a:fontRef idx="minor"/>
      </dsp:style>
    </dsp:sp>
    <dsp:sp modelId="{74F76CA4-6C1D-4DF6-A958-A0A2BF3FE0C0}">
      <dsp:nvSpPr>
        <dsp:cNvPr id="0" name=""/>
        <dsp:cNvSpPr/>
      </dsp:nvSpPr>
      <dsp:spPr>
        <a:xfrm>
          <a:off x="6939096" y="2181627"/>
          <a:ext cx="80426" cy="83238"/>
        </a:xfrm>
        <a:prstGeom prst="ellipse">
          <a:avLst/>
        </a:prstGeom>
        <a:solidFill>
          <a:schemeClr val="accent5">
            <a:hueOff val="-4505695"/>
            <a:satOff val="-11613"/>
            <a:lumOff val="-784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2694D7-319D-4B28-8148-C58A6B7AA4F0}">
      <dsp:nvSpPr>
        <dsp:cNvPr id="0" name=""/>
        <dsp:cNvSpPr/>
      </dsp:nvSpPr>
      <dsp:spPr>
        <a:xfrm rot="18900000">
          <a:off x="7937447" y="3612654"/>
          <a:ext cx="315944" cy="315944"/>
        </a:xfrm>
        <a:prstGeom prst="teardrop">
          <a:avLst>
            <a:gd name="adj" fmla="val 115000"/>
          </a:avLst>
        </a:prstGeom>
        <a:solidFill>
          <a:schemeClr val="accent5">
            <a:hueOff val="-5913725"/>
            <a:satOff val="-15242"/>
            <a:lumOff val="-10294"/>
            <a:alphaOff val="0"/>
          </a:schemeClr>
        </a:solidFill>
        <a:ln w="12700" cap="flat" cmpd="sng" algn="ctr">
          <a:solidFill>
            <a:schemeClr val="accent5">
              <a:hueOff val="-5913725"/>
              <a:satOff val="-15242"/>
              <a:lumOff val="-10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BABB46-112A-4BD4-B982-A4C924FE80CF}">
      <dsp:nvSpPr>
        <dsp:cNvPr id="0" name=""/>
        <dsp:cNvSpPr/>
      </dsp:nvSpPr>
      <dsp:spPr>
        <a:xfrm>
          <a:off x="7972546" y="3647753"/>
          <a:ext cx="245747" cy="24574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4ABCCA9-51DA-4AF3-B1AC-7B182BE3A085}">
      <dsp:nvSpPr>
        <dsp:cNvPr id="0" name=""/>
        <dsp:cNvSpPr/>
      </dsp:nvSpPr>
      <dsp:spPr>
        <a:xfrm>
          <a:off x="8318826" y="2223247"/>
          <a:ext cx="1809372" cy="1316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rtl="0">
            <a:lnSpc>
              <a:spcPct val="90000"/>
            </a:lnSpc>
            <a:spcBef>
              <a:spcPct val="0"/>
            </a:spcBef>
            <a:spcAft>
              <a:spcPct val="35000"/>
            </a:spcAft>
            <a:buNone/>
          </a:pPr>
          <a:r>
            <a:rPr lang="en-US" sz="1000" b="0" kern="1200">
              <a:latin typeface="Calibri Light" panose="020F0302020204030204"/>
            </a:rPr>
            <a:t>Emily Bernhardt </a:t>
          </a:r>
        </a:p>
      </dsp:txBody>
      <dsp:txXfrm>
        <a:off x="8318826" y="2223247"/>
        <a:ext cx="1809372" cy="1316162"/>
      </dsp:txXfrm>
    </dsp:sp>
    <dsp:sp modelId="{76A526B9-4429-49BF-AD62-1F18F59DECB1}">
      <dsp:nvSpPr>
        <dsp:cNvPr id="0" name=""/>
        <dsp:cNvSpPr/>
      </dsp:nvSpPr>
      <dsp:spPr>
        <a:xfrm>
          <a:off x="8318826" y="3539409"/>
          <a:ext cx="1809372" cy="462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a:latin typeface="Calibri Light" panose="020F0302020204030204"/>
            </a:rPr>
            <a:t>Committee sign ups</a:t>
          </a:r>
        </a:p>
      </dsp:txBody>
      <dsp:txXfrm>
        <a:off x="8318826" y="3539409"/>
        <a:ext cx="1809372" cy="462435"/>
      </dsp:txXfrm>
    </dsp:sp>
    <dsp:sp modelId="{48EC47C3-E2B9-4B6D-911C-41C142CE011A}">
      <dsp:nvSpPr>
        <dsp:cNvPr id="0" name=""/>
        <dsp:cNvSpPr/>
      </dsp:nvSpPr>
      <dsp:spPr>
        <a:xfrm>
          <a:off x="8095420" y="2223247"/>
          <a:ext cx="0" cy="1316162"/>
        </a:xfrm>
        <a:prstGeom prst="line">
          <a:avLst/>
        </a:prstGeom>
        <a:noFill/>
        <a:ln w="12700" cap="flat" cmpd="sng" algn="ctr">
          <a:solidFill>
            <a:schemeClr val="accent5">
              <a:hueOff val="-5793037"/>
              <a:satOff val="-14931"/>
              <a:lumOff val="-10084"/>
              <a:alphaOff val="0"/>
            </a:schemeClr>
          </a:solidFill>
          <a:prstDash val="dash"/>
          <a:miter lim="800000"/>
        </a:ln>
        <a:effectLst/>
      </dsp:spPr>
      <dsp:style>
        <a:lnRef idx="1">
          <a:scrgbClr r="0" g="0" b="0"/>
        </a:lnRef>
        <a:fillRef idx="0">
          <a:scrgbClr r="0" g="0" b="0"/>
        </a:fillRef>
        <a:effectRef idx="0">
          <a:scrgbClr r="0" g="0" b="0"/>
        </a:effectRef>
        <a:fontRef idx="minor"/>
      </dsp:style>
    </dsp:sp>
    <dsp:sp modelId="{3446DA76-447A-4B57-A65B-CDABC152F6F0}">
      <dsp:nvSpPr>
        <dsp:cNvPr id="0" name=""/>
        <dsp:cNvSpPr/>
      </dsp:nvSpPr>
      <dsp:spPr>
        <a:xfrm>
          <a:off x="8063018" y="2181627"/>
          <a:ext cx="80426" cy="83238"/>
        </a:xfrm>
        <a:prstGeom prst="ellipse">
          <a:avLst/>
        </a:prstGeom>
        <a:solidFill>
          <a:schemeClr val="accent5">
            <a:hueOff val="-5793037"/>
            <a:satOff val="-14931"/>
            <a:lumOff val="-1008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37C13-7C5F-4EFA-9C43-C1C70A6B30D9}">
      <dsp:nvSpPr>
        <dsp:cNvPr id="0" name=""/>
        <dsp:cNvSpPr/>
      </dsp:nvSpPr>
      <dsp:spPr>
        <a:xfrm rot="8100000">
          <a:off x="9061370" y="517894"/>
          <a:ext cx="315944" cy="315944"/>
        </a:xfrm>
        <a:prstGeom prst="teardrop">
          <a:avLst>
            <a:gd name="adj" fmla="val 11500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EABD49-6769-496B-BAB3-C4532C54017D}">
      <dsp:nvSpPr>
        <dsp:cNvPr id="0" name=""/>
        <dsp:cNvSpPr/>
      </dsp:nvSpPr>
      <dsp:spPr>
        <a:xfrm>
          <a:off x="9096468" y="552993"/>
          <a:ext cx="245747" cy="245747"/>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C350D13-EB1B-4F0E-9C81-0A1FA804FC61}">
      <dsp:nvSpPr>
        <dsp:cNvPr id="0" name=""/>
        <dsp:cNvSpPr/>
      </dsp:nvSpPr>
      <dsp:spPr>
        <a:xfrm>
          <a:off x="9442749" y="907084"/>
          <a:ext cx="1809372" cy="1316162"/>
        </a:xfrm>
        <a:prstGeom prst="rect">
          <a:avLst/>
        </a:prstGeom>
        <a:noFill/>
        <a:ln>
          <a:noFill/>
        </a:ln>
        <a:effectLst/>
      </dsp:spPr>
      <dsp:style>
        <a:lnRef idx="0">
          <a:scrgbClr r="0" g="0" b="0"/>
        </a:lnRef>
        <a:fillRef idx="0">
          <a:scrgbClr r="0" g="0" b="0"/>
        </a:fillRef>
        <a:effectRef idx="0">
          <a:scrgbClr r="0" g="0" b="0"/>
        </a:effectRef>
        <a:fontRef idx="minor"/>
      </dsp:style>
    </dsp:sp>
    <dsp:sp modelId="{7851331C-F4C1-4923-8869-FA3C1E0A006A}">
      <dsp:nvSpPr>
        <dsp:cNvPr id="0" name=""/>
        <dsp:cNvSpPr/>
      </dsp:nvSpPr>
      <dsp:spPr>
        <a:xfrm>
          <a:off x="9442749" y="444649"/>
          <a:ext cx="1809372" cy="462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1" kern="1200">
              <a:latin typeface="Calibri Light" panose="020F0302020204030204"/>
            </a:rPr>
            <a:t>February Summit: Save the date!</a:t>
          </a:r>
        </a:p>
      </dsp:txBody>
      <dsp:txXfrm>
        <a:off x="9442749" y="444649"/>
        <a:ext cx="1809372" cy="462435"/>
      </dsp:txXfrm>
    </dsp:sp>
    <dsp:sp modelId="{0E8C22D3-8A9A-407A-8DD5-CF8226D6C83E}">
      <dsp:nvSpPr>
        <dsp:cNvPr id="0" name=""/>
        <dsp:cNvSpPr/>
      </dsp:nvSpPr>
      <dsp:spPr>
        <a:xfrm>
          <a:off x="9219342" y="907084"/>
          <a:ext cx="0" cy="1316162"/>
        </a:xfrm>
        <a:prstGeom prst="line">
          <a:avLst/>
        </a:prstGeom>
        <a:noFill/>
        <a:ln w="1270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EA82F516-A688-41CA-9FEC-04179BAA5229}">
      <dsp:nvSpPr>
        <dsp:cNvPr id="0" name=""/>
        <dsp:cNvSpPr/>
      </dsp:nvSpPr>
      <dsp:spPr>
        <a:xfrm>
          <a:off x="9186940" y="2181627"/>
          <a:ext cx="80426" cy="83238"/>
        </a:xfrm>
        <a:prstGeom prst="ellipse">
          <a:avLst/>
        </a:prstGeom>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8982E-95FD-4FA6-A786-5A829E5C9755}">
      <dsp:nvSpPr>
        <dsp:cNvPr id="0" name=""/>
        <dsp:cNvSpPr/>
      </dsp:nvSpPr>
      <dsp:spPr>
        <a:xfrm>
          <a:off x="960" y="0"/>
          <a:ext cx="2498123" cy="496644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Calibri Light" panose="020F0302020204030204"/>
            </a:rPr>
            <a:t>Network Affiliate </a:t>
          </a:r>
          <a:endParaRPr lang="en-US" sz="2900" kern="1200"/>
        </a:p>
      </dsp:txBody>
      <dsp:txXfrm>
        <a:off x="960" y="0"/>
        <a:ext cx="2498123" cy="1489934"/>
      </dsp:txXfrm>
    </dsp:sp>
    <dsp:sp modelId="{0F9172B2-6037-4022-B78A-0EB9F2D2612C}">
      <dsp:nvSpPr>
        <dsp:cNvPr id="0" name=""/>
        <dsp:cNvSpPr/>
      </dsp:nvSpPr>
      <dsp:spPr>
        <a:xfrm>
          <a:off x="250773" y="1490055"/>
          <a:ext cx="1998498" cy="72350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Introductory level of participation in the ACE for Wildlife Network. </a:t>
          </a:r>
          <a:endParaRPr lang="en-US" sz="1200" kern="1200"/>
        </a:p>
      </dsp:txBody>
      <dsp:txXfrm>
        <a:off x="271964" y="1511246"/>
        <a:ext cx="1956116" cy="681123"/>
      </dsp:txXfrm>
    </dsp:sp>
    <dsp:sp modelId="{ADD5714A-4C3C-4E8F-94BC-ED757D577105}">
      <dsp:nvSpPr>
        <dsp:cNvPr id="0" name=""/>
        <dsp:cNvSpPr/>
      </dsp:nvSpPr>
      <dsp:spPr>
        <a:xfrm>
          <a:off x="250773" y="2324869"/>
          <a:ext cx="1998498" cy="723505"/>
        </a:xfrm>
        <a:prstGeom prst="roundRect">
          <a:avLst>
            <a:gd name="adj" fmla="val 10000"/>
          </a:avLst>
        </a:prstGeom>
        <a:solidFill>
          <a:schemeClr val="accent5">
            <a:hueOff val="-750949"/>
            <a:satOff val="-1935"/>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Open to individuals not employed by our Institutional Partners. </a:t>
          </a:r>
          <a:endParaRPr lang="en-US" sz="1200" kern="1200"/>
        </a:p>
      </dsp:txBody>
      <dsp:txXfrm>
        <a:off x="271964" y="2346060"/>
        <a:ext cx="1956116" cy="681123"/>
      </dsp:txXfrm>
    </dsp:sp>
    <dsp:sp modelId="{993B11FE-5286-4878-B9AE-762E82B4AED7}">
      <dsp:nvSpPr>
        <dsp:cNvPr id="0" name=""/>
        <dsp:cNvSpPr/>
      </dsp:nvSpPr>
      <dsp:spPr>
        <a:xfrm>
          <a:off x="250773" y="3159683"/>
          <a:ext cx="1998498" cy="723505"/>
        </a:xfrm>
        <a:prstGeom prst="roundRect">
          <a:avLst>
            <a:gd name="adj" fmla="val 10000"/>
          </a:avLst>
        </a:prstGeom>
        <a:solidFill>
          <a:schemeClr val="accent5">
            <a:hueOff val="-1501898"/>
            <a:satOff val="-3871"/>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Do not have voting rights.</a:t>
          </a:r>
          <a:endParaRPr lang="en-US" sz="1200" kern="1200"/>
        </a:p>
      </dsp:txBody>
      <dsp:txXfrm>
        <a:off x="271964" y="3180874"/>
        <a:ext cx="1956116" cy="681123"/>
      </dsp:txXfrm>
    </dsp:sp>
    <dsp:sp modelId="{4BA8DD3F-7F3A-43F4-B6E0-167702DAE8C2}">
      <dsp:nvSpPr>
        <dsp:cNvPr id="0" name=""/>
        <dsp:cNvSpPr/>
      </dsp:nvSpPr>
      <dsp:spPr>
        <a:xfrm>
          <a:off x="250773" y="3994497"/>
          <a:ext cx="1998498" cy="723505"/>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Unable to serve on committees. </a:t>
          </a:r>
          <a:endParaRPr lang="en-US" sz="1200" kern="1200"/>
        </a:p>
      </dsp:txBody>
      <dsp:txXfrm>
        <a:off x="271964" y="4015688"/>
        <a:ext cx="1956116" cy="681123"/>
      </dsp:txXfrm>
    </dsp:sp>
    <dsp:sp modelId="{6C562A3F-D8D4-4D87-85F5-F2412CB0A26C}">
      <dsp:nvSpPr>
        <dsp:cNvPr id="0" name=""/>
        <dsp:cNvSpPr/>
      </dsp:nvSpPr>
      <dsp:spPr>
        <a:xfrm>
          <a:off x="2686443" y="0"/>
          <a:ext cx="2498123" cy="496644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Calibri Light" panose="020F0302020204030204"/>
            </a:rPr>
            <a:t>Network Member </a:t>
          </a:r>
          <a:endParaRPr lang="en-US" sz="2900" kern="1200"/>
        </a:p>
      </dsp:txBody>
      <dsp:txXfrm>
        <a:off x="2686443" y="0"/>
        <a:ext cx="2498123" cy="1489934"/>
      </dsp:txXfrm>
    </dsp:sp>
    <dsp:sp modelId="{6D22C97C-782D-451D-A2EC-526B56063F6B}">
      <dsp:nvSpPr>
        <dsp:cNvPr id="0" name=""/>
        <dsp:cNvSpPr/>
      </dsp:nvSpPr>
      <dsp:spPr>
        <a:xfrm>
          <a:off x="2936256" y="1490358"/>
          <a:ext cx="1998498" cy="975707"/>
        </a:xfrm>
        <a:prstGeom prst="roundRect">
          <a:avLst>
            <a:gd name="adj" fmla="val 10000"/>
          </a:avLst>
        </a:prstGeom>
        <a:solidFill>
          <a:schemeClr val="accent5">
            <a:hueOff val="-3003797"/>
            <a:satOff val="-7742"/>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Individuals employed by our Institutional Partners. </a:t>
          </a:r>
          <a:endParaRPr lang="en-US" sz="1200" kern="1200"/>
        </a:p>
      </dsp:txBody>
      <dsp:txXfrm>
        <a:off x="2964833" y="1518935"/>
        <a:ext cx="1941344" cy="918553"/>
      </dsp:txXfrm>
    </dsp:sp>
    <dsp:sp modelId="{74B4436D-A45E-431E-8335-104A39831210}">
      <dsp:nvSpPr>
        <dsp:cNvPr id="0" name=""/>
        <dsp:cNvSpPr/>
      </dsp:nvSpPr>
      <dsp:spPr>
        <a:xfrm>
          <a:off x="2936256" y="2616175"/>
          <a:ext cx="1998498" cy="975707"/>
        </a:xfrm>
        <a:prstGeom prst="roundRect">
          <a:avLst>
            <a:gd name="adj" fmla="val 10000"/>
          </a:avLst>
        </a:prstGeom>
        <a:solidFill>
          <a:schemeClr val="accent5">
            <a:hueOff val="-3754746"/>
            <a:satOff val="-9677"/>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Able to serve on committees. </a:t>
          </a:r>
          <a:endParaRPr lang="en-US" sz="1200" kern="1200"/>
        </a:p>
      </dsp:txBody>
      <dsp:txXfrm>
        <a:off x="2964833" y="2644752"/>
        <a:ext cx="1941344" cy="918553"/>
      </dsp:txXfrm>
    </dsp:sp>
    <dsp:sp modelId="{174B331E-215B-4079-8A6C-CA22DC485557}">
      <dsp:nvSpPr>
        <dsp:cNvPr id="0" name=""/>
        <dsp:cNvSpPr/>
      </dsp:nvSpPr>
      <dsp:spPr>
        <a:xfrm>
          <a:off x="2936256" y="3741992"/>
          <a:ext cx="1998498" cy="975707"/>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Participate in Capacity Building Grant projects. </a:t>
          </a:r>
        </a:p>
      </dsp:txBody>
      <dsp:txXfrm>
        <a:off x="2964833" y="3770569"/>
        <a:ext cx="1941344" cy="918553"/>
      </dsp:txXfrm>
    </dsp:sp>
    <dsp:sp modelId="{FF8579E7-0BCF-4C32-9BC9-09C6BE46F303}">
      <dsp:nvSpPr>
        <dsp:cNvPr id="0" name=""/>
        <dsp:cNvSpPr/>
      </dsp:nvSpPr>
      <dsp:spPr>
        <a:xfrm>
          <a:off x="5371926" y="0"/>
          <a:ext cx="2498123" cy="496644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Calibri Light" panose="020F0302020204030204"/>
            </a:rPr>
            <a:t>Network Parter (Institutional Partner)</a:t>
          </a:r>
        </a:p>
      </dsp:txBody>
      <dsp:txXfrm>
        <a:off x="5371926" y="0"/>
        <a:ext cx="2498123" cy="1489934"/>
      </dsp:txXfrm>
    </dsp:sp>
    <dsp:sp modelId="{1B5EAAAA-8860-434B-943F-5AC122BBCE4C}">
      <dsp:nvSpPr>
        <dsp:cNvPr id="0" name=""/>
        <dsp:cNvSpPr/>
      </dsp:nvSpPr>
      <dsp:spPr>
        <a:xfrm>
          <a:off x="5621738" y="1490358"/>
          <a:ext cx="1998498" cy="975707"/>
        </a:xfrm>
        <a:prstGeom prst="roundRect">
          <a:avLst>
            <a:gd name="adj" fmla="val 10000"/>
          </a:avLst>
        </a:prstGeom>
        <a:solidFill>
          <a:schemeClr val="accent5">
            <a:hueOff val="-5256644"/>
            <a:satOff val="-13548"/>
            <a:lumOff val="-9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Only open to organizations, not individuals (e.g., Woodland Park Zoo is an Institutional Partner, not Emily Bernhardt). </a:t>
          </a:r>
        </a:p>
      </dsp:txBody>
      <dsp:txXfrm>
        <a:off x="5650315" y="1518935"/>
        <a:ext cx="1941344" cy="918553"/>
      </dsp:txXfrm>
    </dsp:sp>
    <dsp:sp modelId="{FB795480-6286-413D-8E3C-290AE53DBC9C}">
      <dsp:nvSpPr>
        <dsp:cNvPr id="0" name=""/>
        <dsp:cNvSpPr/>
      </dsp:nvSpPr>
      <dsp:spPr>
        <a:xfrm>
          <a:off x="5621738" y="2616175"/>
          <a:ext cx="1998498" cy="975707"/>
        </a:xfrm>
        <a:prstGeom prst="roundRect">
          <a:avLst>
            <a:gd name="adj" fmla="val 10000"/>
          </a:avLst>
        </a:prstGeom>
        <a:solidFill>
          <a:schemeClr val="accent5">
            <a:hueOff val="-6007594"/>
            <a:satOff val="-15484"/>
            <a:lumOff val="-10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Requires buy-in from organizational leadership. </a:t>
          </a:r>
        </a:p>
      </dsp:txBody>
      <dsp:txXfrm>
        <a:off x="5650315" y="2644752"/>
        <a:ext cx="1941344" cy="918553"/>
      </dsp:txXfrm>
    </dsp:sp>
    <dsp:sp modelId="{44D2C167-A437-4885-A403-87BD76F3EC09}">
      <dsp:nvSpPr>
        <dsp:cNvPr id="0" name=""/>
        <dsp:cNvSpPr/>
      </dsp:nvSpPr>
      <dsp:spPr>
        <a:xfrm>
          <a:off x="5621738" y="3741992"/>
          <a:ext cx="1998498" cy="975707"/>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Votes are represented by organizational representatives. </a:t>
          </a:r>
        </a:p>
      </dsp:txBody>
      <dsp:txXfrm>
        <a:off x="5650315" y="3770569"/>
        <a:ext cx="1941344" cy="91855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B6FF1-2155-451C-8B51-72223106BCA1}">
      <dsp:nvSpPr>
        <dsp:cNvPr id="0" name=""/>
        <dsp:cNvSpPr/>
      </dsp:nvSpPr>
      <dsp:spPr>
        <a:xfrm>
          <a:off x="27" y="528411"/>
          <a:ext cx="2596864" cy="547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latin typeface="Calibri Light" panose="020F0302020204030204"/>
            </a:rPr>
            <a:t>Collaborate</a:t>
          </a:r>
          <a:endParaRPr lang="en-US" sz="1900" kern="1200"/>
        </a:p>
      </dsp:txBody>
      <dsp:txXfrm>
        <a:off x="27" y="528411"/>
        <a:ext cx="2596864" cy="547200"/>
      </dsp:txXfrm>
    </dsp:sp>
    <dsp:sp modelId="{BF1B372D-9AF0-4E08-8857-FD5DFB042378}">
      <dsp:nvSpPr>
        <dsp:cNvPr id="0" name=""/>
        <dsp:cNvSpPr/>
      </dsp:nvSpPr>
      <dsp:spPr>
        <a:xfrm>
          <a:off x="27" y="1075611"/>
          <a:ext cx="2596864" cy="292068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n-US" sz="1900" kern="1200">
              <a:latin typeface="calibri light"/>
              <a:cs typeface="calibri light"/>
            </a:rPr>
            <a:t>Continue working with the Membership Committee to ensure that the Affiliate and general expansion process is equitable and continues to align with the scope and direction of the Network. </a:t>
          </a:r>
        </a:p>
      </dsp:txBody>
      <dsp:txXfrm>
        <a:off x="27" y="1075611"/>
        <a:ext cx="2596864" cy="2920680"/>
      </dsp:txXfrm>
    </dsp:sp>
    <dsp:sp modelId="{CE9697A6-3CD3-4949-819C-A46DE352FDE0}">
      <dsp:nvSpPr>
        <dsp:cNvPr id="0" name=""/>
        <dsp:cNvSpPr/>
      </dsp:nvSpPr>
      <dsp:spPr>
        <a:xfrm>
          <a:off x="2960452" y="528411"/>
          <a:ext cx="2596864" cy="5472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Light" panose="020F0302020204030204"/>
            </a:rPr>
            <a:t>Build up the Network</a:t>
          </a:r>
          <a:endParaRPr lang="en-US" sz="1900" kern="1200"/>
        </a:p>
      </dsp:txBody>
      <dsp:txXfrm>
        <a:off x="2960452" y="528411"/>
        <a:ext cx="2596864" cy="547200"/>
      </dsp:txXfrm>
    </dsp:sp>
    <dsp:sp modelId="{8EF4CABE-D777-496F-B85A-50CF241739DD}">
      <dsp:nvSpPr>
        <dsp:cNvPr id="0" name=""/>
        <dsp:cNvSpPr/>
      </dsp:nvSpPr>
      <dsp:spPr>
        <a:xfrm>
          <a:off x="2960452" y="1075611"/>
          <a:ext cx="2596864" cy="292068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n-US" sz="1900" kern="1200">
              <a:latin typeface="Calibri Light" panose="020F0302020204030204"/>
            </a:rPr>
            <a:t>Create Empathy Adoption Rubric. </a:t>
          </a:r>
          <a:endParaRPr lang="en-US" sz="1900" kern="1200"/>
        </a:p>
        <a:p>
          <a:pPr marL="171450" lvl="1" indent="-171450" algn="l" defTabSz="844550" rtl="0">
            <a:lnSpc>
              <a:spcPct val="90000"/>
            </a:lnSpc>
            <a:spcBef>
              <a:spcPct val="0"/>
            </a:spcBef>
            <a:spcAft>
              <a:spcPct val="15000"/>
            </a:spcAft>
            <a:buChar char="•"/>
          </a:pPr>
          <a:r>
            <a:rPr lang="en-US" sz="1900" kern="1200">
              <a:latin typeface="Calibri Light" panose="020F0302020204030204"/>
            </a:rPr>
            <a:t>Develop a 3-5 year plan for the ACE for Wildlife Network. </a:t>
          </a:r>
          <a:endParaRPr lang="en-US" sz="1900" kern="1200"/>
        </a:p>
        <a:p>
          <a:pPr marL="171450" lvl="1" indent="-171450" algn="l" defTabSz="844550" rtl="0">
            <a:lnSpc>
              <a:spcPct val="90000"/>
            </a:lnSpc>
            <a:spcBef>
              <a:spcPct val="0"/>
            </a:spcBef>
            <a:spcAft>
              <a:spcPct val="15000"/>
            </a:spcAft>
            <a:buChar char="•"/>
          </a:pPr>
          <a:r>
            <a:rPr lang="en-US" sz="1900" kern="1200">
              <a:latin typeface="Calibri Light" panose="020F0302020204030204"/>
            </a:rPr>
            <a:t>Recruit new Members.</a:t>
          </a:r>
          <a:endParaRPr lang="en-US" sz="1900" kern="1200"/>
        </a:p>
      </dsp:txBody>
      <dsp:txXfrm>
        <a:off x="2960452" y="1075611"/>
        <a:ext cx="2596864" cy="29206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B0F1C-D855-426C-9252-5E15496EC11C}">
      <dsp:nvSpPr>
        <dsp:cNvPr id="0" name=""/>
        <dsp:cNvSpPr/>
      </dsp:nvSpPr>
      <dsp:spPr>
        <a:xfrm>
          <a:off x="2336" y="1354453"/>
          <a:ext cx="2277728" cy="91109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t>Support messaging</a:t>
          </a:r>
        </a:p>
      </dsp:txBody>
      <dsp:txXfrm>
        <a:off x="2336" y="1354453"/>
        <a:ext cx="2277728" cy="911091"/>
      </dsp:txXfrm>
    </dsp:sp>
    <dsp:sp modelId="{0408A4A0-0FA0-4DCB-99D8-7678931DCC55}">
      <dsp:nvSpPr>
        <dsp:cNvPr id="0" name=""/>
        <dsp:cNvSpPr/>
      </dsp:nvSpPr>
      <dsp:spPr>
        <a:xfrm>
          <a:off x="2336" y="2265545"/>
          <a:ext cx="2277728" cy="281088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t>Make it easier for Partners to consistently encourage guests to take caring and conservation action(s)</a:t>
          </a:r>
        </a:p>
      </dsp:txBody>
      <dsp:txXfrm>
        <a:off x="2336" y="2265545"/>
        <a:ext cx="2277728" cy="2810880"/>
      </dsp:txXfrm>
    </dsp:sp>
    <dsp:sp modelId="{767C0350-BBE6-4CB3-B9D5-88EA7F00947B}">
      <dsp:nvSpPr>
        <dsp:cNvPr id="0" name=""/>
        <dsp:cNvSpPr/>
      </dsp:nvSpPr>
      <dsp:spPr>
        <a:xfrm>
          <a:off x="2598946" y="1354453"/>
          <a:ext cx="2277728" cy="911091"/>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Collaborate</a:t>
          </a:r>
        </a:p>
      </dsp:txBody>
      <dsp:txXfrm>
        <a:off x="2598946" y="1354453"/>
        <a:ext cx="2277728" cy="911091"/>
      </dsp:txXfrm>
    </dsp:sp>
    <dsp:sp modelId="{4552F952-8721-447E-B901-C080802F25E7}">
      <dsp:nvSpPr>
        <dsp:cNvPr id="0" name=""/>
        <dsp:cNvSpPr/>
      </dsp:nvSpPr>
      <dsp:spPr>
        <a:xfrm>
          <a:off x="2598946" y="2265545"/>
          <a:ext cx="2277728" cy="2810880"/>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t>Foster collaboration and shared learning about calls to action</a:t>
          </a:r>
        </a:p>
      </dsp:txBody>
      <dsp:txXfrm>
        <a:off x="2598946" y="2265545"/>
        <a:ext cx="2277728" cy="2810880"/>
      </dsp:txXfrm>
    </dsp:sp>
    <dsp:sp modelId="{BD409990-14A0-4F6E-B8BE-7A66F009C8EA}">
      <dsp:nvSpPr>
        <dsp:cNvPr id="0" name=""/>
        <dsp:cNvSpPr/>
      </dsp:nvSpPr>
      <dsp:spPr>
        <a:xfrm>
          <a:off x="5184327" y="1377340"/>
          <a:ext cx="2277728" cy="928875"/>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t" anchorCtr="1">
          <a:noAutofit/>
        </a:bodyPr>
        <a:lstStyle/>
        <a:p>
          <a:pPr marL="0" lvl="0" indent="0" algn="ctr" defTabSz="977900" rtl="0">
            <a:lnSpc>
              <a:spcPct val="90000"/>
            </a:lnSpc>
            <a:spcBef>
              <a:spcPct val="0"/>
            </a:spcBef>
            <a:spcAft>
              <a:spcPct val="35000"/>
            </a:spcAft>
            <a:buNone/>
          </a:pPr>
          <a:r>
            <a:rPr lang="en-US" sz="2200" kern="1200"/>
            <a:t>Increase capacity </a:t>
          </a:r>
        </a:p>
      </dsp:txBody>
      <dsp:txXfrm>
        <a:off x="5184327" y="1377340"/>
        <a:ext cx="2277728" cy="928875"/>
      </dsp:txXfrm>
    </dsp:sp>
    <dsp:sp modelId="{0B14CEBB-248B-4D7D-BAA6-3D2F0BB53988}">
      <dsp:nvSpPr>
        <dsp:cNvPr id="0" name=""/>
        <dsp:cNvSpPr/>
      </dsp:nvSpPr>
      <dsp:spPr>
        <a:xfrm>
          <a:off x="5197892" y="2341190"/>
          <a:ext cx="2277728" cy="281088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t>Identify ways to evaluate calls to action to assess impact and incorporate reflection/improvement cycles</a:t>
          </a:r>
        </a:p>
      </dsp:txBody>
      <dsp:txXfrm>
        <a:off x="5197892" y="2341190"/>
        <a:ext cx="2277728" cy="28108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F7BC7-47A9-493B-851D-668271CE331E}">
      <dsp:nvSpPr>
        <dsp:cNvPr id="0" name=""/>
        <dsp:cNvSpPr/>
      </dsp:nvSpPr>
      <dsp:spPr>
        <a:xfrm>
          <a:off x="0" y="74969"/>
          <a:ext cx="9765322" cy="6236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latin typeface="Calibri Light" panose="020F0302020204030204"/>
            </a:rPr>
            <a:t>Why does this working group exist?</a:t>
          </a:r>
          <a:endParaRPr lang="en-US" sz="2600" kern="1200"/>
        </a:p>
      </dsp:txBody>
      <dsp:txXfrm>
        <a:off x="30442" y="105411"/>
        <a:ext cx="9704438" cy="562726"/>
      </dsp:txXfrm>
    </dsp:sp>
    <dsp:sp modelId="{D55585C0-BBC8-4E13-825F-B4DEC66E7C31}">
      <dsp:nvSpPr>
        <dsp:cNvPr id="0" name=""/>
        <dsp:cNvSpPr/>
      </dsp:nvSpPr>
      <dsp:spPr>
        <a:xfrm>
          <a:off x="0" y="698579"/>
          <a:ext cx="9765322" cy="156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049"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a:latin typeface="Calibri Light" panose="020F0302020204030204"/>
            </a:rPr>
            <a:t>Continue to ensure that the Network is an equitable space.</a:t>
          </a:r>
        </a:p>
        <a:p>
          <a:pPr marL="228600" lvl="1" indent="-228600" algn="l" defTabSz="889000" rtl="0">
            <a:lnSpc>
              <a:spcPct val="90000"/>
            </a:lnSpc>
            <a:spcBef>
              <a:spcPct val="0"/>
            </a:spcBef>
            <a:spcAft>
              <a:spcPct val="20000"/>
            </a:spcAft>
            <a:buChar char="•"/>
          </a:pPr>
          <a:r>
            <a:rPr lang="en-US" sz="2000" kern="1200">
              <a:latin typeface="Calibri Light" panose="020F0302020204030204"/>
            </a:rPr>
            <a:t>Facilitate the sharing of DEAI work being done across our Network.</a:t>
          </a:r>
        </a:p>
        <a:p>
          <a:pPr marL="228600" lvl="1" indent="-228600" algn="l" defTabSz="889000" rtl="0">
            <a:lnSpc>
              <a:spcPct val="90000"/>
            </a:lnSpc>
            <a:spcBef>
              <a:spcPct val="0"/>
            </a:spcBef>
            <a:spcAft>
              <a:spcPct val="20000"/>
            </a:spcAft>
            <a:buChar char="•"/>
          </a:pPr>
          <a:r>
            <a:rPr lang="en-US" sz="2000" kern="1200">
              <a:latin typeface="Calibri Light" panose="020F0302020204030204"/>
            </a:rPr>
            <a:t>Address our second strategic learning question; "</a:t>
          </a:r>
          <a:r>
            <a:rPr lang="en-US" sz="2000" i="1" kern="1200">
              <a:latin typeface="Gill Sans MT"/>
            </a:rPr>
            <a:t>What are the intersections of empathy (and empathy for animals) and diversity, equity, inclusion, and justice (DEIJ) oriented futures in zoos and aquariums?"</a:t>
          </a:r>
        </a:p>
      </dsp:txBody>
      <dsp:txXfrm>
        <a:off x="0" y="698579"/>
        <a:ext cx="9765322" cy="1560780"/>
      </dsp:txXfrm>
    </dsp:sp>
    <dsp:sp modelId="{15D3CB25-0861-4B96-9742-E489E6A4B46B}">
      <dsp:nvSpPr>
        <dsp:cNvPr id="0" name=""/>
        <dsp:cNvSpPr/>
      </dsp:nvSpPr>
      <dsp:spPr>
        <a:xfrm>
          <a:off x="0" y="2259360"/>
          <a:ext cx="9765322" cy="62361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i="0" kern="1200">
              <a:latin typeface="Calibri Light" panose="020F0302020204030204"/>
              <a:ea typeface="Calibri Light" panose="020F0302020204030204"/>
              <a:cs typeface="Calibri Light" panose="020F0302020204030204"/>
            </a:rPr>
            <a:t>What have we done so far?</a:t>
          </a:r>
        </a:p>
      </dsp:txBody>
      <dsp:txXfrm>
        <a:off x="30442" y="2289802"/>
        <a:ext cx="9704438" cy="562726"/>
      </dsp:txXfrm>
    </dsp:sp>
    <dsp:sp modelId="{B65A7110-5A70-4862-AEEF-3B09EA2715C6}">
      <dsp:nvSpPr>
        <dsp:cNvPr id="0" name=""/>
        <dsp:cNvSpPr/>
      </dsp:nvSpPr>
      <dsp:spPr>
        <a:xfrm>
          <a:off x="0" y="2882970"/>
          <a:ext cx="9765322" cy="699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049"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a:latin typeface="Calibri Light" panose="020F0302020204030204"/>
            </a:rPr>
            <a:t>Gathered input from Network Members.</a:t>
          </a:r>
          <a:endParaRPr lang="en-US" sz="2000" kern="1200"/>
        </a:p>
        <a:p>
          <a:pPr marL="228600" lvl="1" indent="-228600" algn="l" defTabSz="889000" rtl="0">
            <a:lnSpc>
              <a:spcPct val="90000"/>
            </a:lnSpc>
            <a:spcBef>
              <a:spcPct val="0"/>
            </a:spcBef>
            <a:spcAft>
              <a:spcPct val="20000"/>
            </a:spcAft>
            <a:buChar char="•"/>
          </a:pPr>
          <a:r>
            <a:rPr lang="en-US" sz="2000" kern="1200">
              <a:latin typeface="Calibri Light" panose="020F0302020204030204"/>
            </a:rPr>
            <a:t>Held 2 working group meetings to discuss these learnings. </a:t>
          </a:r>
        </a:p>
      </dsp:txBody>
      <dsp:txXfrm>
        <a:off x="0" y="2882970"/>
        <a:ext cx="9765322" cy="6996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F7BC7-47A9-493B-851D-668271CE331E}">
      <dsp:nvSpPr>
        <dsp:cNvPr id="0" name=""/>
        <dsp:cNvSpPr/>
      </dsp:nvSpPr>
      <dsp:spPr>
        <a:xfrm>
          <a:off x="0" y="55979"/>
          <a:ext cx="9765322" cy="671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latin typeface="Calibri Light" panose="020F0302020204030204"/>
            </a:rPr>
            <a:t>Where are we going?</a:t>
          </a:r>
          <a:endParaRPr lang="en-US" sz="2800" kern="1200"/>
        </a:p>
      </dsp:txBody>
      <dsp:txXfrm>
        <a:off x="32784" y="88763"/>
        <a:ext cx="9699754" cy="606012"/>
      </dsp:txXfrm>
    </dsp:sp>
    <dsp:sp modelId="{D55585C0-BBC8-4E13-825F-B4DEC66E7C31}">
      <dsp:nvSpPr>
        <dsp:cNvPr id="0" name=""/>
        <dsp:cNvSpPr/>
      </dsp:nvSpPr>
      <dsp:spPr>
        <a:xfrm>
          <a:off x="0" y="727559"/>
          <a:ext cx="9765322"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049" tIns="35560" rIns="199136" bIns="35560" numCol="1" spcCol="1270" anchor="t" anchorCtr="0">
          <a:noAutofit/>
        </a:bodyPr>
        <a:lstStyle/>
        <a:p>
          <a:pPr marL="228600" lvl="1" indent="-228600" algn="l" defTabSz="977900" rtl="0">
            <a:lnSpc>
              <a:spcPct val="90000"/>
            </a:lnSpc>
            <a:spcBef>
              <a:spcPct val="0"/>
            </a:spcBef>
            <a:spcAft>
              <a:spcPct val="20000"/>
            </a:spcAft>
            <a:buChar char="•"/>
          </a:pPr>
          <a:r>
            <a:rPr lang="en-US" sz="2200" i="0" kern="1200">
              <a:latin typeface="Calibri Light"/>
              <a:ea typeface="Calibri Light"/>
              <a:cs typeface="Calibri Light"/>
            </a:rPr>
            <a:t>The trajectory of this working group is guided by the Network Members. </a:t>
          </a:r>
        </a:p>
        <a:p>
          <a:pPr marL="228600" lvl="1" indent="-228600" algn="l" defTabSz="977900" rtl="0">
            <a:lnSpc>
              <a:spcPct val="90000"/>
            </a:lnSpc>
            <a:spcBef>
              <a:spcPct val="0"/>
            </a:spcBef>
            <a:spcAft>
              <a:spcPct val="20000"/>
            </a:spcAft>
            <a:buChar char="•"/>
          </a:pPr>
          <a:r>
            <a:rPr lang="en-US" sz="2200" b="1" i="0" kern="1200">
              <a:latin typeface="Calibri Light"/>
              <a:ea typeface="Calibri Light"/>
              <a:cs typeface="Calibri Light"/>
            </a:rPr>
            <a:t>Next meeting: October 18th at 10am PST</a:t>
          </a:r>
        </a:p>
        <a:p>
          <a:pPr marL="228600" lvl="1" indent="-228600" algn="l" defTabSz="977900" rtl="0">
            <a:lnSpc>
              <a:spcPct val="90000"/>
            </a:lnSpc>
            <a:spcBef>
              <a:spcPct val="0"/>
            </a:spcBef>
            <a:spcAft>
              <a:spcPct val="20000"/>
            </a:spcAft>
            <a:buChar char="•"/>
          </a:pPr>
          <a:r>
            <a:rPr lang="en-US" sz="2200" i="0" kern="1200">
              <a:latin typeface="Calibri Light" panose="020F0302020204030204"/>
              <a:ea typeface="Calibri Light" panose="020F0302020204030204"/>
              <a:cs typeface="Calibri Light" panose="020F0302020204030204"/>
            </a:rPr>
            <a:t>Have a 2-hour long meeting in November/December to determine the mission and vision of the working group.</a:t>
          </a:r>
        </a:p>
      </dsp:txBody>
      <dsp:txXfrm>
        <a:off x="0" y="727559"/>
        <a:ext cx="9765322" cy="1449000"/>
      </dsp:txXfrm>
    </dsp:sp>
    <dsp:sp modelId="{15D3CB25-0861-4B96-9742-E489E6A4B46B}">
      <dsp:nvSpPr>
        <dsp:cNvPr id="0" name=""/>
        <dsp:cNvSpPr/>
      </dsp:nvSpPr>
      <dsp:spPr>
        <a:xfrm>
          <a:off x="0" y="2176559"/>
          <a:ext cx="9765322" cy="6715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i="0" kern="1200">
              <a:latin typeface="Calibri Light" panose="020F0302020204030204"/>
              <a:ea typeface="Calibri Light" panose="020F0302020204030204"/>
              <a:cs typeface="Calibri Light" panose="020F0302020204030204"/>
            </a:rPr>
            <a:t>How can you get involved?</a:t>
          </a:r>
        </a:p>
      </dsp:txBody>
      <dsp:txXfrm>
        <a:off x="32784" y="2209343"/>
        <a:ext cx="9699754" cy="606012"/>
      </dsp:txXfrm>
    </dsp:sp>
    <dsp:sp modelId="{B65A7110-5A70-4862-AEEF-3B09EA2715C6}">
      <dsp:nvSpPr>
        <dsp:cNvPr id="0" name=""/>
        <dsp:cNvSpPr/>
      </dsp:nvSpPr>
      <dsp:spPr>
        <a:xfrm>
          <a:off x="0" y="2848140"/>
          <a:ext cx="9765322"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049" tIns="35560" rIns="199136" bIns="35560" numCol="1" spcCol="1270" anchor="t" anchorCtr="0">
          <a:noAutofit/>
        </a:bodyPr>
        <a:lstStyle/>
        <a:p>
          <a:pPr marL="228600" lvl="1" indent="-228600" algn="l" defTabSz="977900" rtl="0">
            <a:lnSpc>
              <a:spcPct val="90000"/>
            </a:lnSpc>
            <a:spcBef>
              <a:spcPct val="0"/>
            </a:spcBef>
            <a:spcAft>
              <a:spcPct val="20000"/>
            </a:spcAft>
            <a:buChar char="•"/>
          </a:pPr>
          <a:r>
            <a:rPr lang="en-US" sz="2200" kern="1200">
              <a:latin typeface="Calibri Light" panose="020F0302020204030204"/>
            </a:rPr>
            <a:t>We encourage any Network Member to join and be a part of this working group!</a:t>
          </a:r>
        </a:p>
        <a:p>
          <a:pPr marL="228600" lvl="1" indent="-228600" algn="l" defTabSz="977900" rtl="0">
            <a:lnSpc>
              <a:spcPct val="90000"/>
            </a:lnSpc>
            <a:spcBef>
              <a:spcPct val="0"/>
            </a:spcBef>
            <a:spcAft>
              <a:spcPct val="20000"/>
            </a:spcAft>
            <a:buChar char="•"/>
          </a:pPr>
          <a:r>
            <a:rPr lang="en-US" sz="2200" kern="1200">
              <a:latin typeface="Calibri Light" panose="020F0302020204030204"/>
            </a:rPr>
            <a:t>Average of a 1-hour commitment monthly (like other committees).</a:t>
          </a:r>
        </a:p>
      </dsp:txBody>
      <dsp:txXfrm>
        <a:off x="0" y="2848140"/>
        <a:ext cx="9765322" cy="753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9355D-9F12-4209-A26B-913BAAEB6EE2}">
      <dsp:nvSpPr>
        <dsp:cNvPr id="0" name=""/>
        <dsp:cNvSpPr/>
      </dsp:nvSpPr>
      <dsp:spPr>
        <a:xfrm rot="3681816">
          <a:off x="3669226" y="4250649"/>
          <a:ext cx="1119207" cy="36562"/>
        </a:xfrm>
        <a:custGeom>
          <a:avLst/>
          <a:gdLst/>
          <a:ahLst/>
          <a:cxnLst/>
          <a:rect l="0" t="0" r="0" b="0"/>
          <a:pathLst>
            <a:path>
              <a:moveTo>
                <a:pt x="0" y="18281"/>
              </a:moveTo>
              <a:lnTo>
                <a:pt x="1119207" y="182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3151B0-FF28-45FD-BB36-48EFE06AA56A}">
      <dsp:nvSpPr>
        <dsp:cNvPr id="0" name=""/>
        <dsp:cNvSpPr/>
      </dsp:nvSpPr>
      <dsp:spPr>
        <a:xfrm rot="1311977">
          <a:off x="4283300" y="3445105"/>
          <a:ext cx="800814" cy="36562"/>
        </a:xfrm>
        <a:custGeom>
          <a:avLst/>
          <a:gdLst/>
          <a:ahLst/>
          <a:cxnLst/>
          <a:rect l="0" t="0" r="0" b="0"/>
          <a:pathLst>
            <a:path>
              <a:moveTo>
                <a:pt x="0" y="18281"/>
              </a:moveTo>
              <a:lnTo>
                <a:pt x="800814" y="182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A360AD-BF1A-40BE-8CEF-FA9B37792C7A}">
      <dsp:nvSpPr>
        <dsp:cNvPr id="0" name=""/>
        <dsp:cNvSpPr/>
      </dsp:nvSpPr>
      <dsp:spPr>
        <a:xfrm rot="20288023">
          <a:off x="4283300" y="2525431"/>
          <a:ext cx="800814" cy="36562"/>
        </a:xfrm>
        <a:custGeom>
          <a:avLst/>
          <a:gdLst/>
          <a:ahLst/>
          <a:cxnLst/>
          <a:rect l="0" t="0" r="0" b="0"/>
          <a:pathLst>
            <a:path>
              <a:moveTo>
                <a:pt x="0" y="18281"/>
              </a:moveTo>
              <a:lnTo>
                <a:pt x="800814" y="182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137B68-08CE-4B17-B075-7DA265E301D5}">
      <dsp:nvSpPr>
        <dsp:cNvPr id="0" name=""/>
        <dsp:cNvSpPr/>
      </dsp:nvSpPr>
      <dsp:spPr>
        <a:xfrm rot="17918184">
          <a:off x="3669226" y="1719887"/>
          <a:ext cx="1119207" cy="36562"/>
        </a:xfrm>
        <a:custGeom>
          <a:avLst/>
          <a:gdLst/>
          <a:ahLst/>
          <a:cxnLst/>
          <a:rect l="0" t="0" r="0" b="0"/>
          <a:pathLst>
            <a:path>
              <a:moveTo>
                <a:pt x="0" y="18281"/>
              </a:moveTo>
              <a:lnTo>
                <a:pt x="1119207" y="182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286929-C73D-48A0-BD75-EF775482F7F5}">
      <dsp:nvSpPr>
        <dsp:cNvPr id="0" name=""/>
        <dsp:cNvSpPr/>
      </dsp:nvSpPr>
      <dsp:spPr>
        <a:xfrm>
          <a:off x="2431837" y="1897508"/>
          <a:ext cx="2212081" cy="221208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7D626D-2D91-4FC1-B085-17428777EC8A}">
      <dsp:nvSpPr>
        <dsp:cNvPr id="0" name=""/>
        <dsp:cNvSpPr/>
      </dsp:nvSpPr>
      <dsp:spPr>
        <a:xfrm>
          <a:off x="4151436" y="942"/>
          <a:ext cx="1327249" cy="1327249"/>
        </a:xfrm>
        <a:prstGeom prst="ellipse">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Light" panose="020F0302020204030204"/>
            </a:rPr>
            <a:t>ACE for Wildlife committee and working group members have the chance to share out what they have been working on since February to enhance Network transparency and knowledge sharing.</a:t>
          </a:r>
          <a:endParaRPr lang="en-US" sz="700" kern="1200"/>
        </a:p>
      </dsp:txBody>
      <dsp:txXfrm>
        <a:off x="4345807" y="195313"/>
        <a:ext cx="938507" cy="938507"/>
      </dsp:txXfrm>
    </dsp:sp>
    <dsp:sp modelId="{5FD276D8-0D56-4CB1-9B74-055E68654B27}">
      <dsp:nvSpPr>
        <dsp:cNvPr id="0" name=""/>
        <dsp:cNvSpPr/>
      </dsp:nvSpPr>
      <dsp:spPr>
        <a:xfrm>
          <a:off x="5007563" y="1483798"/>
          <a:ext cx="1327249" cy="1327249"/>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Light" panose="020F0302020204030204"/>
            </a:rPr>
            <a:t>Attendees have the opportunity to get involved in committees and working groups. </a:t>
          </a:r>
          <a:endParaRPr lang="en-US" sz="700" kern="1200"/>
        </a:p>
      </dsp:txBody>
      <dsp:txXfrm>
        <a:off x="5201934" y="1678169"/>
        <a:ext cx="938507" cy="938507"/>
      </dsp:txXfrm>
    </dsp:sp>
    <dsp:sp modelId="{A7B751AA-9F0B-4EEC-925C-8F25030D120C}">
      <dsp:nvSpPr>
        <dsp:cNvPr id="0" name=""/>
        <dsp:cNvSpPr/>
      </dsp:nvSpPr>
      <dsp:spPr>
        <a:xfrm>
          <a:off x="5007563" y="3196051"/>
          <a:ext cx="1327249" cy="1327249"/>
        </a:xfrm>
        <a:prstGeom prst="ellips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Light" panose="020F0302020204030204"/>
            </a:rPr>
            <a:t>Attendees have the opportunity to learn about an empathy related research project and its findings. </a:t>
          </a:r>
          <a:endParaRPr lang="en-US" sz="700" kern="1200"/>
        </a:p>
      </dsp:txBody>
      <dsp:txXfrm>
        <a:off x="5201934" y="3390422"/>
        <a:ext cx="938507" cy="938507"/>
      </dsp:txXfrm>
    </dsp:sp>
    <dsp:sp modelId="{E5807E1D-999E-4A23-8AEF-467C0507C65D}">
      <dsp:nvSpPr>
        <dsp:cNvPr id="0" name=""/>
        <dsp:cNvSpPr/>
      </dsp:nvSpPr>
      <dsp:spPr>
        <a:xfrm>
          <a:off x="4151436" y="4678907"/>
          <a:ext cx="1327249" cy="1327249"/>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Light" panose="020F0302020204030204"/>
            </a:rPr>
            <a:t>Attendees have the opportunity to brainstorm collaboratively about conservation events in 2023.</a:t>
          </a:r>
        </a:p>
      </dsp:txBody>
      <dsp:txXfrm>
        <a:off x="4345807" y="4873278"/>
        <a:ext cx="938507" cy="938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3D678-DD6D-4C9A-B717-3E954A8D907F}">
      <dsp:nvSpPr>
        <dsp:cNvPr id="0" name=""/>
        <dsp:cNvSpPr/>
      </dsp:nvSpPr>
      <dsp:spPr>
        <a:xfrm>
          <a:off x="3099" y="270384"/>
          <a:ext cx="3022237" cy="720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Calibri Light" panose="020F0302020204030204"/>
            </a:rPr>
            <a:t>Enhance community</a:t>
          </a:r>
          <a:endParaRPr lang="en-US" sz="2500" kern="1200"/>
        </a:p>
      </dsp:txBody>
      <dsp:txXfrm>
        <a:off x="3099" y="270384"/>
        <a:ext cx="3022237" cy="720000"/>
      </dsp:txXfrm>
    </dsp:sp>
    <dsp:sp modelId="{AE0CF6C6-ABC6-4C4A-974F-C220467B0C90}">
      <dsp:nvSpPr>
        <dsp:cNvPr id="0" name=""/>
        <dsp:cNvSpPr/>
      </dsp:nvSpPr>
      <dsp:spPr>
        <a:xfrm>
          <a:off x="3099" y="990384"/>
          <a:ext cx="3022237" cy="347414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en-US" sz="2500" b="0" kern="1200">
              <a:latin typeface="calibri light"/>
              <a:cs typeface="calibri light"/>
            </a:rPr>
            <a:t>Restructure the discussion board to help encourage posting and community building.</a:t>
          </a:r>
        </a:p>
      </dsp:txBody>
      <dsp:txXfrm>
        <a:off x="3099" y="990384"/>
        <a:ext cx="3022237" cy="3474140"/>
      </dsp:txXfrm>
    </dsp:sp>
    <dsp:sp modelId="{0D2D1791-E0F3-47EF-82F3-32133B7BE363}">
      <dsp:nvSpPr>
        <dsp:cNvPr id="0" name=""/>
        <dsp:cNvSpPr/>
      </dsp:nvSpPr>
      <dsp:spPr>
        <a:xfrm>
          <a:off x="3448449" y="270384"/>
          <a:ext cx="3022237" cy="720000"/>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Calibri Light" panose="020F0302020204030204"/>
            </a:rPr>
            <a:t>Facilitate sharing</a:t>
          </a:r>
          <a:endParaRPr lang="en-US" sz="2500" kern="1200"/>
        </a:p>
      </dsp:txBody>
      <dsp:txXfrm>
        <a:off x="3448449" y="270384"/>
        <a:ext cx="3022237" cy="720000"/>
      </dsp:txXfrm>
    </dsp:sp>
    <dsp:sp modelId="{49B5CB7B-D0A4-4AE1-8A03-8B2F904A60C9}">
      <dsp:nvSpPr>
        <dsp:cNvPr id="0" name=""/>
        <dsp:cNvSpPr/>
      </dsp:nvSpPr>
      <dsp:spPr>
        <a:xfrm>
          <a:off x="3448449" y="990384"/>
          <a:ext cx="3022237" cy="3474140"/>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en-US" sz="2500" kern="1200">
              <a:latin typeface="Calibri Light" panose="020F0302020204030204"/>
            </a:rPr>
            <a:t>Create a Network conservation work and projects database. </a:t>
          </a:r>
          <a:endParaRPr lang="en-US" sz="2500" kern="1200"/>
        </a:p>
      </dsp:txBody>
      <dsp:txXfrm>
        <a:off x="3448449" y="990384"/>
        <a:ext cx="3022237" cy="3474140"/>
      </dsp:txXfrm>
    </dsp:sp>
    <dsp:sp modelId="{D04EC5D1-D566-4F3B-BE70-0C502C14B85C}">
      <dsp:nvSpPr>
        <dsp:cNvPr id="0" name=""/>
        <dsp:cNvSpPr/>
      </dsp:nvSpPr>
      <dsp:spPr>
        <a:xfrm>
          <a:off x="6893800" y="270384"/>
          <a:ext cx="3022237" cy="7200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Calibri Light" panose="020F0302020204030204"/>
            </a:rPr>
            <a:t>Collaborate</a:t>
          </a:r>
          <a:endParaRPr lang="en-US" sz="2500" kern="1200"/>
        </a:p>
      </dsp:txBody>
      <dsp:txXfrm>
        <a:off x="6893800" y="270384"/>
        <a:ext cx="3022237" cy="720000"/>
      </dsp:txXfrm>
    </dsp:sp>
    <dsp:sp modelId="{63BD8C26-F414-4522-918D-A7F217639FB7}">
      <dsp:nvSpPr>
        <dsp:cNvPr id="0" name=""/>
        <dsp:cNvSpPr/>
      </dsp:nvSpPr>
      <dsp:spPr>
        <a:xfrm>
          <a:off x="6893800" y="990384"/>
          <a:ext cx="3022237" cy="347414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en-US" sz="2500" kern="1200">
              <a:latin typeface="Calibri Light" panose="020F0302020204030204"/>
            </a:rPr>
            <a:t>Work with the Membership Committee to create a standardized welcoming process for ACE for Wildlife Affiliates and new Partners.</a:t>
          </a:r>
          <a:endParaRPr lang="en-US" sz="2500" kern="1200"/>
        </a:p>
      </dsp:txBody>
      <dsp:txXfrm>
        <a:off x="6893800" y="990384"/>
        <a:ext cx="3022237" cy="34741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8982E-95FD-4FA6-A786-5A829E5C9755}">
      <dsp:nvSpPr>
        <dsp:cNvPr id="0" name=""/>
        <dsp:cNvSpPr/>
      </dsp:nvSpPr>
      <dsp:spPr>
        <a:xfrm>
          <a:off x="2754" y="0"/>
          <a:ext cx="2650033" cy="277906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Calibri Light" panose="020F0302020204030204"/>
            </a:rPr>
            <a:t>Network Affiliate </a:t>
          </a:r>
          <a:endParaRPr lang="en-US" sz="2600" kern="1200"/>
        </a:p>
      </dsp:txBody>
      <dsp:txXfrm>
        <a:off x="2754" y="0"/>
        <a:ext cx="2650033" cy="833717"/>
      </dsp:txXfrm>
    </dsp:sp>
    <dsp:sp modelId="{0F9172B2-6037-4022-B78A-0EB9F2D2612C}">
      <dsp:nvSpPr>
        <dsp:cNvPr id="0" name=""/>
        <dsp:cNvSpPr/>
      </dsp:nvSpPr>
      <dsp:spPr>
        <a:xfrm>
          <a:off x="267758" y="833785"/>
          <a:ext cx="2120027" cy="40484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alibri Light" panose="020F0302020204030204"/>
            </a:rPr>
            <a:t>Introductory level of participation in the ACE for Wildlife Network. </a:t>
          </a:r>
          <a:endParaRPr lang="en-US" sz="1100" kern="1200"/>
        </a:p>
      </dsp:txBody>
      <dsp:txXfrm>
        <a:off x="279616" y="845643"/>
        <a:ext cx="2096311" cy="381133"/>
      </dsp:txXfrm>
    </dsp:sp>
    <dsp:sp modelId="{ADD5714A-4C3C-4E8F-94BC-ED757D577105}">
      <dsp:nvSpPr>
        <dsp:cNvPr id="0" name=""/>
        <dsp:cNvSpPr/>
      </dsp:nvSpPr>
      <dsp:spPr>
        <a:xfrm>
          <a:off x="267758" y="1300920"/>
          <a:ext cx="2120027" cy="404849"/>
        </a:xfrm>
        <a:prstGeom prst="roundRect">
          <a:avLst>
            <a:gd name="adj" fmla="val 10000"/>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alibri Light" panose="020F0302020204030204"/>
            </a:rPr>
            <a:t>Open to individuals not employed by our Institutional Partners. </a:t>
          </a:r>
          <a:endParaRPr lang="en-US" sz="1100" kern="1200"/>
        </a:p>
      </dsp:txBody>
      <dsp:txXfrm>
        <a:off x="279616" y="1312778"/>
        <a:ext cx="2096311" cy="381133"/>
      </dsp:txXfrm>
    </dsp:sp>
    <dsp:sp modelId="{993B11FE-5286-4878-B9AE-762E82B4AED7}">
      <dsp:nvSpPr>
        <dsp:cNvPr id="0" name=""/>
        <dsp:cNvSpPr/>
      </dsp:nvSpPr>
      <dsp:spPr>
        <a:xfrm>
          <a:off x="267758" y="1768054"/>
          <a:ext cx="2120027" cy="404849"/>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alibri Light" panose="020F0302020204030204"/>
            </a:rPr>
            <a:t>Do not have voting rights.</a:t>
          </a:r>
          <a:endParaRPr lang="en-US" sz="1100" kern="1200"/>
        </a:p>
      </dsp:txBody>
      <dsp:txXfrm>
        <a:off x="279616" y="1779912"/>
        <a:ext cx="2096311" cy="381133"/>
      </dsp:txXfrm>
    </dsp:sp>
    <dsp:sp modelId="{4BA8DD3F-7F3A-43F4-B6E0-167702DAE8C2}">
      <dsp:nvSpPr>
        <dsp:cNvPr id="0" name=""/>
        <dsp:cNvSpPr/>
      </dsp:nvSpPr>
      <dsp:spPr>
        <a:xfrm>
          <a:off x="267758" y="2235189"/>
          <a:ext cx="2120027" cy="404849"/>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alibri Light" panose="020F0302020204030204"/>
            </a:rPr>
            <a:t>Unable to serve on committees. </a:t>
          </a:r>
          <a:endParaRPr lang="en-US" sz="1100" kern="1200"/>
        </a:p>
      </dsp:txBody>
      <dsp:txXfrm>
        <a:off x="279616" y="2247047"/>
        <a:ext cx="2096311" cy="381133"/>
      </dsp:txXfrm>
    </dsp:sp>
    <dsp:sp modelId="{6C562A3F-D8D4-4D87-85F5-F2412CB0A26C}">
      <dsp:nvSpPr>
        <dsp:cNvPr id="0" name=""/>
        <dsp:cNvSpPr/>
      </dsp:nvSpPr>
      <dsp:spPr>
        <a:xfrm>
          <a:off x="2851541" y="0"/>
          <a:ext cx="2650033" cy="277906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Calibri Light" panose="020F0302020204030204"/>
            </a:rPr>
            <a:t>Network Member </a:t>
          </a:r>
          <a:endParaRPr lang="en-US" sz="2600" kern="1200"/>
        </a:p>
      </dsp:txBody>
      <dsp:txXfrm>
        <a:off x="2851541" y="0"/>
        <a:ext cx="2650033" cy="833717"/>
      </dsp:txXfrm>
    </dsp:sp>
    <dsp:sp modelId="{6D22C97C-782D-451D-A2EC-526B56063F6B}">
      <dsp:nvSpPr>
        <dsp:cNvPr id="0" name=""/>
        <dsp:cNvSpPr/>
      </dsp:nvSpPr>
      <dsp:spPr>
        <a:xfrm>
          <a:off x="3116544" y="833955"/>
          <a:ext cx="2120027" cy="545974"/>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alibri Light" panose="020F0302020204030204"/>
            </a:rPr>
            <a:t>Individuals employed by our Institutional Partners. </a:t>
          </a:r>
          <a:endParaRPr lang="en-US" sz="1100" kern="1200"/>
        </a:p>
      </dsp:txBody>
      <dsp:txXfrm>
        <a:off x="3132535" y="849946"/>
        <a:ext cx="2088045" cy="513992"/>
      </dsp:txXfrm>
    </dsp:sp>
    <dsp:sp modelId="{C5887750-29FD-41A0-9908-84B3BC86A569}">
      <dsp:nvSpPr>
        <dsp:cNvPr id="0" name=""/>
        <dsp:cNvSpPr/>
      </dsp:nvSpPr>
      <dsp:spPr>
        <a:xfrm>
          <a:off x="3116544" y="1463925"/>
          <a:ext cx="2120027" cy="545974"/>
        </a:xfrm>
        <a:prstGeom prst="roundRect">
          <a:avLst>
            <a:gd name="adj" fmla="val 10000"/>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alibri Light" panose="020F0302020204030204"/>
            </a:rPr>
            <a:t>Have voting rights.</a:t>
          </a:r>
          <a:endParaRPr lang="en-US" sz="1100" kern="1200"/>
        </a:p>
      </dsp:txBody>
      <dsp:txXfrm>
        <a:off x="3132535" y="1479916"/>
        <a:ext cx="2088045" cy="513992"/>
      </dsp:txXfrm>
    </dsp:sp>
    <dsp:sp modelId="{74B4436D-A45E-431E-8335-104A39831210}">
      <dsp:nvSpPr>
        <dsp:cNvPr id="0" name=""/>
        <dsp:cNvSpPr/>
      </dsp:nvSpPr>
      <dsp:spPr>
        <a:xfrm>
          <a:off x="3116544" y="2093895"/>
          <a:ext cx="2120027" cy="545974"/>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alibri Light" panose="020F0302020204030204"/>
            </a:rPr>
            <a:t>Able to serve on committees. </a:t>
          </a:r>
          <a:endParaRPr lang="en-US" sz="1100" kern="1200"/>
        </a:p>
      </dsp:txBody>
      <dsp:txXfrm>
        <a:off x="3132535" y="2109886"/>
        <a:ext cx="2088045" cy="5139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1FDAE-940E-4999-88E5-1CE73FB37771}">
      <dsp:nvSpPr>
        <dsp:cNvPr id="0" name=""/>
        <dsp:cNvSpPr/>
      </dsp:nvSpPr>
      <dsp:spPr>
        <a:xfrm>
          <a:off x="2662" y="452082"/>
          <a:ext cx="2596361" cy="79810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Recruitment </a:t>
          </a:r>
          <a:endParaRPr lang="en-US" sz="2200" kern="1200"/>
        </a:p>
      </dsp:txBody>
      <dsp:txXfrm>
        <a:off x="2662" y="452082"/>
        <a:ext cx="2596361" cy="798108"/>
      </dsp:txXfrm>
    </dsp:sp>
    <dsp:sp modelId="{08B140AD-09EA-4E0E-9F95-08843B901058}">
      <dsp:nvSpPr>
        <dsp:cNvPr id="0" name=""/>
        <dsp:cNvSpPr/>
      </dsp:nvSpPr>
      <dsp:spPr>
        <a:xfrm>
          <a:off x="2662" y="1250190"/>
          <a:ext cx="2596361" cy="380457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latin typeface="Calibri Light" panose="020F0302020204030204"/>
            </a:rPr>
            <a:t>ACE for Wildlife recruitment video.</a:t>
          </a:r>
        </a:p>
        <a:p>
          <a:pPr marL="228600" lvl="1" indent="-228600" algn="l" defTabSz="977900" rtl="0">
            <a:lnSpc>
              <a:spcPct val="90000"/>
            </a:lnSpc>
            <a:spcBef>
              <a:spcPct val="0"/>
            </a:spcBef>
            <a:spcAft>
              <a:spcPct val="15000"/>
            </a:spcAft>
            <a:buChar char="•"/>
          </a:pPr>
          <a:r>
            <a:rPr lang="en-US" sz="2200" kern="1200">
              <a:latin typeface="Calibri Light" panose="020F0302020204030204"/>
            </a:rPr>
            <a:t>Focusing on what active recruitment of Members and Affiliates will look like moving forward.</a:t>
          </a:r>
          <a:endParaRPr lang="en-US" sz="2200" kern="1200"/>
        </a:p>
        <a:p>
          <a:pPr marL="228600" lvl="1" indent="-228600" algn="l" defTabSz="977900" rtl="0">
            <a:lnSpc>
              <a:spcPct val="90000"/>
            </a:lnSpc>
            <a:spcBef>
              <a:spcPct val="0"/>
            </a:spcBef>
            <a:spcAft>
              <a:spcPct val="15000"/>
            </a:spcAft>
            <a:buChar char="•"/>
          </a:pPr>
          <a:r>
            <a:rPr lang="en-US" sz="2200" kern="1200">
              <a:latin typeface="Calibri Light" panose="020F0302020204030204"/>
            </a:rPr>
            <a:t>ACE for Willdife booth at AZA 2023. </a:t>
          </a:r>
        </a:p>
      </dsp:txBody>
      <dsp:txXfrm>
        <a:off x="2662" y="1250190"/>
        <a:ext cx="2596361" cy="3804570"/>
      </dsp:txXfrm>
    </dsp:sp>
    <dsp:sp modelId="{5D866734-1DD6-4EC8-9E66-2C5E75146DA4}">
      <dsp:nvSpPr>
        <dsp:cNvPr id="0" name=""/>
        <dsp:cNvSpPr/>
      </dsp:nvSpPr>
      <dsp:spPr>
        <a:xfrm>
          <a:off x="2962514" y="452082"/>
          <a:ext cx="2596361" cy="798108"/>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Ensuring an equitable process </a:t>
          </a:r>
          <a:endParaRPr lang="en-US" sz="2200" kern="1200"/>
        </a:p>
      </dsp:txBody>
      <dsp:txXfrm>
        <a:off x="2962514" y="452082"/>
        <a:ext cx="2596361" cy="798108"/>
      </dsp:txXfrm>
    </dsp:sp>
    <dsp:sp modelId="{8507A325-5DB9-4499-B936-1C5D2E08008C}">
      <dsp:nvSpPr>
        <dsp:cNvPr id="0" name=""/>
        <dsp:cNvSpPr/>
      </dsp:nvSpPr>
      <dsp:spPr>
        <a:xfrm>
          <a:off x="2962514" y="1250190"/>
          <a:ext cx="2596361" cy="3804570"/>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latin typeface="Calibri Light" panose="020F0302020204030204"/>
            </a:rPr>
            <a:t>Regular collaboration and communication with the Diversity &amp; Inclusion working group. </a:t>
          </a:r>
          <a:endParaRPr lang="en-US" sz="2200" kern="1200"/>
        </a:p>
      </dsp:txBody>
      <dsp:txXfrm>
        <a:off x="2962514" y="1250190"/>
        <a:ext cx="2596361" cy="3804570"/>
      </dsp:txXfrm>
    </dsp:sp>
    <dsp:sp modelId="{1138BB33-DF3D-4B94-B50F-17BB5A75B787}">
      <dsp:nvSpPr>
        <dsp:cNvPr id="0" name=""/>
        <dsp:cNvSpPr/>
      </dsp:nvSpPr>
      <dsp:spPr>
        <a:xfrm>
          <a:off x="5922366" y="452082"/>
          <a:ext cx="2596361" cy="798108"/>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Active collaboration </a:t>
          </a:r>
          <a:endParaRPr lang="en-US" sz="2200" kern="1200"/>
        </a:p>
      </dsp:txBody>
      <dsp:txXfrm>
        <a:off x="5922366" y="452082"/>
        <a:ext cx="2596361" cy="798108"/>
      </dsp:txXfrm>
    </dsp:sp>
    <dsp:sp modelId="{8783DBCE-EC6A-472D-BEA9-04E2CE5D32F3}">
      <dsp:nvSpPr>
        <dsp:cNvPr id="0" name=""/>
        <dsp:cNvSpPr/>
      </dsp:nvSpPr>
      <dsp:spPr>
        <a:xfrm>
          <a:off x="5922366" y="1250190"/>
          <a:ext cx="2596361" cy="380457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latin typeface="Calibri Light" panose="020F0302020204030204"/>
            </a:rPr>
            <a:t>Working in coordination with the Steering Committee as a 3–5 year plan for the Network is created. </a:t>
          </a:r>
          <a:endParaRPr lang="en-US" sz="2200" kern="1200"/>
        </a:p>
      </dsp:txBody>
      <dsp:txXfrm>
        <a:off x="5922366" y="1250190"/>
        <a:ext cx="2596361" cy="38045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B0F1C-D855-426C-9252-5E15496EC11C}">
      <dsp:nvSpPr>
        <dsp:cNvPr id="0" name=""/>
        <dsp:cNvSpPr/>
      </dsp:nvSpPr>
      <dsp:spPr>
        <a:xfrm>
          <a:off x="2496" y="667841"/>
          <a:ext cx="2433707" cy="79292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ACE for Wildlife &amp; AZA</a:t>
          </a:r>
          <a:endParaRPr lang="en-US" sz="2200" kern="1200"/>
        </a:p>
      </dsp:txBody>
      <dsp:txXfrm>
        <a:off x="2496" y="667841"/>
        <a:ext cx="2433707" cy="792920"/>
      </dsp:txXfrm>
    </dsp:sp>
    <dsp:sp modelId="{0408A4A0-0FA0-4DCB-99D8-7678931DCC55}">
      <dsp:nvSpPr>
        <dsp:cNvPr id="0" name=""/>
        <dsp:cNvSpPr/>
      </dsp:nvSpPr>
      <dsp:spPr>
        <a:xfrm>
          <a:off x="2496" y="1460762"/>
          <a:ext cx="2433707" cy="307989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latin typeface="Calibri Light" panose="020F0302020204030204"/>
            </a:rPr>
            <a:t>Investigating the link between ACE for Wildlife's mission and learning questions and the AZA Social Science Research Agenda. </a:t>
          </a:r>
          <a:endParaRPr lang="en-US" sz="2200" kern="1200"/>
        </a:p>
      </dsp:txBody>
      <dsp:txXfrm>
        <a:off x="2496" y="1460762"/>
        <a:ext cx="2433707" cy="3079890"/>
      </dsp:txXfrm>
    </dsp:sp>
    <dsp:sp modelId="{767C0350-BBE6-4CB3-B9D5-88EA7F00947B}">
      <dsp:nvSpPr>
        <dsp:cNvPr id="0" name=""/>
        <dsp:cNvSpPr/>
      </dsp:nvSpPr>
      <dsp:spPr>
        <a:xfrm>
          <a:off x="2776922" y="667841"/>
          <a:ext cx="2433707" cy="792920"/>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Light" panose="020F0302020204030204"/>
            </a:rPr>
            <a:t>Collaboration</a:t>
          </a:r>
          <a:endParaRPr lang="en-US" sz="2200" kern="1200"/>
        </a:p>
      </dsp:txBody>
      <dsp:txXfrm>
        <a:off x="2776922" y="667841"/>
        <a:ext cx="2433707" cy="792920"/>
      </dsp:txXfrm>
    </dsp:sp>
    <dsp:sp modelId="{4552F952-8721-447E-B901-C080802F25E7}">
      <dsp:nvSpPr>
        <dsp:cNvPr id="0" name=""/>
        <dsp:cNvSpPr/>
      </dsp:nvSpPr>
      <dsp:spPr>
        <a:xfrm>
          <a:off x="2776922" y="1460762"/>
          <a:ext cx="2433707" cy="3079890"/>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latin typeface="Calibri Light" panose="020F0302020204030204"/>
            </a:rPr>
            <a:t>Working with the Diversity &amp; Inclusion Working Group to further our work with the second strategic learning question.</a:t>
          </a:r>
          <a:endParaRPr lang="en-US" sz="2200" kern="1200"/>
        </a:p>
      </dsp:txBody>
      <dsp:txXfrm>
        <a:off x="2776922" y="1460762"/>
        <a:ext cx="2433707" cy="3079890"/>
      </dsp:txXfrm>
    </dsp:sp>
    <dsp:sp modelId="{BD409990-14A0-4F6E-B8BE-7A66F009C8EA}">
      <dsp:nvSpPr>
        <dsp:cNvPr id="0" name=""/>
        <dsp:cNvSpPr/>
      </dsp:nvSpPr>
      <dsp:spPr>
        <a:xfrm>
          <a:off x="5551348" y="667841"/>
          <a:ext cx="2433707" cy="79292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Increasing capacity </a:t>
          </a:r>
          <a:endParaRPr lang="en-US" sz="2200" kern="1200"/>
        </a:p>
      </dsp:txBody>
      <dsp:txXfrm>
        <a:off x="5551348" y="667841"/>
        <a:ext cx="2433707" cy="792920"/>
      </dsp:txXfrm>
    </dsp:sp>
    <dsp:sp modelId="{0B14CEBB-248B-4D7D-BAA6-3D2F0BB53988}">
      <dsp:nvSpPr>
        <dsp:cNvPr id="0" name=""/>
        <dsp:cNvSpPr/>
      </dsp:nvSpPr>
      <dsp:spPr>
        <a:xfrm>
          <a:off x="5551348" y="1460762"/>
          <a:ext cx="2433707" cy="307989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latin typeface="Calibri Light" panose="020F0302020204030204"/>
            </a:rPr>
            <a:t>Editing the empathy training toolkit as it gets piloted throughout 2023. </a:t>
          </a:r>
          <a:endParaRPr lang="en-US" sz="2200" kern="1200"/>
        </a:p>
      </dsp:txBody>
      <dsp:txXfrm>
        <a:off x="5551348" y="1460762"/>
        <a:ext cx="2433707" cy="30798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7DF99-2EF3-4EAC-823F-663170FC8EF6}">
      <dsp:nvSpPr>
        <dsp:cNvPr id="0" name=""/>
        <dsp:cNvSpPr/>
      </dsp:nvSpPr>
      <dsp:spPr>
        <a:xfrm>
          <a:off x="1438701" y="2274"/>
          <a:ext cx="5754806" cy="117835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659" tIns="299303" rIns="111659" bIns="299303" numCol="1" spcCol="1270" anchor="ctr" anchorCtr="0">
          <a:noAutofit/>
        </a:bodyPr>
        <a:lstStyle/>
        <a:p>
          <a:pPr marL="0" lvl="0" indent="0" algn="l" defTabSz="577850">
            <a:lnSpc>
              <a:spcPct val="90000"/>
            </a:lnSpc>
            <a:spcBef>
              <a:spcPct val="0"/>
            </a:spcBef>
            <a:spcAft>
              <a:spcPct val="35000"/>
            </a:spcAft>
            <a:buNone/>
          </a:pPr>
          <a:r>
            <a:rPr lang="en-US" sz="1300" kern="1200"/>
            <a:t>Admit any interested AZA accredited institution regardless of empathy experience/knowledge.</a:t>
          </a:r>
        </a:p>
      </dsp:txBody>
      <dsp:txXfrm>
        <a:off x="1438701" y="2274"/>
        <a:ext cx="5754806" cy="1178358"/>
      </dsp:txXfrm>
    </dsp:sp>
    <dsp:sp modelId="{61074BCD-A7FE-49DB-9E9D-6FDEC27DC96C}">
      <dsp:nvSpPr>
        <dsp:cNvPr id="0" name=""/>
        <dsp:cNvSpPr/>
      </dsp:nvSpPr>
      <dsp:spPr>
        <a:xfrm>
          <a:off x="0" y="2274"/>
          <a:ext cx="1438701" cy="117835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131" tIns="116396" rIns="76131" bIns="116396" numCol="1" spcCol="1270" anchor="ctr" anchorCtr="0">
          <a:noAutofit/>
        </a:bodyPr>
        <a:lstStyle/>
        <a:p>
          <a:pPr marL="0" lvl="0" indent="0" algn="ctr" defTabSz="711200" rtl="0">
            <a:lnSpc>
              <a:spcPct val="90000"/>
            </a:lnSpc>
            <a:spcBef>
              <a:spcPct val="0"/>
            </a:spcBef>
            <a:spcAft>
              <a:spcPct val="35000"/>
            </a:spcAft>
            <a:buNone/>
          </a:pPr>
          <a:r>
            <a:rPr lang="en-US" sz="1600" kern="1200">
              <a:latin typeface="Gill Sans MT" panose="020B0502020104020203"/>
            </a:rPr>
            <a:t>Demand Based </a:t>
          </a:r>
          <a:endParaRPr lang="en-US" sz="1600" kern="1200"/>
        </a:p>
      </dsp:txBody>
      <dsp:txXfrm>
        <a:off x="0" y="2274"/>
        <a:ext cx="1438701" cy="1178358"/>
      </dsp:txXfrm>
    </dsp:sp>
    <dsp:sp modelId="{A642F314-A586-4F67-B6EC-702D5FE30099}">
      <dsp:nvSpPr>
        <dsp:cNvPr id="0" name=""/>
        <dsp:cNvSpPr/>
      </dsp:nvSpPr>
      <dsp:spPr>
        <a:xfrm>
          <a:off x="1438701" y="1251334"/>
          <a:ext cx="5754806" cy="1178358"/>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659" tIns="299303" rIns="111659" bIns="299303" numCol="1" spcCol="1270" anchor="ctr" anchorCtr="0">
          <a:noAutofit/>
        </a:bodyPr>
        <a:lstStyle/>
        <a:p>
          <a:pPr marL="0" lvl="0" indent="0" algn="l" defTabSz="577850">
            <a:lnSpc>
              <a:spcPct val="90000"/>
            </a:lnSpc>
            <a:spcBef>
              <a:spcPct val="0"/>
            </a:spcBef>
            <a:spcAft>
              <a:spcPct val="35000"/>
            </a:spcAft>
            <a:buNone/>
          </a:pPr>
          <a:r>
            <a:rPr lang="en-US" sz="1300" kern="1200"/>
            <a:t>Admit AZA organizations who have already begun to incorporate empathy into their operations.</a:t>
          </a:r>
        </a:p>
      </dsp:txBody>
      <dsp:txXfrm>
        <a:off x="1438701" y="1251334"/>
        <a:ext cx="5754806" cy="1178358"/>
      </dsp:txXfrm>
    </dsp:sp>
    <dsp:sp modelId="{97D6187A-5FD2-48E1-B924-4DE5CD1F38F8}">
      <dsp:nvSpPr>
        <dsp:cNvPr id="0" name=""/>
        <dsp:cNvSpPr/>
      </dsp:nvSpPr>
      <dsp:spPr>
        <a:xfrm>
          <a:off x="0" y="1251334"/>
          <a:ext cx="1438701" cy="1178358"/>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131" tIns="116396" rIns="76131" bIns="116396" numCol="1" spcCol="1270" anchor="ctr" anchorCtr="0">
          <a:noAutofit/>
        </a:bodyPr>
        <a:lstStyle/>
        <a:p>
          <a:pPr marL="0" lvl="0" indent="0" algn="ctr" defTabSz="711200" rtl="0">
            <a:lnSpc>
              <a:spcPct val="90000"/>
            </a:lnSpc>
            <a:spcBef>
              <a:spcPct val="0"/>
            </a:spcBef>
            <a:spcAft>
              <a:spcPct val="35000"/>
            </a:spcAft>
            <a:buNone/>
          </a:pPr>
          <a:r>
            <a:rPr lang="en-US" sz="1600" kern="1200">
              <a:latin typeface="Gill Sans MT" panose="020B0502020104020203"/>
            </a:rPr>
            <a:t>Experience Based </a:t>
          </a:r>
          <a:endParaRPr lang="en-US" sz="1600" kern="1200"/>
        </a:p>
      </dsp:txBody>
      <dsp:txXfrm>
        <a:off x="0" y="1251334"/>
        <a:ext cx="1438701" cy="1178358"/>
      </dsp:txXfrm>
    </dsp:sp>
    <dsp:sp modelId="{29DECEA9-6531-44F9-99CF-D2769DE37407}">
      <dsp:nvSpPr>
        <dsp:cNvPr id="0" name=""/>
        <dsp:cNvSpPr/>
      </dsp:nvSpPr>
      <dsp:spPr>
        <a:xfrm>
          <a:off x="1438701" y="2500394"/>
          <a:ext cx="5754806" cy="1178358"/>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659" tIns="299303" rIns="111659" bIns="299303" numCol="1" spcCol="1270" anchor="ctr" anchorCtr="0">
          <a:noAutofit/>
        </a:bodyPr>
        <a:lstStyle/>
        <a:p>
          <a:pPr marL="0" lvl="0" indent="0" algn="l" defTabSz="577850" rtl="0">
            <a:lnSpc>
              <a:spcPct val="90000"/>
            </a:lnSpc>
            <a:spcBef>
              <a:spcPct val="0"/>
            </a:spcBef>
            <a:spcAft>
              <a:spcPct val="35000"/>
            </a:spcAft>
            <a:buNone/>
          </a:pPr>
          <a:r>
            <a:rPr lang="en-US" sz="1300" kern="1200">
              <a:latin typeface="Gill Sans MT" panose="020B0502020104020203"/>
            </a:rPr>
            <a:t> </a:t>
          </a:r>
          <a:r>
            <a:rPr lang="en-US" sz="1300" kern="1200"/>
            <a:t>Admit AZA organizations with experience to full membership, those with little/no experience to an affiliate status while we help them build their capacity.</a:t>
          </a:r>
        </a:p>
      </dsp:txBody>
      <dsp:txXfrm>
        <a:off x="1438701" y="2500394"/>
        <a:ext cx="5754806" cy="1178358"/>
      </dsp:txXfrm>
    </dsp:sp>
    <dsp:sp modelId="{C4B56B0A-9E89-4809-A702-2C2B854E69D2}">
      <dsp:nvSpPr>
        <dsp:cNvPr id="0" name=""/>
        <dsp:cNvSpPr/>
      </dsp:nvSpPr>
      <dsp:spPr>
        <a:xfrm>
          <a:off x="0" y="2500394"/>
          <a:ext cx="1438701" cy="1178358"/>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131" tIns="116396" rIns="76131" bIns="116396" numCol="1" spcCol="1270" anchor="ctr" anchorCtr="0">
          <a:noAutofit/>
        </a:bodyPr>
        <a:lstStyle/>
        <a:p>
          <a:pPr marL="0" lvl="0" indent="0" algn="ctr" defTabSz="711200" rtl="0">
            <a:lnSpc>
              <a:spcPct val="90000"/>
            </a:lnSpc>
            <a:spcBef>
              <a:spcPct val="0"/>
            </a:spcBef>
            <a:spcAft>
              <a:spcPct val="35000"/>
            </a:spcAft>
            <a:buNone/>
          </a:pPr>
          <a:r>
            <a:rPr lang="en-US" sz="1600" kern="1200">
              <a:latin typeface="Gill Sans MT" panose="020B0502020104020203"/>
            </a:rPr>
            <a:t>Two-tiered Approach</a:t>
          </a:r>
          <a:endParaRPr lang="en-US" sz="1600" kern="1200"/>
        </a:p>
      </dsp:txBody>
      <dsp:txXfrm>
        <a:off x="0" y="2500394"/>
        <a:ext cx="1438701" cy="1178358"/>
      </dsp:txXfrm>
    </dsp:sp>
    <dsp:sp modelId="{D4CE88DC-C62F-4464-9AA6-84D95C7C4185}">
      <dsp:nvSpPr>
        <dsp:cNvPr id="0" name=""/>
        <dsp:cNvSpPr/>
      </dsp:nvSpPr>
      <dsp:spPr>
        <a:xfrm>
          <a:off x="1438701" y="3749454"/>
          <a:ext cx="5754806" cy="1178358"/>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659" tIns="299303" rIns="111659" bIns="299303" numCol="1" spcCol="1270" anchor="ctr" anchorCtr="0">
          <a:noAutofit/>
        </a:bodyPr>
        <a:lstStyle/>
        <a:p>
          <a:pPr marL="0" lvl="0" indent="0" algn="l" defTabSz="577850">
            <a:lnSpc>
              <a:spcPct val="90000"/>
            </a:lnSpc>
            <a:spcBef>
              <a:spcPct val="0"/>
            </a:spcBef>
            <a:spcAft>
              <a:spcPct val="35000"/>
            </a:spcAft>
            <a:buNone/>
          </a:pPr>
          <a:r>
            <a:rPr lang="en-US" sz="1300" kern="1200"/>
            <a:t>Add neighboring states and grow geographically in phases.</a:t>
          </a:r>
        </a:p>
      </dsp:txBody>
      <dsp:txXfrm>
        <a:off x="1438701" y="3749454"/>
        <a:ext cx="5754806" cy="1178358"/>
      </dsp:txXfrm>
    </dsp:sp>
    <dsp:sp modelId="{A7A90689-0EFF-4CF7-8926-A168051B9F6C}">
      <dsp:nvSpPr>
        <dsp:cNvPr id="0" name=""/>
        <dsp:cNvSpPr/>
      </dsp:nvSpPr>
      <dsp:spPr>
        <a:xfrm>
          <a:off x="0" y="3749454"/>
          <a:ext cx="1438701" cy="1178358"/>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131" tIns="116396" rIns="76131" bIns="116396" numCol="1" spcCol="1270" anchor="ctr" anchorCtr="0">
          <a:noAutofit/>
        </a:bodyPr>
        <a:lstStyle/>
        <a:p>
          <a:pPr marL="0" lvl="0" indent="0" algn="ctr" defTabSz="711200" rtl="0">
            <a:lnSpc>
              <a:spcPct val="90000"/>
            </a:lnSpc>
            <a:spcBef>
              <a:spcPct val="0"/>
            </a:spcBef>
            <a:spcAft>
              <a:spcPct val="35000"/>
            </a:spcAft>
            <a:buNone/>
          </a:pPr>
          <a:r>
            <a:rPr lang="en-US" sz="1600" kern="1200">
              <a:latin typeface="Gill Sans MT" panose="020B0502020104020203"/>
            </a:rPr>
            <a:t>Regional Expansion</a:t>
          </a:r>
          <a:endParaRPr lang="en-US" sz="1600" kern="1200"/>
        </a:p>
      </dsp:txBody>
      <dsp:txXfrm>
        <a:off x="0" y="3749454"/>
        <a:ext cx="1438701" cy="11783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57081-1ACF-4DFC-86ED-9B856A110334}">
      <dsp:nvSpPr>
        <dsp:cNvPr id="0" name=""/>
        <dsp:cNvSpPr/>
      </dsp:nvSpPr>
      <dsp:spPr>
        <a:xfrm>
          <a:off x="3063967" y="601"/>
          <a:ext cx="3548796" cy="197155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latin typeface="Gill Sans MT" panose="020B0502020104020203"/>
            </a:rPr>
            <a:t>Demand Based </a:t>
          </a:r>
          <a:endParaRPr lang="en-US" sz="1900" kern="1200"/>
        </a:p>
        <a:p>
          <a:pPr marL="114300" lvl="1" indent="-114300" algn="l" defTabSz="666750">
            <a:lnSpc>
              <a:spcPct val="90000"/>
            </a:lnSpc>
            <a:spcBef>
              <a:spcPct val="0"/>
            </a:spcBef>
            <a:spcAft>
              <a:spcPct val="15000"/>
            </a:spcAft>
            <a:buChar char="•"/>
          </a:pPr>
          <a:r>
            <a:rPr lang="en-US" sz="1500" kern="1200"/>
            <a:t>Admit any interested AZA accredited institution regardless of empathy experience/knowledge.</a:t>
          </a:r>
        </a:p>
      </dsp:txBody>
      <dsp:txXfrm>
        <a:off x="3121712" y="58346"/>
        <a:ext cx="3433306" cy="1856063"/>
      </dsp:txXfrm>
    </dsp:sp>
    <dsp:sp modelId="{4F081544-5D00-4304-9AA9-3D2A8B17EAE1}">
      <dsp:nvSpPr>
        <dsp:cNvPr id="0" name=""/>
        <dsp:cNvSpPr/>
      </dsp:nvSpPr>
      <dsp:spPr>
        <a:xfrm rot="5400000">
          <a:off x="4468699" y="2021444"/>
          <a:ext cx="739332" cy="88719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4572206" y="2095377"/>
        <a:ext cx="532319" cy="517532"/>
      </dsp:txXfrm>
    </dsp:sp>
    <dsp:sp modelId="{52D73E3E-8A20-4301-A16D-41DC974D2643}">
      <dsp:nvSpPr>
        <dsp:cNvPr id="0" name=""/>
        <dsp:cNvSpPr/>
      </dsp:nvSpPr>
      <dsp:spPr>
        <a:xfrm>
          <a:off x="3063967" y="2957932"/>
          <a:ext cx="3548796" cy="1971553"/>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latin typeface="Gill Sans MT"/>
            </a:rPr>
            <a:t>Demand Based with flexibility </a:t>
          </a:r>
        </a:p>
        <a:p>
          <a:pPr marL="114300" lvl="1" indent="-114300" algn="l" defTabSz="666750" rtl="0">
            <a:lnSpc>
              <a:spcPct val="90000"/>
            </a:lnSpc>
            <a:spcBef>
              <a:spcPct val="0"/>
            </a:spcBef>
            <a:spcAft>
              <a:spcPct val="15000"/>
            </a:spcAft>
            <a:buChar char="•"/>
          </a:pPr>
          <a:r>
            <a:rPr lang="en-US" sz="1500" kern="1200"/>
            <a:t>Expansion will be on a flexible, demand-based basis that allows interested applicants to choose their level of participation through either individual Affiliate status or </a:t>
          </a:r>
          <a:r>
            <a:rPr lang="en-US" sz="1500" kern="1200">
              <a:latin typeface="Calibri Light" panose="020F0302020204030204"/>
            </a:rPr>
            <a:t>an organization as an</a:t>
          </a:r>
          <a:r>
            <a:rPr lang="en-US" sz="1500" kern="1200"/>
            <a:t> Institutional Partner</a:t>
          </a:r>
          <a:r>
            <a:rPr lang="en-US" sz="1500" kern="1200">
              <a:latin typeface="Calibri Light"/>
              <a:cs typeface="Calibri Light"/>
            </a:rPr>
            <a:t>.</a:t>
          </a:r>
          <a:endParaRPr lang="en-US" sz="1500" kern="1200">
            <a:latin typeface="Gill Sans MT"/>
          </a:endParaRPr>
        </a:p>
      </dsp:txBody>
      <dsp:txXfrm>
        <a:off x="3121712" y="3015677"/>
        <a:ext cx="3433306" cy="18560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041E3-673E-4730-84B2-0EEA346CCBA7}">
      <dsp:nvSpPr>
        <dsp:cNvPr id="0" name=""/>
        <dsp:cNvSpPr/>
      </dsp:nvSpPr>
      <dsp:spPr>
        <a:xfrm rot="3674059">
          <a:off x="3005464" y="3775937"/>
          <a:ext cx="944829" cy="41660"/>
        </a:xfrm>
        <a:custGeom>
          <a:avLst/>
          <a:gdLst/>
          <a:ahLst/>
          <a:cxnLst/>
          <a:rect l="0" t="0" r="0" b="0"/>
          <a:pathLst>
            <a:path>
              <a:moveTo>
                <a:pt x="0" y="20830"/>
              </a:moveTo>
              <a:lnTo>
                <a:pt x="944829" y="2083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DCBCAD-52D4-42B5-B683-3A99897AC718}">
      <dsp:nvSpPr>
        <dsp:cNvPr id="0" name=""/>
        <dsp:cNvSpPr/>
      </dsp:nvSpPr>
      <dsp:spPr>
        <a:xfrm rot="1308166">
          <a:off x="3555415" y="3048824"/>
          <a:ext cx="670103" cy="41660"/>
        </a:xfrm>
        <a:custGeom>
          <a:avLst/>
          <a:gdLst/>
          <a:ahLst/>
          <a:cxnLst/>
          <a:rect l="0" t="0" r="0" b="0"/>
          <a:pathLst>
            <a:path>
              <a:moveTo>
                <a:pt x="0" y="20830"/>
              </a:moveTo>
              <a:lnTo>
                <a:pt x="670103" y="2083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80B9F3-0885-47EA-9BEE-A47E85919EB4}">
      <dsp:nvSpPr>
        <dsp:cNvPr id="0" name=""/>
        <dsp:cNvSpPr/>
      </dsp:nvSpPr>
      <dsp:spPr>
        <a:xfrm rot="20291834">
          <a:off x="3555415" y="2216620"/>
          <a:ext cx="670103" cy="41660"/>
        </a:xfrm>
        <a:custGeom>
          <a:avLst/>
          <a:gdLst/>
          <a:ahLst/>
          <a:cxnLst/>
          <a:rect l="0" t="0" r="0" b="0"/>
          <a:pathLst>
            <a:path>
              <a:moveTo>
                <a:pt x="0" y="20830"/>
              </a:moveTo>
              <a:lnTo>
                <a:pt x="670103" y="2083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3D263D-D11B-453A-81DC-999DB189CA91}">
      <dsp:nvSpPr>
        <dsp:cNvPr id="0" name=""/>
        <dsp:cNvSpPr/>
      </dsp:nvSpPr>
      <dsp:spPr>
        <a:xfrm rot="17925941">
          <a:off x="3005464" y="1489507"/>
          <a:ext cx="944829" cy="41660"/>
        </a:xfrm>
        <a:custGeom>
          <a:avLst/>
          <a:gdLst/>
          <a:ahLst/>
          <a:cxnLst/>
          <a:rect l="0" t="0" r="0" b="0"/>
          <a:pathLst>
            <a:path>
              <a:moveTo>
                <a:pt x="0" y="20830"/>
              </a:moveTo>
              <a:lnTo>
                <a:pt x="944829" y="2083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9BA9A8-829D-4F7B-A0C7-CE03AD223BC5}">
      <dsp:nvSpPr>
        <dsp:cNvPr id="0" name=""/>
        <dsp:cNvSpPr/>
      </dsp:nvSpPr>
      <dsp:spPr>
        <a:xfrm>
          <a:off x="1808714" y="1611983"/>
          <a:ext cx="2083138" cy="208313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FD150A-AE95-4859-9B13-71FFD8882CAB}">
      <dsp:nvSpPr>
        <dsp:cNvPr id="0" name=""/>
        <dsp:cNvSpPr/>
      </dsp:nvSpPr>
      <dsp:spPr>
        <a:xfrm>
          <a:off x="3402735" y="2018"/>
          <a:ext cx="1166156" cy="1166156"/>
        </a:xfrm>
        <a:prstGeom prst="ellipse">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r>
            <a:rPr lang="en-US" sz="900" kern="1200">
              <a:latin typeface="Calibri Light" panose="020F0302020204030204"/>
            </a:rPr>
            <a:t>Be accredited by AZA</a:t>
          </a:r>
          <a:endParaRPr lang="en-US" sz="900" kern="1200"/>
        </a:p>
      </dsp:txBody>
      <dsp:txXfrm>
        <a:off x="3573515" y="172798"/>
        <a:ext cx="824596" cy="824596"/>
      </dsp:txXfrm>
    </dsp:sp>
    <dsp:sp modelId="{4DC61555-23F1-4641-926D-0D2261084B37}">
      <dsp:nvSpPr>
        <dsp:cNvPr id="0" name=""/>
        <dsp:cNvSpPr/>
      </dsp:nvSpPr>
      <dsp:spPr>
        <a:xfrm>
          <a:off x="4159842" y="1313367"/>
          <a:ext cx="1166156" cy="1166156"/>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r>
            <a:rPr lang="en-US" sz="900" kern="1200">
              <a:latin typeface="Calibri Light" panose="020F0302020204030204"/>
            </a:rPr>
            <a:t>Be organizationally committed </a:t>
          </a:r>
          <a:endParaRPr lang="en-US" sz="900" kern="1200"/>
        </a:p>
      </dsp:txBody>
      <dsp:txXfrm>
        <a:off x="4330622" y="1484147"/>
        <a:ext cx="824596" cy="824596"/>
      </dsp:txXfrm>
    </dsp:sp>
    <dsp:sp modelId="{DA861729-A7B3-453C-A9F9-CB4D2DFCADBD}">
      <dsp:nvSpPr>
        <dsp:cNvPr id="0" name=""/>
        <dsp:cNvSpPr/>
      </dsp:nvSpPr>
      <dsp:spPr>
        <a:xfrm>
          <a:off x="5442614" y="1313367"/>
          <a:ext cx="1749234" cy="1166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88950" rtl="0">
            <a:lnSpc>
              <a:spcPct val="90000"/>
            </a:lnSpc>
            <a:spcBef>
              <a:spcPct val="0"/>
            </a:spcBef>
            <a:spcAft>
              <a:spcPct val="15000"/>
            </a:spcAft>
            <a:buChar char="•"/>
          </a:pPr>
          <a:r>
            <a:rPr lang="en-US" sz="1100" kern="1200">
              <a:latin typeface="Calibri Light" panose="020F0302020204030204"/>
            </a:rPr>
            <a:t>Organizational leadership has signed the ACE for Wildlife letter of commitment </a:t>
          </a:r>
          <a:endParaRPr lang="en-US" sz="1100" kern="1200"/>
        </a:p>
      </dsp:txBody>
      <dsp:txXfrm>
        <a:off x="5442614" y="1313367"/>
        <a:ext cx="1749234" cy="1166156"/>
      </dsp:txXfrm>
    </dsp:sp>
    <dsp:sp modelId="{985D2A77-B05B-4DA8-88B5-EBFF10403C77}">
      <dsp:nvSpPr>
        <dsp:cNvPr id="0" name=""/>
        <dsp:cNvSpPr/>
      </dsp:nvSpPr>
      <dsp:spPr>
        <a:xfrm>
          <a:off x="4159842" y="2827581"/>
          <a:ext cx="1166156" cy="1166156"/>
        </a:xfrm>
        <a:prstGeom prst="ellips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r>
            <a:rPr lang="en-US" sz="900" kern="1200">
              <a:latin typeface="Calibri Light" panose="020F0302020204030204"/>
            </a:rPr>
            <a:t>Have attended or watched an introductory empathy training </a:t>
          </a:r>
          <a:endParaRPr lang="en-US" sz="900" kern="1200"/>
        </a:p>
      </dsp:txBody>
      <dsp:txXfrm>
        <a:off x="4330622" y="2998361"/>
        <a:ext cx="824596" cy="824596"/>
      </dsp:txXfrm>
    </dsp:sp>
    <dsp:sp modelId="{1E3B593D-7063-43A4-A424-9E6897003204}">
      <dsp:nvSpPr>
        <dsp:cNvPr id="0" name=""/>
        <dsp:cNvSpPr/>
      </dsp:nvSpPr>
      <dsp:spPr>
        <a:xfrm>
          <a:off x="5442614" y="2827581"/>
          <a:ext cx="1749234" cy="1166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88950" rtl="0">
            <a:lnSpc>
              <a:spcPct val="90000"/>
            </a:lnSpc>
            <a:spcBef>
              <a:spcPct val="0"/>
            </a:spcBef>
            <a:spcAft>
              <a:spcPct val="15000"/>
            </a:spcAft>
            <a:buChar char="•"/>
          </a:pPr>
          <a:r>
            <a:rPr lang="en-US" sz="1100" kern="1200">
              <a:latin typeface="Calibri Light" panose="020F0302020204030204"/>
            </a:rPr>
            <a:t>Items within the Empathy Training Toolkit</a:t>
          </a:r>
          <a:endParaRPr lang="en-US" sz="1100" kern="1200"/>
        </a:p>
        <a:p>
          <a:pPr marL="57150" lvl="1" indent="-57150" algn="l" defTabSz="488950" rtl="0">
            <a:lnSpc>
              <a:spcPct val="90000"/>
            </a:lnSpc>
            <a:spcBef>
              <a:spcPct val="0"/>
            </a:spcBef>
            <a:spcAft>
              <a:spcPct val="15000"/>
            </a:spcAft>
            <a:buChar char="•"/>
          </a:pPr>
          <a:r>
            <a:rPr lang="en-US" sz="1100" kern="1200">
              <a:latin typeface="Calibri Light" panose="020F0302020204030204"/>
            </a:rPr>
            <a:t>Best Practices in Developing Empathy Towards Wildlife Executive Session recording</a:t>
          </a:r>
        </a:p>
        <a:p>
          <a:pPr marL="57150" lvl="1" indent="-57150" algn="l" defTabSz="488950" rtl="0">
            <a:lnSpc>
              <a:spcPct val="90000"/>
            </a:lnSpc>
            <a:spcBef>
              <a:spcPct val="0"/>
            </a:spcBef>
            <a:spcAft>
              <a:spcPct val="15000"/>
            </a:spcAft>
            <a:buChar char="•"/>
          </a:pPr>
          <a:r>
            <a:rPr lang="en-US" sz="1100" kern="1200">
              <a:latin typeface="Calibri Light" panose="020F0302020204030204"/>
            </a:rPr>
            <a:t>Seattle Aquarium empathy workshop</a:t>
          </a:r>
          <a:endParaRPr lang="en-US" sz="1100" kern="1200"/>
        </a:p>
      </dsp:txBody>
      <dsp:txXfrm>
        <a:off x="5442614" y="2827581"/>
        <a:ext cx="1749234" cy="1166156"/>
      </dsp:txXfrm>
    </dsp:sp>
    <dsp:sp modelId="{C67C37A1-5B45-4C18-B2EB-85CEA2398F3C}">
      <dsp:nvSpPr>
        <dsp:cNvPr id="0" name=""/>
        <dsp:cNvSpPr/>
      </dsp:nvSpPr>
      <dsp:spPr>
        <a:xfrm>
          <a:off x="3402735" y="4138929"/>
          <a:ext cx="1166156" cy="1166156"/>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r>
            <a:rPr lang="en-US" sz="900" kern="1200">
              <a:latin typeface="Calibri Light" panose="020F0302020204030204"/>
            </a:rPr>
            <a:t>Organizations attend at least 4 Network events (including recordings) yearly. </a:t>
          </a:r>
        </a:p>
      </dsp:txBody>
      <dsp:txXfrm>
        <a:off x="3573515" y="4309709"/>
        <a:ext cx="824596" cy="824596"/>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25DD32-A583-4602-AD9C-A1DFEFB9B74A}" type="datetimeFigureOut">
              <a:t>10/13/2022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9B223-E9B9-47D6-8BD3-76B838E64429}" type="slidenum">
              <a:t>‹#›</a:t>
            </a:fld>
            <a:endParaRPr lang="en-US"/>
          </a:p>
        </p:txBody>
      </p:sp>
    </p:spTree>
    <p:extLst>
      <p:ext uri="{BB962C8B-B14F-4D97-AF65-F5344CB8AC3E}">
        <p14:creationId xmlns:p14="http://schemas.microsoft.com/office/powerpoint/2010/main" val="155227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mentimeter.com/app/presentation/ad0fd99a6f7997b51b3e11612310f8c0/a233ae3cfacc/edit"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padlet.com/emilybernhardt/zzehd06nvupc49a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rive.google.com/file/d/18vfr_Ajlz3sBwemAB_tDVqNl2Ue1eEde/view?usp=shar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RYAN</a:t>
            </a:r>
          </a:p>
          <a:p>
            <a:endParaRPr lang="en-US">
              <a:ea typeface="Calibri"/>
              <a:cs typeface="Calibri"/>
            </a:endParaRPr>
          </a:p>
          <a:p>
            <a:r>
              <a:rPr lang="en-US">
                <a:ea typeface="Calibri"/>
                <a:cs typeface="Calibri"/>
              </a:rPr>
              <a:t>Instructions</a:t>
            </a:r>
            <a:endParaRPr lang="en-US"/>
          </a:p>
          <a:p>
            <a:r>
              <a:rPr lang="en-US">
                <a:ea typeface="Calibri"/>
                <a:cs typeface="Calibri"/>
              </a:rPr>
              <a:t>-Every person gets points for everything in each category that applies to what's on their phone </a:t>
            </a:r>
          </a:p>
          <a:p>
            <a:r>
              <a:rPr lang="en-US">
                <a:ea typeface="Calibri"/>
                <a:cs typeface="Calibri"/>
              </a:rPr>
              <a:t>-If people are interested in sharing their points, they can do anonymously in a </a:t>
            </a:r>
            <a:r>
              <a:rPr lang="en-US">
                <a:ea typeface="Calibri"/>
                <a:cs typeface="Calibri"/>
                <a:hlinkClick r:id="rId3"/>
              </a:rPr>
              <a:t>Mentimeter link</a:t>
            </a:r>
            <a:r>
              <a:rPr lang="en-US">
                <a:ea typeface="Calibri"/>
                <a:cs typeface="Calibri"/>
              </a:rPr>
              <a:t> that will be dropped in the chat </a:t>
            </a:r>
          </a:p>
          <a:p>
            <a:r>
              <a:rPr lang="en-US">
                <a:ea typeface="Calibri"/>
                <a:cs typeface="Calibri"/>
              </a:rPr>
              <a:t>-For the prompts in the 5 and 10 point categories, people must share the podcast, photo, and/or song in the </a:t>
            </a:r>
            <a:r>
              <a:rPr lang="en-US">
                <a:ea typeface="Calibri"/>
                <a:cs typeface="Calibri"/>
                <a:hlinkClick r:id="rId4"/>
              </a:rPr>
              <a:t>Padlet link</a:t>
            </a:r>
            <a:r>
              <a:rPr lang="en-US">
                <a:ea typeface="Calibri"/>
                <a:cs typeface="Calibri"/>
              </a:rPr>
              <a:t> to be dropped in the chat in order to receive the points (based on the honor system) </a:t>
            </a:r>
          </a:p>
          <a:p>
            <a:r>
              <a:rPr lang="en-US">
                <a:ea typeface="Calibri"/>
                <a:cs typeface="Calibri"/>
              </a:rPr>
              <a:t>-There is no incentive for winning, just friendly competition! </a:t>
            </a:r>
          </a:p>
          <a:p>
            <a:endParaRPr lang="en-US">
              <a:ea typeface="Calibri"/>
              <a:cs typeface="Calibri"/>
            </a:endParaRPr>
          </a:p>
          <a:p>
            <a:r>
              <a:rPr lang="en-US">
                <a:ea typeface="Calibri"/>
                <a:cs typeface="Calibri"/>
              </a:rPr>
              <a:t>TRANSITION TO EMILY </a:t>
            </a:r>
          </a:p>
        </p:txBody>
      </p:sp>
      <p:sp>
        <p:nvSpPr>
          <p:cNvPr id="4" name="Slide Number Placeholder 3"/>
          <p:cNvSpPr>
            <a:spLocks noGrp="1"/>
          </p:cNvSpPr>
          <p:nvPr>
            <p:ph type="sldNum" sz="quarter" idx="5"/>
          </p:nvPr>
        </p:nvSpPr>
        <p:spPr/>
        <p:txBody>
          <a:bodyPr/>
          <a:lstStyle/>
          <a:p>
            <a:fld id="{05D9B223-E9B9-47D6-8BD3-76B838E64429}" type="slidenum">
              <a:rPr lang="en-US"/>
              <a:t>1</a:t>
            </a:fld>
            <a:endParaRPr lang="en-US"/>
          </a:p>
        </p:txBody>
      </p:sp>
    </p:spTree>
    <p:extLst>
      <p:ext uri="{BB962C8B-B14F-4D97-AF65-F5344CB8AC3E}">
        <p14:creationId xmlns:p14="http://schemas.microsoft.com/office/powerpoint/2010/main" val="3018200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Emily will hand over to y'all to introduce yourselves in the order of the pictures. </a:t>
            </a:r>
          </a:p>
        </p:txBody>
      </p:sp>
      <p:sp>
        <p:nvSpPr>
          <p:cNvPr id="4" name="Slide Number Placeholder 3"/>
          <p:cNvSpPr>
            <a:spLocks noGrp="1"/>
          </p:cNvSpPr>
          <p:nvPr>
            <p:ph type="sldNum" sz="quarter" idx="5"/>
          </p:nvPr>
        </p:nvSpPr>
        <p:spPr/>
        <p:txBody>
          <a:bodyPr/>
          <a:lstStyle/>
          <a:p>
            <a:fld id="{05D9B223-E9B9-47D6-8BD3-76B838E64429}" type="slidenum">
              <a:rPr lang="en-US"/>
              <a:t>10</a:t>
            </a:fld>
            <a:endParaRPr lang="en-US"/>
          </a:p>
        </p:txBody>
      </p:sp>
    </p:spTree>
    <p:extLst>
      <p:ext uri="{BB962C8B-B14F-4D97-AF65-F5344CB8AC3E}">
        <p14:creationId xmlns:p14="http://schemas.microsoft.com/office/powerpoint/2010/main" val="3294781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TIERNEY</a:t>
            </a:r>
          </a:p>
          <a:p>
            <a:endParaRPr lang="en-US">
              <a:cs typeface="Calibri"/>
            </a:endParaRPr>
          </a:p>
          <a:p>
            <a:r>
              <a:rPr lang="en-US"/>
              <a:t>We are so excited to be joined today by many of our new affiliates, a new status of level of involvement for the Network. Welcome to your first Network event! </a:t>
            </a:r>
            <a:endParaRPr lang="en-US">
              <a:cs typeface="Calibri"/>
            </a:endParaRPr>
          </a:p>
          <a:p>
            <a:endParaRPr lang="en-US">
              <a:cs typeface="Calibri"/>
            </a:endParaRPr>
          </a:p>
          <a:p>
            <a:endParaRPr lang="en-US">
              <a:cs typeface="Calibri"/>
            </a:endParaRPr>
          </a:p>
          <a:p>
            <a:r>
              <a:rPr lang="en-US">
                <a:cs typeface="Calibri"/>
              </a:rPr>
              <a:t>Take this time to welcome Affiliates to their first large Network event.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BD74E92E-4F5B-44FC-BBCF-B2D68913E1EB}" type="slidenum">
              <a:rPr lang="en-US"/>
              <a:t>11</a:t>
            </a:fld>
            <a:endParaRPr lang="en-US"/>
          </a:p>
        </p:txBody>
      </p:sp>
    </p:spTree>
    <p:extLst>
      <p:ext uri="{BB962C8B-B14F-4D97-AF65-F5344CB8AC3E}">
        <p14:creationId xmlns:p14="http://schemas.microsoft.com/office/powerpoint/2010/main" val="1241264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TIERNEY</a:t>
            </a:r>
          </a:p>
          <a:p>
            <a:endParaRPr lang="en-US">
              <a:cs typeface="Calibri"/>
            </a:endParaRPr>
          </a:p>
          <a:p>
            <a:r>
              <a:rPr lang="en-US"/>
              <a:t>Affiliates are able to apply through the ACE for Wildlife website and are asked to provide information regarding their interest in the Network, as well as any relevant experience. Regardless of previous work, all who are interested are encouraged to apply, as we value the input the range of organizations and individuals have to offer. Applications are reviewed monthly and accepted affiliates are welcomed with an orientation letter, including links to videos that walk through the ACE website and discussion board. </a:t>
            </a:r>
          </a:p>
          <a:p>
            <a:r>
              <a:rPr lang="en-US"/>
              <a:t>Talk main difference between two levels: While affiliates can’t join committees or vote, they do still have access to some great resources and conversations, like these! </a:t>
            </a:r>
            <a:endParaRPr lang="en-US">
              <a:cs typeface="Calibri"/>
            </a:endParaRPr>
          </a:p>
          <a:p>
            <a:r>
              <a:rPr lang="en-US"/>
              <a:t>Review main goals of Network: sharing resources on fostering empathy based practices to lead to further conservation action </a:t>
            </a:r>
            <a:endParaRPr lang="en-US">
              <a:cs typeface="Calibri"/>
            </a:endParaRPr>
          </a:p>
          <a:p>
            <a:endParaRPr lang="en-US">
              <a:cs typeface="Calibri"/>
            </a:endParaRPr>
          </a:p>
          <a:p>
            <a:endParaRPr lang="en-US">
              <a:cs typeface="Calibri"/>
            </a:endParaRPr>
          </a:p>
          <a:p>
            <a:r>
              <a:rPr lang="en-US">
                <a:cs typeface="Calibri"/>
              </a:rPr>
              <a:t>Talk about how the Affiliate application process works, success from AZA conference. Talk about video orientation links for Members and Affiliates. </a:t>
            </a:r>
            <a:endParaRPr lang="en-US"/>
          </a:p>
        </p:txBody>
      </p:sp>
      <p:sp>
        <p:nvSpPr>
          <p:cNvPr id="4" name="Slide Number Placeholder 3"/>
          <p:cNvSpPr>
            <a:spLocks noGrp="1"/>
          </p:cNvSpPr>
          <p:nvPr>
            <p:ph type="sldNum" sz="quarter" idx="5"/>
          </p:nvPr>
        </p:nvSpPr>
        <p:spPr/>
        <p:txBody>
          <a:bodyPr/>
          <a:lstStyle/>
          <a:p>
            <a:fld id="{05D9B223-E9B9-47D6-8BD3-76B838E64429}" type="slidenum">
              <a:rPr lang="en-US"/>
              <a:t>12</a:t>
            </a:fld>
            <a:endParaRPr lang="en-US"/>
          </a:p>
        </p:txBody>
      </p:sp>
    </p:spTree>
    <p:extLst>
      <p:ext uri="{BB962C8B-B14F-4D97-AF65-F5344CB8AC3E}">
        <p14:creationId xmlns:p14="http://schemas.microsoft.com/office/powerpoint/2010/main" val="3499129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TIERNEY </a:t>
            </a:r>
          </a:p>
          <a:p>
            <a:endParaRPr lang="en-US">
              <a:cs typeface="Calibri"/>
            </a:endParaRPr>
          </a:p>
          <a:p>
            <a:r>
              <a:rPr lang="en-US">
                <a:cs typeface="Calibri"/>
              </a:rPr>
              <a:t>As of 9/29 this is our map of the various organizations that we have Network Affiliates at. This would be a good place to mention that AZA attributed to a lot of the Affiliate spread we see across the country (we didn't have a lot of eastern coast places prior). </a:t>
            </a:r>
            <a:endParaRPr lang="en-US"/>
          </a:p>
          <a:p>
            <a:endParaRPr lang="en-US">
              <a:cs typeface="Calibri"/>
            </a:endParaRPr>
          </a:p>
          <a:p>
            <a:r>
              <a:rPr lang="en-US">
                <a:cs typeface="Calibri"/>
              </a:rPr>
              <a:t>Red pencil: consultant</a:t>
            </a:r>
          </a:p>
          <a:p>
            <a:r>
              <a:rPr lang="en-US">
                <a:cs typeface="Calibri"/>
              </a:rPr>
              <a:t>Blue fish: aquarium</a:t>
            </a:r>
          </a:p>
          <a:p>
            <a:r>
              <a:rPr lang="en-US">
                <a:cs typeface="Calibri"/>
              </a:rPr>
              <a:t>Green bear: zoo</a:t>
            </a:r>
          </a:p>
          <a:p>
            <a:r>
              <a:rPr lang="en-US">
                <a:cs typeface="Calibri"/>
              </a:rPr>
              <a:t>Yellow building: university </a:t>
            </a:r>
          </a:p>
        </p:txBody>
      </p:sp>
      <p:sp>
        <p:nvSpPr>
          <p:cNvPr id="4" name="Slide Number Placeholder 3"/>
          <p:cNvSpPr>
            <a:spLocks noGrp="1"/>
          </p:cNvSpPr>
          <p:nvPr>
            <p:ph type="sldNum" sz="quarter" idx="5"/>
          </p:nvPr>
        </p:nvSpPr>
        <p:spPr/>
        <p:txBody>
          <a:bodyPr/>
          <a:lstStyle/>
          <a:p>
            <a:fld id="{05D9B223-E9B9-47D6-8BD3-76B838E64429}" type="slidenum">
              <a:rPr lang="en-US"/>
              <a:t>13</a:t>
            </a:fld>
            <a:endParaRPr lang="en-US"/>
          </a:p>
        </p:txBody>
      </p:sp>
    </p:spTree>
    <p:extLst>
      <p:ext uri="{BB962C8B-B14F-4D97-AF65-F5344CB8AC3E}">
        <p14:creationId xmlns:p14="http://schemas.microsoft.com/office/powerpoint/2010/main" val="1594494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TIERNEY </a:t>
            </a:r>
          </a:p>
          <a:p>
            <a:endParaRPr lang="en-US">
              <a:cs typeface="Calibri"/>
            </a:endParaRPr>
          </a:p>
          <a:p>
            <a:r>
              <a:rPr lang="en-US"/>
              <a:t>Code was shared prior to meeting, but ultimately focuses on specifics that allow the Network to remain a positive and professional environment for everyone involved. </a:t>
            </a:r>
            <a:endParaRPr lang="en-US">
              <a:cs typeface="Calibri"/>
            </a:endParaRPr>
          </a:p>
          <a:p>
            <a:endParaRPr lang="en-US">
              <a:cs typeface="Calibri"/>
            </a:endParaRPr>
          </a:p>
          <a:p>
            <a:r>
              <a:rPr lang="en-US">
                <a:cs typeface="Calibri"/>
              </a:rPr>
              <a:t>We don't need to specify what they events were – keep it vague. </a:t>
            </a:r>
            <a:endParaRPr lang="en-US"/>
          </a:p>
        </p:txBody>
      </p:sp>
      <p:sp>
        <p:nvSpPr>
          <p:cNvPr id="4" name="Slide Number Placeholder 3"/>
          <p:cNvSpPr>
            <a:spLocks noGrp="1"/>
          </p:cNvSpPr>
          <p:nvPr>
            <p:ph type="sldNum" sz="quarter" idx="5"/>
          </p:nvPr>
        </p:nvSpPr>
        <p:spPr/>
        <p:txBody>
          <a:bodyPr/>
          <a:lstStyle/>
          <a:p>
            <a:fld id="{05D9B223-E9B9-47D6-8BD3-76B838E64429}" type="slidenum">
              <a:rPr lang="en-US"/>
              <a:t>14</a:t>
            </a:fld>
            <a:endParaRPr lang="en-US"/>
          </a:p>
        </p:txBody>
      </p:sp>
    </p:spTree>
    <p:extLst>
      <p:ext uri="{BB962C8B-B14F-4D97-AF65-F5344CB8AC3E}">
        <p14:creationId xmlns:p14="http://schemas.microsoft.com/office/powerpoint/2010/main" val="1354472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TIERNEY </a:t>
            </a:r>
          </a:p>
          <a:p>
            <a:endParaRPr lang="en-US">
              <a:cs typeface="Calibri"/>
            </a:endParaRPr>
          </a:p>
          <a:p>
            <a:r>
              <a:rPr lang="en-US">
                <a:cs typeface="Calibri"/>
              </a:rPr>
              <a:t>Can use this slide as a recruitment slide as well. </a:t>
            </a:r>
            <a:endParaRPr lang="en-US"/>
          </a:p>
          <a:p>
            <a:endParaRPr lang="en-US">
              <a:cs typeface="Calibri"/>
            </a:endParaRPr>
          </a:p>
          <a:p>
            <a:r>
              <a:rPr lang="en-US">
                <a:cs typeface="Calibri"/>
              </a:rPr>
              <a:t>Tierney passes it to Liz and the Strategic Learning Committee. </a:t>
            </a:r>
          </a:p>
        </p:txBody>
      </p:sp>
      <p:sp>
        <p:nvSpPr>
          <p:cNvPr id="4" name="Slide Number Placeholder 3"/>
          <p:cNvSpPr>
            <a:spLocks noGrp="1"/>
          </p:cNvSpPr>
          <p:nvPr>
            <p:ph type="sldNum" sz="quarter" idx="5"/>
          </p:nvPr>
        </p:nvSpPr>
        <p:spPr/>
        <p:txBody>
          <a:bodyPr/>
          <a:lstStyle/>
          <a:p>
            <a:fld id="{05D9B223-E9B9-47D6-8BD3-76B838E64429}" type="slidenum">
              <a:rPr lang="en-US"/>
              <a:t>15</a:t>
            </a:fld>
            <a:endParaRPr lang="en-US"/>
          </a:p>
        </p:txBody>
      </p:sp>
    </p:spTree>
    <p:extLst>
      <p:ext uri="{BB962C8B-B14F-4D97-AF65-F5344CB8AC3E}">
        <p14:creationId xmlns:p14="http://schemas.microsoft.com/office/powerpoint/2010/main" val="1612281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LIZ </a:t>
            </a:r>
          </a:p>
          <a:p>
            <a:endParaRPr lang="en-US">
              <a:cs typeface="Calibri"/>
            </a:endParaRPr>
          </a:p>
          <a:p>
            <a:r>
              <a:rPr lang="en-US">
                <a:cs typeface="Calibri"/>
              </a:rPr>
              <a:t>Tierney will be passing it off to this committee – folks will introduce themselves in the order of the images on the screen. </a:t>
            </a:r>
          </a:p>
        </p:txBody>
      </p:sp>
      <p:sp>
        <p:nvSpPr>
          <p:cNvPr id="4" name="Slide Number Placeholder 3"/>
          <p:cNvSpPr>
            <a:spLocks noGrp="1"/>
          </p:cNvSpPr>
          <p:nvPr>
            <p:ph type="sldNum" sz="quarter" idx="5"/>
          </p:nvPr>
        </p:nvSpPr>
        <p:spPr/>
        <p:txBody>
          <a:bodyPr/>
          <a:lstStyle/>
          <a:p>
            <a:fld id="{05D9B223-E9B9-47D6-8BD3-76B838E64429}" type="slidenum">
              <a:rPr lang="en-US"/>
              <a:t>16</a:t>
            </a:fld>
            <a:endParaRPr lang="en-US"/>
          </a:p>
        </p:txBody>
      </p:sp>
    </p:spTree>
    <p:extLst>
      <p:ext uri="{BB962C8B-B14F-4D97-AF65-F5344CB8AC3E}">
        <p14:creationId xmlns:p14="http://schemas.microsoft.com/office/powerpoint/2010/main" val="2834734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LIZ</a:t>
            </a:r>
          </a:p>
          <a:p>
            <a:endParaRPr lang="en-US">
              <a:cs typeface="Calibri"/>
            </a:endParaRPr>
          </a:p>
          <a:p>
            <a:r>
              <a:rPr lang="en-US">
                <a:cs typeface="Calibri"/>
              </a:rPr>
              <a:t>Deliverables around SLQ #1 </a:t>
            </a:r>
          </a:p>
          <a:p>
            <a:endParaRPr lang="en-US">
              <a:cs typeface="Calibri"/>
            </a:endParaRPr>
          </a:p>
          <a:p>
            <a:r>
              <a:rPr lang="en-US">
                <a:cs typeface="Calibri"/>
              </a:rPr>
              <a:t>Bullet points are examples of what will exist in the toolkit (data from sight visits are on the next slide that informed this) </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r>
              <a:rPr lang="en-US">
                <a:cs typeface="Calibri"/>
              </a:rPr>
              <a:t>Data and insights from site visits: </a:t>
            </a:r>
            <a:r>
              <a:rPr lang="en-US">
                <a:hlinkClick r:id="rId3"/>
              </a:rPr>
              <a:t>https://drive.google.com/file/d/18vfr_Ajlz3sBwemAB_tDVqNl2Ue1eEde/view?usp=sharing</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5D9B223-E9B9-47D6-8BD3-76B838E64429}" type="slidenum">
              <a:rPr lang="en-US"/>
              <a:t>17</a:t>
            </a:fld>
            <a:endParaRPr lang="en-US"/>
          </a:p>
        </p:txBody>
      </p:sp>
    </p:spTree>
    <p:extLst>
      <p:ext uri="{BB962C8B-B14F-4D97-AF65-F5344CB8AC3E}">
        <p14:creationId xmlns:p14="http://schemas.microsoft.com/office/powerpoint/2010/main" val="2337465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LIZ </a:t>
            </a:r>
          </a:p>
          <a:p>
            <a:endParaRPr lang="en-US">
              <a:cs typeface="Calibri"/>
            </a:endParaRPr>
          </a:p>
          <a:p>
            <a:r>
              <a:rPr lang="en-US">
                <a:cs typeface="Calibri"/>
              </a:rPr>
              <a:t>Information gathered from our Apr-June 2022 site visits. </a:t>
            </a:r>
            <a:endParaRPr lang="en-US"/>
          </a:p>
          <a:p>
            <a:endParaRPr lang="en-US">
              <a:cs typeface="Calibri"/>
            </a:endParaRPr>
          </a:p>
          <a:p>
            <a:r>
              <a:rPr lang="en-US">
                <a:cs typeface="Calibri"/>
              </a:rPr>
              <a:t>*PT/TTE = part time </a:t>
            </a:r>
          </a:p>
        </p:txBody>
      </p:sp>
      <p:sp>
        <p:nvSpPr>
          <p:cNvPr id="4" name="Slide Number Placeholder 3"/>
          <p:cNvSpPr>
            <a:spLocks noGrp="1"/>
          </p:cNvSpPr>
          <p:nvPr>
            <p:ph type="sldNum" sz="quarter" idx="5"/>
          </p:nvPr>
        </p:nvSpPr>
        <p:spPr/>
        <p:txBody>
          <a:bodyPr/>
          <a:lstStyle/>
          <a:p>
            <a:fld id="{05D9B223-E9B9-47D6-8BD3-76B838E64429}" type="slidenum">
              <a:rPr lang="en-US"/>
              <a:t>18</a:t>
            </a:fld>
            <a:endParaRPr lang="en-US"/>
          </a:p>
        </p:txBody>
      </p:sp>
    </p:spTree>
    <p:extLst>
      <p:ext uri="{BB962C8B-B14F-4D97-AF65-F5344CB8AC3E}">
        <p14:creationId xmlns:p14="http://schemas.microsoft.com/office/powerpoint/2010/main" val="4139180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LIZ </a:t>
            </a:r>
          </a:p>
        </p:txBody>
      </p:sp>
      <p:sp>
        <p:nvSpPr>
          <p:cNvPr id="4" name="Slide Number Placeholder 3"/>
          <p:cNvSpPr>
            <a:spLocks noGrp="1"/>
          </p:cNvSpPr>
          <p:nvPr>
            <p:ph type="sldNum" sz="quarter" idx="5"/>
          </p:nvPr>
        </p:nvSpPr>
        <p:spPr/>
        <p:txBody>
          <a:bodyPr/>
          <a:lstStyle/>
          <a:p>
            <a:fld id="{05D9B223-E9B9-47D6-8BD3-76B838E64429}" type="slidenum">
              <a:rPr lang="en-US"/>
              <a:t>19</a:t>
            </a:fld>
            <a:endParaRPr lang="en-US"/>
          </a:p>
        </p:txBody>
      </p:sp>
    </p:spTree>
    <p:extLst>
      <p:ext uri="{BB962C8B-B14F-4D97-AF65-F5344CB8AC3E}">
        <p14:creationId xmlns:p14="http://schemas.microsoft.com/office/powerpoint/2010/main" val="162392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EMILY</a:t>
            </a:r>
          </a:p>
        </p:txBody>
      </p:sp>
      <p:sp>
        <p:nvSpPr>
          <p:cNvPr id="4" name="Slide Number Placeholder 3"/>
          <p:cNvSpPr>
            <a:spLocks noGrp="1"/>
          </p:cNvSpPr>
          <p:nvPr>
            <p:ph type="sldNum" sz="quarter" idx="5"/>
          </p:nvPr>
        </p:nvSpPr>
        <p:spPr/>
        <p:txBody>
          <a:bodyPr/>
          <a:lstStyle/>
          <a:p>
            <a:fld id="{05D9B223-E9B9-47D6-8BD3-76B838E64429}" type="slidenum">
              <a:rPr lang="en-US"/>
              <a:t>2</a:t>
            </a:fld>
            <a:endParaRPr lang="en-US"/>
          </a:p>
        </p:txBody>
      </p:sp>
    </p:spTree>
    <p:extLst>
      <p:ext uri="{BB962C8B-B14F-4D97-AF65-F5344CB8AC3E}">
        <p14:creationId xmlns:p14="http://schemas.microsoft.com/office/powerpoint/2010/main" val="1200550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LIZ </a:t>
            </a:r>
          </a:p>
          <a:p>
            <a:endParaRPr lang="en-US">
              <a:cs typeface="Calibri"/>
            </a:endParaRPr>
          </a:p>
          <a:p>
            <a:endParaRPr lang="en-US">
              <a:cs typeface="Calibri"/>
            </a:endParaRPr>
          </a:p>
          <a:p>
            <a:r>
              <a:rPr lang="en-US">
                <a:cs typeface="Calibri"/>
              </a:rPr>
              <a:t>DEAI learning group series + the working group are the two main deliverables around this question. </a:t>
            </a:r>
            <a:endParaRPr lang="en-US"/>
          </a:p>
        </p:txBody>
      </p:sp>
      <p:sp>
        <p:nvSpPr>
          <p:cNvPr id="4" name="Slide Number Placeholder 3"/>
          <p:cNvSpPr>
            <a:spLocks noGrp="1"/>
          </p:cNvSpPr>
          <p:nvPr>
            <p:ph type="sldNum" sz="quarter" idx="5"/>
          </p:nvPr>
        </p:nvSpPr>
        <p:spPr/>
        <p:txBody>
          <a:bodyPr/>
          <a:lstStyle/>
          <a:p>
            <a:fld id="{05D9B223-E9B9-47D6-8BD3-76B838E64429}" type="slidenum">
              <a:rPr lang="en-US"/>
              <a:t>20</a:t>
            </a:fld>
            <a:endParaRPr lang="en-US"/>
          </a:p>
        </p:txBody>
      </p:sp>
    </p:spTree>
    <p:extLst>
      <p:ext uri="{BB962C8B-B14F-4D97-AF65-F5344CB8AC3E}">
        <p14:creationId xmlns:p14="http://schemas.microsoft.com/office/powerpoint/2010/main" val="1394893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LIZ</a:t>
            </a:r>
          </a:p>
          <a:p>
            <a:endParaRPr lang="en-US">
              <a:cs typeface="Calibri"/>
            </a:endParaRPr>
          </a:p>
          <a:p>
            <a:r>
              <a:rPr lang="en-US">
                <a:cs typeface="Calibri"/>
              </a:rPr>
              <a:t>You can also use this slide to recruit potential future members (mention that there is a chance to sign up at the end of the meeting). </a:t>
            </a:r>
          </a:p>
          <a:p>
            <a:endParaRPr lang="en-US">
              <a:cs typeface="Calibri"/>
            </a:endParaRPr>
          </a:p>
          <a:p>
            <a:r>
              <a:rPr lang="en-US">
                <a:cs typeface="Calibri"/>
              </a:rPr>
              <a:t>Pass off to </a:t>
            </a:r>
            <a:r>
              <a:rPr lang="en-US" err="1">
                <a:cs typeface="Calibri"/>
              </a:rPr>
              <a:t>Aszya</a:t>
            </a:r>
            <a:r>
              <a:rPr lang="en-US">
                <a:cs typeface="Calibri"/>
              </a:rPr>
              <a:t> and the Steering Committee. </a:t>
            </a:r>
          </a:p>
        </p:txBody>
      </p:sp>
      <p:sp>
        <p:nvSpPr>
          <p:cNvPr id="4" name="Slide Number Placeholder 3"/>
          <p:cNvSpPr>
            <a:spLocks noGrp="1"/>
          </p:cNvSpPr>
          <p:nvPr>
            <p:ph type="sldNum" sz="quarter" idx="5"/>
          </p:nvPr>
        </p:nvSpPr>
        <p:spPr/>
        <p:txBody>
          <a:bodyPr/>
          <a:lstStyle/>
          <a:p>
            <a:fld id="{05D9B223-E9B9-47D6-8BD3-76B838E64429}" type="slidenum">
              <a:rPr lang="en-US"/>
              <a:t>21</a:t>
            </a:fld>
            <a:endParaRPr lang="en-US"/>
          </a:p>
        </p:txBody>
      </p:sp>
    </p:spTree>
    <p:extLst>
      <p:ext uri="{BB962C8B-B14F-4D97-AF65-F5344CB8AC3E}">
        <p14:creationId xmlns:p14="http://schemas.microsoft.com/office/powerpoint/2010/main" val="1677069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Introduce themselves in the order of the photos </a:t>
            </a:r>
          </a:p>
        </p:txBody>
      </p:sp>
      <p:sp>
        <p:nvSpPr>
          <p:cNvPr id="4" name="Slide Number Placeholder 3"/>
          <p:cNvSpPr>
            <a:spLocks noGrp="1"/>
          </p:cNvSpPr>
          <p:nvPr>
            <p:ph type="sldNum" sz="quarter" idx="5"/>
          </p:nvPr>
        </p:nvSpPr>
        <p:spPr/>
        <p:txBody>
          <a:bodyPr/>
          <a:lstStyle/>
          <a:p>
            <a:fld id="{05D9B223-E9B9-47D6-8BD3-76B838E64429}" type="slidenum">
              <a:rPr lang="en-US"/>
              <a:t>22</a:t>
            </a:fld>
            <a:endParaRPr lang="en-US"/>
          </a:p>
        </p:txBody>
      </p:sp>
    </p:spTree>
    <p:extLst>
      <p:ext uri="{BB962C8B-B14F-4D97-AF65-F5344CB8AC3E}">
        <p14:creationId xmlns:p14="http://schemas.microsoft.com/office/powerpoint/2010/main" val="4194091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ASZYA</a:t>
            </a:r>
          </a:p>
        </p:txBody>
      </p:sp>
      <p:sp>
        <p:nvSpPr>
          <p:cNvPr id="4" name="Slide Number Placeholder 3"/>
          <p:cNvSpPr>
            <a:spLocks noGrp="1"/>
          </p:cNvSpPr>
          <p:nvPr>
            <p:ph type="sldNum" sz="quarter" idx="5"/>
          </p:nvPr>
        </p:nvSpPr>
        <p:spPr/>
        <p:txBody>
          <a:bodyPr/>
          <a:lstStyle/>
          <a:p>
            <a:fld id="{05D9B223-E9B9-47D6-8BD3-76B838E64429}" type="slidenum">
              <a:rPr lang="en-US"/>
              <a:t>23</a:t>
            </a:fld>
            <a:endParaRPr lang="en-US"/>
          </a:p>
        </p:txBody>
      </p:sp>
    </p:spTree>
    <p:extLst>
      <p:ext uri="{BB962C8B-B14F-4D97-AF65-F5344CB8AC3E}">
        <p14:creationId xmlns:p14="http://schemas.microsoft.com/office/powerpoint/2010/main" val="2837425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ASZYA</a:t>
            </a:r>
          </a:p>
        </p:txBody>
      </p:sp>
      <p:sp>
        <p:nvSpPr>
          <p:cNvPr id="4" name="Slide Number Placeholder 3"/>
          <p:cNvSpPr>
            <a:spLocks noGrp="1"/>
          </p:cNvSpPr>
          <p:nvPr>
            <p:ph type="sldNum" sz="quarter" idx="5"/>
          </p:nvPr>
        </p:nvSpPr>
        <p:spPr/>
        <p:txBody>
          <a:bodyPr/>
          <a:lstStyle/>
          <a:p>
            <a:fld id="{05D9B223-E9B9-47D6-8BD3-76B838E64429}" type="slidenum">
              <a:rPr lang="en-US"/>
              <a:t>24</a:t>
            </a:fld>
            <a:endParaRPr lang="en-US"/>
          </a:p>
        </p:txBody>
      </p:sp>
    </p:spTree>
    <p:extLst>
      <p:ext uri="{BB962C8B-B14F-4D97-AF65-F5344CB8AC3E}">
        <p14:creationId xmlns:p14="http://schemas.microsoft.com/office/powerpoint/2010/main" val="2117546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ASZYA</a:t>
            </a:r>
          </a:p>
        </p:txBody>
      </p:sp>
      <p:sp>
        <p:nvSpPr>
          <p:cNvPr id="4" name="Slide Number Placeholder 3"/>
          <p:cNvSpPr>
            <a:spLocks noGrp="1"/>
          </p:cNvSpPr>
          <p:nvPr>
            <p:ph type="sldNum" sz="quarter" idx="5"/>
          </p:nvPr>
        </p:nvSpPr>
        <p:spPr/>
        <p:txBody>
          <a:bodyPr/>
          <a:lstStyle/>
          <a:p>
            <a:fld id="{05D9B223-E9B9-47D6-8BD3-76B838E64429}" type="slidenum">
              <a:rPr lang="en-US"/>
              <a:t>25</a:t>
            </a:fld>
            <a:endParaRPr lang="en-US"/>
          </a:p>
        </p:txBody>
      </p:sp>
    </p:spTree>
    <p:extLst>
      <p:ext uri="{BB962C8B-B14F-4D97-AF65-F5344CB8AC3E}">
        <p14:creationId xmlns:p14="http://schemas.microsoft.com/office/powerpoint/2010/main" val="3862345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ASZYA</a:t>
            </a:r>
          </a:p>
        </p:txBody>
      </p:sp>
      <p:sp>
        <p:nvSpPr>
          <p:cNvPr id="4" name="Slide Number Placeholder 3"/>
          <p:cNvSpPr>
            <a:spLocks noGrp="1"/>
          </p:cNvSpPr>
          <p:nvPr>
            <p:ph type="sldNum" sz="quarter" idx="5"/>
          </p:nvPr>
        </p:nvSpPr>
        <p:spPr/>
        <p:txBody>
          <a:bodyPr/>
          <a:lstStyle/>
          <a:p>
            <a:fld id="{05D9B223-E9B9-47D6-8BD3-76B838E64429}" type="slidenum">
              <a:rPr lang="en-US"/>
              <a:t>26</a:t>
            </a:fld>
            <a:endParaRPr lang="en-US"/>
          </a:p>
        </p:txBody>
      </p:sp>
    </p:spTree>
    <p:extLst>
      <p:ext uri="{BB962C8B-B14F-4D97-AF65-F5344CB8AC3E}">
        <p14:creationId xmlns:p14="http://schemas.microsoft.com/office/powerpoint/2010/main" val="1264430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ASZYA – make sure you message her about the poll before her speaking portion </a:t>
            </a:r>
          </a:p>
        </p:txBody>
      </p:sp>
      <p:sp>
        <p:nvSpPr>
          <p:cNvPr id="4" name="Slide Number Placeholder 3"/>
          <p:cNvSpPr>
            <a:spLocks noGrp="1"/>
          </p:cNvSpPr>
          <p:nvPr>
            <p:ph type="sldNum" sz="quarter" idx="5"/>
          </p:nvPr>
        </p:nvSpPr>
        <p:spPr/>
        <p:txBody>
          <a:bodyPr/>
          <a:lstStyle/>
          <a:p>
            <a:fld id="{05D9B223-E9B9-47D6-8BD3-76B838E64429}" type="slidenum">
              <a:rPr lang="en-US"/>
              <a:t>27</a:t>
            </a:fld>
            <a:endParaRPr lang="en-US"/>
          </a:p>
        </p:txBody>
      </p:sp>
    </p:spTree>
    <p:extLst>
      <p:ext uri="{BB962C8B-B14F-4D97-AF65-F5344CB8AC3E}">
        <p14:creationId xmlns:p14="http://schemas.microsoft.com/office/powerpoint/2010/main" val="412262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ASZYA</a:t>
            </a:r>
          </a:p>
          <a:p>
            <a:endParaRPr lang="en-US">
              <a:cs typeface="Calibri"/>
            </a:endParaRPr>
          </a:p>
          <a:p>
            <a:r>
              <a:rPr lang="en-US">
                <a:cs typeface="Calibri"/>
              </a:rPr>
              <a:t>Pass off to Marta </a:t>
            </a:r>
          </a:p>
        </p:txBody>
      </p:sp>
      <p:sp>
        <p:nvSpPr>
          <p:cNvPr id="4" name="Slide Number Placeholder 3"/>
          <p:cNvSpPr>
            <a:spLocks noGrp="1"/>
          </p:cNvSpPr>
          <p:nvPr>
            <p:ph type="sldNum" sz="quarter" idx="5"/>
          </p:nvPr>
        </p:nvSpPr>
        <p:spPr/>
        <p:txBody>
          <a:bodyPr/>
          <a:lstStyle/>
          <a:p>
            <a:fld id="{05D9B223-E9B9-47D6-8BD3-76B838E64429}" type="slidenum">
              <a:rPr lang="en-US"/>
              <a:t>28</a:t>
            </a:fld>
            <a:endParaRPr lang="en-US"/>
          </a:p>
        </p:txBody>
      </p:sp>
    </p:spTree>
    <p:extLst>
      <p:ext uri="{BB962C8B-B14F-4D97-AF65-F5344CB8AC3E}">
        <p14:creationId xmlns:p14="http://schemas.microsoft.com/office/powerpoint/2010/main" val="2724818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MARTA</a:t>
            </a:r>
            <a:endParaRPr lang="en-US"/>
          </a:p>
        </p:txBody>
      </p:sp>
      <p:sp>
        <p:nvSpPr>
          <p:cNvPr id="4" name="Slide Number Placeholder 3"/>
          <p:cNvSpPr>
            <a:spLocks noGrp="1"/>
          </p:cNvSpPr>
          <p:nvPr>
            <p:ph type="sldNum" sz="quarter" idx="5"/>
          </p:nvPr>
        </p:nvSpPr>
        <p:spPr/>
        <p:txBody>
          <a:bodyPr/>
          <a:lstStyle/>
          <a:p>
            <a:fld id="{05D9B223-E9B9-47D6-8BD3-76B838E64429}" type="slidenum">
              <a:rPr lang="en-US" smtClean="0"/>
              <a:t>29</a:t>
            </a:fld>
            <a:endParaRPr lang="en-US"/>
          </a:p>
        </p:txBody>
      </p:sp>
    </p:spTree>
    <p:extLst>
      <p:ext uri="{BB962C8B-B14F-4D97-AF65-F5344CB8AC3E}">
        <p14:creationId xmlns:p14="http://schemas.microsoft.com/office/powerpoint/2010/main" val="130505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EMILY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FDC7-D09E-4E71-A5A9-D6A9F542C8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712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Font typeface="+mj-lt"/>
            </a:pPr>
            <a:r>
              <a:rPr lang="en-US">
                <a:latin typeface="Calibri"/>
                <a:ea typeface="Calibri" panose="020F0502020204030204" pitchFamily="34" charset="0"/>
                <a:cs typeface="Calibri"/>
              </a:rPr>
              <a:t>MARTA</a:t>
            </a:r>
          </a:p>
          <a:p>
            <a:pPr>
              <a:lnSpc>
                <a:spcPct val="107000"/>
              </a:lnSpc>
            </a:pPr>
            <a:endParaRPr lang="en-US">
              <a:latin typeface="Calibri"/>
              <a:ea typeface="Calibri" panose="020F0502020204030204" pitchFamily="34" charset="0"/>
              <a:cs typeface="Calibri"/>
            </a:endParaRPr>
          </a:p>
          <a:p>
            <a:pPr marL="0" marR="0" lvl="0" indent="0">
              <a:lnSpc>
                <a:spcPct val="107000"/>
              </a:lnSpc>
              <a:spcBef>
                <a:spcPts val="0"/>
              </a:spcBef>
              <a:spcAft>
                <a:spcPts val="0"/>
              </a:spcAft>
              <a:buFont typeface="+mj-lt"/>
              <a:buNone/>
            </a:pPr>
            <a:r>
              <a:rPr lang="en-US" sz="1200">
                <a:effectLst/>
                <a:latin typeface="Calibri"/>
                <a:ea typeface="Calibri" panose="020F0502020204030204" pitchFamily="34" charset="0"/>
                <a:cs typeface="Calibri"/>
              </a:rPr>
              <a:t>Good morning everyone! Work continues on the conservation action project. Based on the conversations we have had and the survey results, the things we are going to be focusing on as we finish out the year and move into 2023 will be to:</a:t>
            </a:r>
            <a:endParaRPr lang="en-US"/>
          </a:p>
          <a:p>
            <a:pPr marL="0" marR="0" lvl="0" indent="0">
              <a:lnSpc>
                <a:spcPct val="107000"/>
              </a:lnSpc>
              <a:spcBef>
                <a:spcPts val="0"/>
              </a:spcBef>
              <a:spcAft>
                <a:spcPts val="0"/>
              </a:spcAft>
              <a:buFont typeface="+mj-lt"/>
              <a:buNone/>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200">
                <a:effectLst/>
                <a:latin typeface="Calibri"/>
                <a:ea typeface="Calibri" panose="020F0502020204030204" pitchFamily="34" charset="0"/>
                <a:cs typeface="Calibri"/>
              </a:rPr>
              <a:t>Support messaging – we want to make it easier for make it easier for Network Partners to consistently encourage guests to take caring and conservation action(s). We will do that by continuing to g</a:t>
            </a:r>
            <a:r>
              <a:rPr lang="en-US"/>
              <a:t>ather examples and resources of various calls so folks “don’t have to reinvent the wheel” – something we heard a lot and identifying and sharing ways to be more intentional about fostering empathy as part of calls to action. So if you have </a:t>
            </a:r>
            <a:r>
              <a:rPr lang="en-US" sz="1200">
                <a:effectLst/>
                <a:latin typeface="Calibri"/>
                <a:ea typeface="Calibri" panose="020F0502020204030204" pitchFamily="34" charset="0"/>
                <a:cs typeface="Calibri"/>
              </a:rPr>
              <a:t>Conservation event templates and completed event samples with programs, activities, calls to action, social media clips for others to adapt please email me at Marta.Burnet@zoo.org!</a:t>
            </a:r>
          </a:p>
          <a:p>
            <a:pPr lvl="0" rtl="0"/>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200">
                <a:effectLst/>
                <a:latin typeface="Calibri"/>
                <a:ea typeface="Calibri" panose="020F0502020204030204" pitchFamily="34" charset="0"/>
                <a:cs typeface="Calibri"/>
              </a:rPr>
              <a:t>And then next we have a reoccurring theme here, collaborating. We want to Foster collaboration and shared learning about C2As (both as an end goal and way to make it easier to do C2As). We have a learning group coming up later this month and I am hoping to recruit a working group to help with this work moving forward.</a:t>
            </a:r>
          </a:p>
          <a:p>
            <a:pPr marL="0" marR="0" lvl="0" indent="0">
              <a:lnSpc>
                <a:spcPct val="107000"/>
              </a:lnSpc>
              <a:spcBef>
                <a:spcPts val="0"/>
              </a:spcBef>
              <a:spcAft>
                <a:spcPts val="0"/>
              </a:spcAft>
              <a:buFont typeface="+mj-lt"/>
              <a:buNone/>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r>
              <a:rPr lang="en-US" sz="1200">
                <a:effectLst/>
                <a:latin typeface="Calibri"/>
                <a:ea typeface="Calibri" panose="020F0502020204030204" pitchFamily="34" charset="0"/>
                <a:cs typeface="Calibri"/>
              </a:rPr>
              <a:t>And then finally, one thing that came out in the surveys and conversations, folks are so busy moving from one thing to the next, we aren’t spending a lot of time identify ways to evaluate C2As for assessing impact and incorporating reflection time, so that we can make improvements. This also will help with building evaluation capacity!)</a:t>
            </a: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05D9B223-E9B9-47D6-8BD3-76B838E64429}" type="slidenum">
              <a:rPr lang="en-US"/>
              <a:t>30</a:t>
            </a:fld>
            <a:endParaRPr lang="en-US"/>
          </a:p>
        </p:txBody>
      </p:sp>
    </p:spTree>
    <p:extLst>
      <p:ext uri="{BB962C8B-B14F-4D97-AF65-F5344CB8AC3E}">
        <p14:creationId xmlns:p14="http://schemas.microsoft.com/office/powerpoint/2010/main" val="1605301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Font typeface="+mj-lt"/>
            </a:pPr>
            <a:r>
              <a:rPr lang="en-US">
                <a:latin typeface="Calibri"/>
                <a:ea typeface="Calibri" panose="020F0502020204030204" pitchFamily="34" charset="0"/>
                <a:cs typeface="Calibri"/>
              </a:rPr>
              <a:t>MARTA</a:t>
            </a:r>
          </a:p>
          <a:p>
            <a:pPr>
              <a:lnSpc>
                <a:spcPct val="107000"/>
              </a:lnSpc>
            </a:pPr>
            <a:endParaRPr lang="en-US">
              <a:latin typeface="Calibri"/>
              <a:ea typeface="Calibri" panose="020F0502020204030204" pitchFamily="34" charset="0"/>
              <a:cs typeface="Calibri"/>
            </a:endParaRPr>
          </a:p>
          <a:p>
            <a:pPr marL="0" marR="0" lvl="0" indent="0">
              <a:lnSpc>
                <a:spcPct val="107000"/>
              </a:lnSpc>
              <a:spcBef>
                <a:spcPts val="0"/>
              </a:spcBef>
              <a:spcAft>
                <a:spcPts val="0"/>
              </a:spcAft>
              <a:buFont typeface="+mj-lt"/>
              <a:buNone/>
            </a:pPr>
            <a:r>
              <a:rPr lang="en-US" sz="1200">
                <a:effectLst/>
                <a:latin typeface="Calibri"/>
                <a:ea typeface="Calibri" panose="020F0502020204030204" pitchFamily="34" charset="0"/>
                <a:cs typeface="Calibri"/>
              </a:rPr>
              <a:t>So let’s get started! Several Members talked about wanting to develop seasonal campaigns with longer lead time, so folks can build into their planning.</a:t>
            </a:r>
            <a:endParaRPr lang="en-US"/>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200">
                <a:effectLst/>
                <a:latin typeface="Calibri"/>
                <a:ea typeface="Calibri" panose="020F0502020204030204" pitchFamily="34" charset="0"/>
                <a:cs typeface="Calibri"/>
              </a:rPr>
              <a:t>Today we are going to break into small groups for about 10 minutes and look at https://docs.google.com/spreadsheets/d/1rNlQ-gHQ8e4zCMHcR51EGUqiqT4MIIRh/edit?usp=sharing&amp;ouid=117337792874373147357&amp;rtpof=true&amp;sd=true a conservation calendar we have put together. I am putting the link in the chat. Sorry Emily that it wasn’t in your wonderful pre-meeting materials. Feel free to download this for your own purposes if you would like. That’s what it is here for!</a:t>
            </a: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200">
                <a:effectLst/>
                <a:latin typeface="Calibri"/>
                <a:ea typeface="Calibri" panose="020F0502020204030204" pitchFamily="34" charset="0"/>
                <a:cs typeface="Calibri"/>
              </a:rPr>
              <a:t>So your group is going to pick a month. January has been started as an example. I want you all to brainstorm a list of :</a:t>
            </a: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a:effectLst/>
                <a:latin typeface="Calibri"/>
                <a:ea typeface="Calibri" panose="020F0502020204030204" pitchFamily="34" charset="0"/>
                <a:cs typeface="Calibri"/>
              </a:rPr>
              <a:t>Possible conservation links to the various significant dates listed. If you leave something blank, no big deal. If you see a significant date missing, feel free to add it. I encourage you to put in multiple items in each box if you have them.</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a:effectLst/>
                <a:latin typeface="Calibri"/>
                <a:ea typeface="Calibri" panose="020F0502020204030204" pitchFamily="34" charset="0"/>
                <a:cs typeface="Calibri"/>
              </a:rPr>
              <a:t>And if you know of an existing resource like Seafood Watch or something, you can add it to column D.</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a:effectLst/>
                <a:latin typeface="Calibri"/>
                <a:ea typeface="Calibri" panose="020F0502020204030204" pitchFamily="34" charset="0"/>
                <a:cs typeface="Calibri"/>
              </a:rPr>
              <a:t>The next column is for you to write out your zoo or aquarium if you have done it before, or if you know a zoo that has. This will help us to identify folks to reach out to </a:t>
            </a:r>
            <a:r>
              <a:rPr lang="en-US" sz="1200" err="1">
                <a:effectLst/>
                <a:latin typeface="Calibri"/>
                <a:ea typeface="Calibri" panose="020F0502020204030204" pitchFamily="34" charset="0"/>
                <a:cs typeface="Calibri"/>
              </a:rPr>
              <a:t>to</a:t>
            </a:r>
            <a:r>
              <a:rPr lang="en-US" sz="1200">
                <a:effectLst/>
                <a:latin typeface="Calibri"/>
                <a:ea typeface="Calibri" panose="020F0502020204030204" pitchFamily="34" charset="0"/>
                <a:cs typeface="Calibri"/>
              </a:rPr>
              <a:t> learn from them</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a:effectLst/>
                <a:latin typeface="Calibri"/>
                <a:ea typeface="Calibri" panose="020F0502020204030204" pitchFamily="34" charset="0"/>
                <a:cs typeface="Calibri"/>
              </a:rPr>
              <a:t>And finally, I want you to take the last 2-3 minutes (I will send a reminder) to see if there are any that you individually are interested in doing in your month or other months. If so, write in your name and email (or if there is a colleague who would be the one to loop in, you can volunteer them). And this is partially to gauge interest, so you can sign up for as many as you want and this isn’t committing you to hours of work or anything, it is just a starting point. And if someone else’s name is already there, try not to replace it, but just list your name and email after theirs.</a:t>
            </a:r>
          </a:p>
          <a:p>
            <a:pPr marL="171450" indent="-171450">
              <a:lnSpc>
                <a:spcPct val="107000"/>
              </a:lnSpc>
              <a:buFont typeface="Arial" panose="020B0604020202020204" pitchFamily="34" charset="0"/>
              <a:buChar char="•"/>
            </a:pPr>
            <a:endParaRPr lang="en-US">
              <a:cs typeface="Calibri"/>
            </a:endParaRPr>
          </a:p>
          <a:p>
            <a:pPr>
              <a:lnSpc>
                <a:spcPct val="107000"/>
              </a:lnSpc>
            </a:pPr>
            <a:r>
              <a:rPr lang="en-US">
                <a:cs typeface="Calibri"/>
              </a:rPr>
              <a:t>Hand it over to Fernanda and the D&amp;I working group. </a:t>
            </a:r>
          </a:p>
          <a:p>
            <a:endParaRPr lang="en-US">
              <a:cs typeface="Calibri"/>
            </a:endParaRPr>
          </a:p>
        </p:txBody>
      </p:sp>
      <p:sp>
        <p:nvSpPr>
          <p:cNvPr id="4" name="Slide Number Placeholder 3"/>
          <p:cNvSpPr>
            <a:spLocks noGrp="1"/>
          </p:cNvSpPr>
          <p:nvPr>
            <p:ph type="sldNum" sz="quarter" idx="5"/>
          </p:nvPr>
        </p:nvSpPr>
        <p:spPr/>
        <p:txBody>
          <a:bodyPr/>
          <a:lstStyle/>
          <a:p>
            <a:fld id="{05D9B223-E9B9-47D6-8BD3-76B838E64429}" type="slidenum">
              <a:rPr lang="en-US" smtClean="0"/>
              <a:t>31</a:t>
            </a:fld>
            <a:endParaRPr lang="en-US"/>
          </a:p>
        </p:txBody>
      </p:sp>
    </p:spTree>
    <p:extLst>
      <p:ext uri="{BB962C8B-B14F-4D97-AF65-F5344CB8AC3E}">
        <p14:creationId xmlns:p14="http://schemas.microsoft.com/office/powerpoint/2010/main" val="162477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does this working group exist?: We are all at different levels of our DEAI journey and come from facilities with different needs. </a:t>
            </a:r>
          </a:p>
          <a:p>
            <a:r>
              <a:rPr lang="en-US"/>
              <a:t>•What have we done so far?: Gathered input for Network members through asks on the discussion board, RIC #3  and the DEAI Learning Group Series #1 event to learn what would be beneficial for us to work on for the Network.</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5D9B223-E9B9-47D6-8BD3-76B838E64429}" type="slidenum">
              <a:rPr lang="en-US"/>
              <a:t>33</a:t>
            </a:fld>
            <a:endParaRPr lang="en-US"/>
          </a:p>
        </p:txBody>
      </p:sp>
    </p:spTree>
    <p:extLst>
      <p:ext uri="{BB962C8B-B14F-4D97-AF65-F5344CB8AC3E}">
        <p14:creationId xmlns:p14="http://schemas.microsoft.com/office/powerpoint/2010/main" val="4283462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 are we going?</a:t>
            </a:r>
          </a:p>
          <a:p>
            <a:r>
              <a:rPr lang="en-US"/>
              <a:t>•The trajectory of this working group will be guided by the findings of the and continual input from Network Members.</a:t>
            </a:r>
            <a:endParaRPr lang="en-US">
              <a:cs typeface="Calibri"/>
            </a:endParaRPr>
          </a:p>
          <a:p>
            <a:r>
              <a:rPr lang="en-US"/>
              <a:t>•Give you what you need, not what we think you need. </a:t>
            </a:r>
          </a:p>
          <a:p>
            <a:r>
              <a:rPr lang="en-US"/>
              <a:t>•</a:t>
            </a:r>
            <a:endParaRPr lang="en-US">
              <a:cs typeface="Calibri"/>
            </a:endParaRPr>
          </a:p>
          <a:p>
            <a:r>
              <a:rPr lang="en-US"/>
              <a:t>•How can you get involved?</a:t>
            </a:r>
            <a:endParaRPr lang="en-US">
              <a:cs typeface="Calibri"/>
            </a:endParaRPr>
          </a:p>
          <a:p>
            <a:r>
              <a:rPr lang="en-US"/>
              <a:t>•FM to share </a:t>
            </a:r>
            <a:r>
              <a:rPr lang="en-US" err="1"/>
              <a:t>ZooMT</a:t>
            </a:r>
            <a:r>
              <a:rPr lang="en-US"/>
              <a:t> story, you do not have to be an expert to get involved, this is a learning opportunity and an opportunity to advocate for what you would like to see come out of this working group. </a:t>
            </a:r>
            <a:endParaRPr lang="en-US">
              <a:cs typeface="Calibri"/>
            </a:endParaRPr>
          </a:p>
          <a:p>
            <a:r>
              <a:rPr lang="en-US"/>
              <a:t>•If direct committee involvement is not possible, make sure you are giving us feedback and interacting with the discussion board posts and learning groups we may put out in the future.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5D9B223-E9B9-47D6-8BD3-76B838E64429}" type="slidenum">
              <a:rPr lang="en-US"/>
              <a:t>34</a:t>
            </a:fld>
            <a:endParaRPr lang="en-US"/>
          </a:p>
        </p:txBody>
      </p:sp>
    </p:spTree>
    <p:extLst>
      <p:ext uri="{BB962C8B-B14F-4D97-AF65-F5344CB8AC3E}">
        <p14:creationId xmlns:p14="http://schemas.microsoft.com/office/powerpoint/2010/main" val="441448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Also drop baseline formative evaluative survey into the chat at this time </a:t>
            </a:r>
          </a:p>
        </p:txBody>
      </p:sp>
      <p:sp>
        <p:nvSpPr>
          <p:cNvPr id="4" name="Slide Number Placeholder 3"/>
          <p:cNvSpPr>
            <a:spLocks noGrp="1"/>
          </p:cNvSpPr>
          <p:nvPr>
            <p:ph type="sldNum" sz="quarter" idx="5"/>
          </p:nvPr>
        </p:nvSpPr>
        <p:spPr/>
        <p:txBody>
          <a:bodyPr/>
          <a:lstStyle/>
          <a:p>
            <a:fld id="{05D9B223-E9B9-47D6-8BD3-76B838E64429}" type="slidenum">
              <a:rPr lang="en-US"/>
              <a:t>36</a:t>
            </a:fld>
            <a:endParaRPr lang="en-US"/>
          </a:p>
        </p:txBody>
      </p:sp>
    </p:spTree>
    <p:extLst>
      <p:ext uri="{BB962C8B-B14F-4D97-AF65-F5344CB8AC3E}">
        <p14:creationId xmlns:p14="http://schemas.microsoft.com/office/powerpoint/2010/main" val="3049227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EMILY</a:t>
            </a:r>
          </a:p>
        </p:txBody>
      </p:sp>
      <p:sp>
        <p:nvSpPr>
          <p:cNvPr id="4" name="Slide Number Placeholder 3"/>
          <p:cNvSpPr>
            <a:spLocks noGrp="1"/>
          </p:cNvSpPr>
          <p:nvPr>
            <p:ph type="sldNum" sz="quarter" idx="5"/>
          </p:nvPr>
        </p:nvSpPr>
        <p:spPr/>
        <p:txBody>
          <a:bodyPr/>
          <a:lstStyle/>
          <a:p>
            <a:fld id="{05D9B223-E9B9-47D6-8BD3-76B838E64429}" type="slidenum">
              <a:rPr lang="en-US"/>
              <a:t>4</a:t>
            </a:fld>
            <a:endParaRPr lang="en-US"/>
          </a:p>
        </p:txBody>
      </p:sp>
    </p:spTree>
    <p:extLst>
      <p:ext uri="{BB962C8B-B14F-4D97-AF65-F5344CB8AC3E}">
        <p14:creationId xmlns:p14="http://schemas.microsoft.com/office/powerpoint/2010/main" val="2579474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EMILY</a:t>
            </a:r>
          </a:p>
          <a:p>
            <a:endParaRPr lang="en-US">
              <a:cs typeface="Calibri"/>
            </a:endParaRPr>
          </a:p>
          <a:p>
            <a:r>
              <a:rPr lang="en-US">
                <a:cs typeface="Calibri"/>
              </a:rPr>
              <a:t>Transitions to Communications Committee </a:t>
            </a:r>
          </a:p>
        </p:txBody>
      </p:sp>
      <p:sp>
        <p:nvSpPr>
          <p:cNvPr id="4" name="Slide Number Placeholder 3"/>
          <p:cNvSpPr>
            <a:spLocks noGrp="1"/>
          </p:cNvSpPr>
          <p:nvPr>
            <p:ph type="sldNum" sz="quarter" idx="5"/>
          </p:nvPr>
        </p:nvSpPr>
        <p:spPr/>
        <p:txBody>
          <a:bodyPr/>
          <a:lstStyle/>
          <a:p>
            <a:fld id="{05D9B223-E9B9-47D6-8BD3-76B838E64429}" type="slidenum">
              <a:rPr lang="en-US"/>
              <a:t>5</a:t>
            </a:fld>
            <a:endParaRPr lang="en-US"/>
          </a:p>
        </p:txBody>
      </p:sp>
    </p:spTree>
    <p:extLst>
      <p:ext uri="{BB962C8B-B14F-4D97-AF65-F5344CB8AC3E}">
        <p14:creationId xmlns:p14="http://schemas.microsoft.com/office/powerpoint/2010/main" val="2422426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MEAGAN + Communications Committee</a:t>
            </a:r>
          </a:p>
          <a:p>
            <a:endParaRPr lang="en-US">
              <a:cs typeface="Calibri"/>
            </a:endParaRPr>
          </a:p>
          <a:p>
            <a:r>
              <a:rPr lang="en-US">
                <a:cs typeface="Calibri"/>
              </a:rPr>
              <a:t>Introduce themselves in the order on the slide. </a:t>
            </a:r>
          </a:p>
          <a:p>
            <a:endParaRPr lang="en-US">
              <a:cs typeface="Calibri"/>
            </a:endParaRPr>
          </a:p>
          <a:p>
            <a:r>
              <a:rPr lang="en-US">
                <a:cs typeface="Calibri"/>
              </a:rPr>
              <a:t>Advance slide after Katie. </a:t>
            </a:r>
          </a:p>
        </p:txBody>
      </p:sp>
      <p:sp>
        <p:nvSpPr>
          <p:cNvPr id="4" name="Slide Number Placeholder 3"/>
          <p:cNvSpPr>
            <a:spLocks noGrp="1"/>
          </p:cNvSpPr>
          <p:nvPr>
            <p:ph type="sldNum" sz="quarter" idx="5"/>
          </p:nvPr>
        </p:nvSpPr>
        <p:spPr/>
        <p:txBody>
          <a:bodyPr/>
          <a:lstStyle/>
          <a:p>
            <a:fld id="{05D9B223-E9B9-47D6-8BD3-76B838E64429}" type="slidenum">
              <a:rPr lang="en-US"/>
              <a:t>6</a:t>
            </a:fld>
            <a:endParaRPr lang="en-US"/>
          </a:p>
        </p:txBody>
      </p:sp>
    </p:spTree>
    <p:extLst>
      <p:ext uri="{BB962C8B-B14F-4D97-AF65-F5344CB8AC3E}">
        <p14:creationId xmlns:p14="http://schemas.microsoft.com/office/powerpoint/2010/main" val="280280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MEAGAN </a:t>
            </a:r>
          </a:p>
          <a:p>
            <a:endParaRPr lang="en-US">
              <a:cs typeface="Calibri"/>
            </a:endParaRPr>
          </a:p>
          <a:p>
            <a:r>
              <a:rPr lang="en-US">
                <a:cs typeface="Calibri"/>
              </a:rPr>
              <a:t>Drop Zoom link for the happy hour in the chat </a:t>
            </a:r>
          </a:p>
        </p:txBody>
      </p:sp>
      <p:sp>
        <p:nvSpPr>
          <p:cNvPr id="4" name="Slide Number Placeholder 3"/>
          <p:cNvSpPr>
            <a:spLocks noGrp="1"/>
          </p:cNvSpPr>
          <p:nvPr>
            <p:ph type="sldNum" sz="quarter" idx="5"/>
          </p:nvPr>
        </p:nvSpPr>
        <p:spPr/>
        <p:txBody>
          <a:bodyPr/>
          <a:lstStyle/>
          <a:p>
            <a:fld id="{05D9B223-E9B9-47D6-8BD3-76B838E64429}" type="slidenum">
              <a:rPr lang="en-US"/>
              <a:t>7</a:t>
            </a:fld>
            <a:endParaRPr lang="en-US"/>
          </a:p>
        </p:txBody>
      </p:sp>
    </p:spTree>
    <p:extLst>
      <p:ext uri="{BB962C8B-B14F-4D97-AF65-F5344CB8AC3E}">
        <p14:creationId xmlns:p14="http://schemas.microsoft.com/office/powerpoint/2010/main" val="587868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MEAGAN</a:t>
            </a:r>
          </a:p>
          <a:p>
            <a:endParaRPr lang="en-US">
              <a:cs typeface="Calibri"/>
            </a:endParaRPr>
          </a:p>
          <a:p>
            <a:r>
              <a:rPr lang="en-US">
                <a:cs typeface="Calibri"/>
              </a:rPr>
              <a:t>Transition it to Emily </a:t>
            </a:r>
          </a:p>
        </p:txBody>
      </p:sp>
      <p:sp>
        <p:nvSpPr>
          <p:cNvPr id="4" name="Slide Number Placeholder 3"/>
          <p:cNvSpPr>
            <a:spLocks noGrp="1"/>
          </p:cNvSpPr>
          <p:nvPr>
            <p:ph type="sldNum" sz="quarter" idx="5"/>
          </p:nvPr>
        </p:nvSpPr>
        <p:spPr/>
        <p:txBody>
          <a:bodyPr/>
          <a:lstStyle/>
          <a:p>
            <a:fld id="{05D9B223-E9B9-47D6-8BD3-76B838E64429}" type="slidenum">
              <a:rPr lang="en-US"/>
              <a:t>8</a:t>
            </a:fld>
            <a:endParaRPr lang="en-US"/>
          </a:p>
        </p:txBody>
      </p:sp>
    </p:spTree>
    <p:extLst>
      <p:ext uri="{BB962C8B-B14F-4D97-AF65-F5344CB8AC3E}">
        <p14:creationId xmlns:p14="http://schemas.microsoft.com/office/powerpoint/2010/main" val="3671569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EMILY INTRODUCES CLAIRE/JULIE </a:t>
            </a:r>
          </a:p>
          <a:p>
            <a:endParaRPr lang="en-US">
              <a:cs typeface="Calibri"/>
            </a:endParaRPr>
          </a:p>
          <a:p>
            <a:r>
              <a:rPr lang="en-US">
                <a:cs typeface="Calibri"/>
              </a:rPr>
              <a:t>EMILY Introduces Tierney/Membership Committee </a:t>
            </a:r>
          </a:p>
        </p:txBody>
      </p:sp>
      <p:sp>
        <p:nvSpPr>
          <p:cNvPr id="4" name="Slide Number Placeholder 3"/>
          <p:cNvSpPr>
            <a:spLocks noGrp="1"/>
          </p:cNvSpPr>
          <p:nvPr>
            <p:ph type="sldNum" sz="quarter" idx="5"/>
          </p:nvPr>
        </p:nvSpPr>
        <p:spPr/>
        <p:txBody>
          <a:bodyPr/>
          <a:lstStyle/>
          <a:p>
            <a:fld id="{05D9B223-E9B9-47D6-8BD3-76B838E64429}" type="slidenum">
              <a:rPr lang="en-US"/>
              <a:t>9</a:t>
            </a:fld>
            <a:endParaRPr lang="en-US"/>
          </a:p>
        </p:txBody>
      </p:sp>
    </p:spTree>
    <p:extLst>
      <p:ext uri="{BB962C8B-B14F-4D97-AF65-F5344CB8AC3E}">
        <p14:creationId xmlns:p14="http://schemas.microsoft.com/office/powerpoint/2010/main" val="614214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jpeg"/><Relationship Id="rId7" Type="http://schemas.openxmlformats.org/officeDocument/2006/relationships/diagramLayout" Target="../diagrams/layout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20.png"/><Relationship Id="rId10" Type="http://schemas.microsoft.com/office/2007/relationships/diagramDrawing" Target="../diagrams/drawing4.xml"/><Relationship Id="rId4" Type="http://schemas.openxmlformats.org/officeDocument/2006/relationships/image" Target="../media/image2.png"/><Relationship Id="rId9" Type="http://schemas.openxmlformats.org/officeDocument/2006/relationships/diagramColors" Target="../diagrams/colors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microsoft.com/office/2018/10/relationships/comments" Target="../comments/modernComment_124_F0B61D0E.xml"/><Relationship Id="rId7" Type="http://schemas.openxmlformats.org/officeDocument/2006/relationships/diagramLayout" Target="../diagrams/layout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2.png"/><Relationship Id="rId10" Type="http://schemas.microsoft.com/office/2007/relationships/diagramDrawing" Target="../diagrams/drawing5.xml"/><Relationship Id="rId4" Type="http://schemas.openxmlformats.org/officeDocument/2006/relationships/image" Target="../media/image1.jpeg"/><Relationship Id="rId9" Type="http://schemas.openxmlformats.org/officeDocument/2006/relationships/diagramColors" Target="../diagrams/colors5.xml"/></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18/10/relationships/comments" Target="../comments/modernComment_119_D2D8B7A2.xml"/><Relationship Id="rId7"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7.png"/><Relationship Id="rId10" Type="http://schemas.openxmlformats.org/officeDocument/2006/relationships/image" Target="../media/image28.jpeg"/><Relationship Id="rId4" Type="http://schemas.openxmlformats.org/officeDocument/2006/relationships/image" Target="../media/image4.png"/><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microsoft.com/office/2018/10/relationships/comments" Target="../comments/modernComment_10E_946B663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microsoft.com/office/2018/10/relationships/comments" Target="../comments/modernComment_114_5D4E310D.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07_C6F8BF1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113_3D1F439E.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microsoft.com/office/2018/10/relationships/comments" Target="../comments/modernComment_127_E9370A81.xml"/><Relationship Id="rId7" Type="http://schemas.openxmlformats.org/officeDocument/2006/relationships/diagramLayout" Target="../diagrams/layout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openxmlformats.org/officeDocument/2006/relationships/image" Target="../media/image2.png"/><Relationship Id="rId10" Type="http://schemas.microsoft.com/office/2007/relationships/diagramDrawing" Target="../diagrams/drawing6.xml"/><Relationship Id="rId4" Type="http://schemas.openxmlformats.org/officeDocument/2006/relationships/image" Target="../media/image1.jpeg"/><Relationship Id="rId9" Type="http://schemas.openxmlformats.org/officeDocument/2006/relationships/diagramColors" Target="../diagrams/colors6.xml"/></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microsoft.com/office/2018/10/relationships/comments" Target="../comments/modernComment_115_A72F038E.xml"/><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7.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jpeg"/><Relationship Id="rId7" Type="http://schemas.openxmlformats.org/officeDocument/2006/relationships/diagramQuickStyle" Target="../diagrams/quickStyle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png"/><Relationship Id="rId9" Type="http://schemas.microsoft.com/office/2007/relationships/diagramDrawing" Target="../diagrams/drawing7.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jpeg"/><Relationship Id="rId7" Type="http://schemas.openxmlformats.org/officeDocument/2006/relationships/diagramQuickStyle" Target="../diagrams/quickStyle8.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png"/><Relationship Id="rId9" Type="http://schemas.microsoft.com/office/2007/relationships/diagramDrawing" Target="../diagrams/drawing8.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microsoft.com/office/2018/10/relationships/comments" Target="../comments/modernComment_11C_684E5624.xml"/><Relationship Id="rId7" Type="http://schemas.openxmlformats.org/officeDocument/2006/relationships/diagramLayout" Target="../diagrams/layout9.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Data" Target="../diagrams/data9.xml"/><Relationship Id="rId5" Type="http://schemas.openxmlformats.org/officeDocument/2006/relationships/image" Target="../media/image2.png"/><Relationship Id="rId10" Type="http://schemas.microsoft.com/office/2007/relationships/diagramDrawing" Target="../diagrams/drawing9.xml"/><Relationship Id="rId4" Type="http://schemas.openxmlformats.org/officeDocument/2006/relationships/image" Target="../media/image1.jpeg"/><Relationship Id="rId9" Type="http://schemas.openxmlformats.org/officeDocument/2006/relationships/diagramColors" Target="../diagrams/colors9.xml"/></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microsoft.com/office/2018/10/relationships/comments" Target="../comments/modernComment_109_EF615617.xml"/><Relationship Id="rId7" Type="http://schemas.openxmlformats.org/officeDocument/2006/relationships/diagramLayout" Target="../diagrams/layout1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Data" Target="../diagrams/data10.xml"/><Relationship Id="rId5" Type="http://schemas.openxmlformats.org/officeDocument/2006/relationships/image" Target="../media/image2.png"/><Relationship Id="rId10" Type="http://schemas.microsoft.com/office/2007/relationships/diagramDrawing" Target="../diagrams/drawing10.xml"/><Relationship Id="rId4" Type="http://schemas.openxmlformats.org/officeDocument/2006/relationships/image" Target="../media/image1.jpeg"/><Relationship Id="rId9" Type="http://schemas.openxmlformats.org/officeDocument/2006/relationships/diagramColors" Target="../diagrams/colors10.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www.aceforwildlife.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docs.google.com/document/d/1mnPxhoJav8tQbjANM27_7SFVkHG5mJ4FIkrrlBS5PLQ/edit?usp=sharing" TargetMode="External"/><Relationship Id="rId5" Type="http://schemas.openxmlformats.org/officeDocument/2006/relationships/hyperlink" Target="https://docs.google.com/document/d/1fGwbOjum6wDrW_V1HqlynEpiJ4kidSPKzoqaxIyYiU8/edit?usp=sharing" TargetMode="Externa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11.xml"/><Relationship Id="rId3" Type="http://schemas.microsoft.com/office/2018/10/relationships/comments" Target="../comments/modernComment_11F_91C57D2E.xml"/><Relationship Id="rId7" Type="http://schemas.openxmlformats.org/officeDocument/2006/relationships/diagramData" Target="../diagrams/data1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5.jpeg"/><Relationship Id="rId11" Type="http://schemas.microsoft.com/office/2007/relationships/diagramDrawing" Target="../diagrams/drawing11.xml"/><Relationship Id="rId5" Type="http://schemas.openxmlformats.org/officeDocument/2006/relationships/image" Target="../media/image2.png"/><Relationship Id="rId10" Type="http://schemas.openxmlformats.org/officeDocument/2006/relationships/diagramColors" Target="../diagrams/colors11.xml"/><Relationship Id="rId4" Type="http://schemas.openxmlformats.org/officeDocument/2006/relationships/image" Target="../media/image1.jpeg"/><Relationship Id="rId9" Type="http://schemas.openxmlformats.org/officeDocument/2006/relationships/diagramQuickStyle" Target="../diagrams/quickStyle1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1.jpeg"/><Relationship Id="rId7" Type="http://schemas.openxmlformats.org/officeDocument/2006/relationships/diagramQuickStyle" Target="../diagrams/quickStyle1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2.png"/><Relationship Id="rId9" Type="http://schemas.microsoft.com/office/2007/relationships/diagramDrawing" Target="../diagrams/drawing1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seafoodwatch.org/recommendations/join-the-movemen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nationalzoo.si.edu/migratory-birds/live-bird-friendly" TargetMode="External"/><Relationship Id="rId5" Type="http://schemas.openxmlformats.org/officeDocument/2006/relationships/hyperlink" Target="https://www.nrcs.usda.gov/wps/portal/nrcs/detail/pia/newsroom/releases/?cid=NRCSEPRD1721022" TargetMode="Externa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4.png"/><Relationship Id="rId7" Type="http://schemas.openxmlformats.org/officeDocument/2006/relationships/image" Target="../media/image37.jpeg"/><Relationship Id="rId2" Type="http://schemas.microsoft.com/office/2018/10/relationships/comments" Target="../comments/modernComment_120_934C0EA9.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1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microsoft.com/office/2018/10/relationships/comments" Target="../comments/modernComment_121_89BE8592.xml"/><Relationship Id="rId7" Type="http://schemas.openxmlformats.org/officeDocument/2006/relationships/diagramLayout" Target="../diagrams/layout1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Data" Target="../diagrams/data13.xml"/><Relationship Id="rId5" Type="http://schemas.openxmlformats.org/officeDocument/2006/relationships/image" Target="../media/image2.png"/><Relationship Id="rId10" Type="http://schemas.microsoft.com/office/2007/relationships/diagramDrawing" Target="../diagrams/drawing13.xml"/><Relationship Id="rId4" Type="http://schemas.openxmlformats.org/officeDocument/2006/relationships/image" Target="../media/image1.jpeg"/><Relationship Id="rId9" Type="http://schemas.openxmlformats.org/officeDocument/2006/relationships/diagramColors" Target="../diagrams/colors13.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1.jpeg"/><Relationship Id="rId7" Type="http://schemas.openxmlformats.org/officeDocument/2006/relationships/diagramQuickStyle" Target="../diagrams/quickStyle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2.png"/><Relationship Id="rId9" Type="http://schemas.microsoft.com/office/2007/relationships/diagramDrawing" Target="../diagrams/drawing14.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18/10/relationships/comments" Target="../comments/modernComment_111_1361C58.xml"/><Relationship Id="rId7"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microsoft.com/office/2018/10/relationships/comments" Target="../comments/modernComment_126_F80EA80.xml"/><Relationship Id="rId7" Type="http://schemas.openxmlformats.org/officeDocument/2006/relationships/diagramLayout" Target="../diagrams/layout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2.png"/><Relationship Id="rId10" Type="http://schemas.microsoft.com/office/2007/relationships/diagramDrawing" Target="../diagrams/drawing2.xml"/><Relationship Id="rId4" Type="http://schemas.openxmlformats.org/officeDocument/2006/relationships/image" Target="../media/image1.jpeg"/><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microsoft.com/office/2018/10/relationships/comments" Target="../comments/modernComment_118_B3E8EED0.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microsoft.com/office/2018/10/relationships/comments" Target="../comments/modernComment_123_7CA5464F.xml"/><Relationship Id="rId7" Type="http://schemas.openxmlformats.org/officeDocument/2006/relationships/diagramLayout" Target="../diagrams/layout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2.png"/><Relationship Id="rId10" Type="http://schemas.microsoft.com/office/2007/relationships/diagramDrawing" Target="../diagrams/drawing3.xml"/><Relationship Id="rId4" Type="http://schemas.openxmlformats.org/officeDocument/2006/relationships/image" Target="../media/image1.jpeg"/><Relationship Id="rId9" Type="http://schemas.openxmlformats.org/officeDocument/2006/relationships/diagramColors" Target="../diagrams/colors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3"/>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4"/>
          <a:stretch>
            <a:fillRect/>
          </a:stretch>
        </p:blipFill>
        <p:spPr>
          <a:xfrm>
            <a:off x="310409" y="81505"/>
            <a:ext cx="1627773" cy="1865538"/>
          </a:xfrm>
          <a:prstGeom prst="rect">
            <a:avLst/>
          </a:prstGeom>
        </p:spPr>
      </p:pic>
      <p:sp>
        <p:nvSpPr>
          <p:cNvPr id="56" name="TextBox 55">
            <a:extLst>
              <a:ext uri="{FF2B5EF4-FFF2-40B4-BE49-F238E27FC236}">
                <a16:creationId xmlns:a16="http://schemas.microsoft.com/office/drawing/2014/main" id="{19869A1D-F353-A928-7957-E175940AEEAA}"/>
              </a:ext>
            </a:extLst>
          </p:cNvPr>
          <p:cNvSpPr txBox="1"/>
          <p:nvPr/>
        </p:nvSpPr>
        <p:spPr>
          <a:xfrm>
            <a:off x="887506" y="1981199"/>
            <a:ext cx="10569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Gill Sans MT"/>
              <a:cs typeface="Calibri" panose="020F0502020204030204"/>
            </a:endParaRPr>
          </a:p>
        </p:txBody>
      </p:sp>
      <p:pic>
        <p:nvPicPr>
          <p:cNvPr id="3" name="Picture 5" descr="Diagram&#10;&#10;Description automatically generated">
            <a:extLst>
              <a:ext uri="{FF2B5EF4-FFF2-40B4-BE49-F238E27FC236}">
                <a16:creationId xmlns:a16="http://schemas.microsoft.com/office/drawing/2014/main" id="{5E86AAE5-1219-AEE8-EBDE-7EDE6ED07407}"/>
              </a:ext>
            </a:extLst>
          </p:cNvPr>
          <p:cNvPicPr>
            <a:picLocks noChangeAspect="1"/>
          </p:cNvPicPr>
          <p:nvPr/>
        </p:nvPicPr>
        <p:blipFill>
          <a:blip r:embed="rId5"/>
          <a:stretch>
            <a:fillRect/>
          </a:stretch>
        </p:blipFill>
        <p:spPr>
          <a:xfrm>
            <a:off x="-88231" y="-69682"/>
            <a:ext cx="12314988" cy="6943891"/>
          </a:xfrm>
          <a:prstGeom prst="rect">
            <a:avLst/>
          </a:prstGeom>
        </p:spPr>
      </p:pic>
    </p:spTree>
    <p:extLst>
      <p:ext uri="{BB962C8B-B14F-4D97-AF65-F5344CB8AC3E}">
        <p14:creationId xmlns:p14="http://schemas.microsoft.com/office/powerpoint/2010/main" val="4132340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hape&#10;&#10;Description automatically generated">
            <a:extLst>
              <a:ext uri="{FF2B5EF4-FFF2-40B4-BE49-F238E27FC236}">
                <a16:creationId xmlns:a16="http://schemas.microsoft.com/office/drawing/2014/main" id="{FE1B52EA-F7D0-4008-FF71-D192777A2547}"/>
              </a:ext>
            </a:extLst>
          </p:cNvPr>
          <p:cNvPicPr>
            <a:picLocks noChangeAspect="1"/>
          </p:cNvPicPr>
          <p:nvPr/>
        </p:nvPicPr>
        <p:blipFill>
          <a:blip r:embed="rId3"/>
          <a:stretch>
            <a:fillRect/>
          </a:stretch>
        </p:blipFill>
        <p:spPr>
          <a:xfrm>
            <a:off x="-84624" y="2950"/>
            <a:ext cx="12316324" cy="6899725"/>
          </a:xfrm>
          <a:prstGeom prst="rect">
            <a:avLst/>
          </a:prstGeom>
        </p:spPr>
      </p:pic>
      <p:sp>
        <p:nvSpPr>
          <p:cNvPr id="7" name="TextBox 6">
            <a:extLst>
              <a:ext uri="{FF2B5EF4-FFF2-40B4-BE49-F238E27FC236}">
                <a16:creationId xmlns:a16="http://schemas.microsoft.com/office/drawing/2014/main" id="{1ED9ACA6-7744-F96F-A66D-14B2C29B0FBF}"/>
              </a:ext>
            </a:extLst>
          </p:cNvPr>
          <p:cNvSpPr txBox="1"/>
          <p:nvPr/>
        </p:nvSpPr>
        <p:spPr>
          <a:xfrm>
            <a:off x="8362790" y="3432201"/>
            <a:ext cx="49433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600">
              <a:cs typeface="Calibri"/>
            </a:endParaRPr>
          </a:p>
        </p:txBody>
      </p:sp>
      <p:sp>
        <p:nvSpPr>
          <p:cNvPr id="8" name="Title 7">
            <a:extLst>
              <a:ext uri="{FF2B5EF4-FFF2-40B4-BE49-F238E27FC236}">
                <a16:creationId xmlns:a16="http://schemas.microsoft.com/office/drawing/2014/main" id="{A8658A45-DD07-2E7C-408D-39880722D631}"/>
              </a:ext>
            </a:extLst>
          </p:cNvPr>
          <p:cNvSpPr>
            <a:spLocks noGrp="1"/>
          </p:cNvSpPr>
          <p:nvPr>
            <p:ph type="ctrTitle"/>
          </p:nvPr>
        </p:nvSpPr>
        <p:spPr>
          <a:xfrm>
            <a:off x="1025071" y="-247423"/>
            <a:ext cx="10150928" cy="2387600"/>
          </a:xfrm>
        </p:spPr>
        <p:txBody>
          <a:bodyPr/>
          <a:lstStyle/>
          <a:p>
            <a:r>
              <a:rPr lang="en-US">
                <a:solidFill>
                  <a:schemeClr val="bg1"/>
                </a:solidFill>
                <a:latin typeface="Gill Sans MT"/>
                <a:cs typeface="Calibri Light"/>
              </a:rPr>
              <a:t>Membership Committee</a:t>
            </a:r>
            <a:endParaRPr lang="en-US">
              <a:solidFill>
                <a:schemeClr val="bg1"/>
              </a:solidFill>
              <a:latin typeface="Gill Sans MT"/>
            </a:endParaRPr>
          </a:p>
        </p:txBody>
      </p:sp>
      <p:pic>
        <p:nvPicPr>
          <p:cNvPr id="14" name="Picture 14">
            <a:extLst>
              <a:ext uri="{FF2B5EF4-FFF2-40B4-BE49-F238E27FC236}">
                <a16:creationId xmlns:a16="http://schemas.microsoft.com/office/drawing/2014/main" id="{464ED723-704D-8275-E8AD-FB113D4318A0}"/>
              </a:ext>
            </a:extLst>
          </p:cNvPr>
          <p:cNvPicPr>
            <a:picLocks noChangeAspect="1"/>
          </p:cNvPicPr>
          <p:nvPr/>
        </p:nvPicPr>
        <p:blipFill>
          <a:blip r:embed="rId4"/>
          <a:stretch>
            <a:fillRect/>
          </a:stretch>
        </p:blipFill>
        <p:spPr>
          <a:xfrm>
            <a:off x="9525" y="13899"/>
            <a:ext cx="4695824" cy="1627171"/>
          </a:xfrm>
          <a:prstGeom prst="rect">
            <a:avLst/>
          </a:prstGeom>
        </p:spPr>
      </p:pic>
      <p:sp>
        <p:nvSpPr>
          <p:cNvPr id="3" name="TextBox 2">
            <a:extLst>
              <a:ext uri="{FF2B5EF4-FFF2-40B4-BE49-F238E27FC236}">
                <a16:creationId xmlns:a16="http://schemas.microsoft.com/office/drawing/2014/main" id="{A5EF90B6-A5EB-48AA-ADD4-EAEA4E2261B4}"/>
              </a:ext>
            </a:extLst>
          </p:cNvPr>
          <p:cNvSpPr txBox="1"/>
          <p:nvPr/>
        </p:nvSpPr>
        <p:spPr>
          <a:xfrm>
            <a:off x="-30480" y="6347776"/>
            <a:ext cx="122631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Gill Sans MT"/>
                <a:ea typeface="+mn-lt"/>
                <a:cs typeface="+mn-lt"/>
              </a:rPr>
              <a:t>The Membership Committee is responsible for developing the guidelines and practices of ACE for Wildlife membership levels and collaborating with the other committees to nurture connection between and within membership levels as the Network grows.</a:t>
            </a:r>
            <a:endParaRPr lang="en-US">
              <a:solidFill>
                <a:schemeClr val="bg1"/>
              </a:solidFill>
              <a:latin typeface="Gill Sans MT"/>
              <a:ea typeface="+mn-lt"/>
              <a:cs typeface="+mn-lt"/>
            </a:endParaRPr>
          </a:p>
        </p:txBody>
      </p:sp>
      <p:pic>
        <p:nvPicPr>
          <p:cNvPr id="2" name="Picture 3">
            <a:extLst>
              <a:ext uri="{FF2B5EF4-FFF2-40B4-BE49-F238E27FC236}">
                <a16:creationId xmlns:a16="http://schemas.microsoft.com/office/drawing/2014/main" id="{695E08B5-AD7A-5AF9-F55C-568D76C467E1}"/>
              </a:ext>
            </a:extLst>
          </p:cNvPr>
          <p:cNvPicPr>
            <a:picLocks noChangeAspect="1"/>
          </p:cNvPicPr>
          <p:nvPr/>
        </p:nvPicPr>
        <p:blipFill rotWithShape="1">
          <a:blip r:embed="rId5"/>
          <a:srcRect l="20290" t="595" r="25797" b="355"/>
          <a:stretch/>
        </p:blipFill>
        <p:spPr>
          <a:xfrm>
            <a:off x="1379855" y="2899410"/>
            <a:ext cx="2320320" cy="2066954"/>
          </a:xfrm>
          <a:prstGeom prst="rect">
            <a:avLst/>
          </a:prstGeom>
          <a:ln>
            <a:noFill/>
          </a:ln>
          <a:effectLst>
            <a:softEdge rad="112500"/>
          </a:effectLst>
        </p:spPr>
      </p:pic>
      <p:sp>
        <p:nvSpPr>
          <p:cNvPr id="6" name="TextBox 5">
            <a:extLst>
              <a:ext uri="{FF2B5EF4-FFF2-40B4-BE49-F238E27FC236}">
                <a16:creationId xmlns:a16="http://schemas.microsoft.com/office/drawing/2014/main" id="{E41DD263-7DF9-6512-50F1-4EC2216A38E9}"/>
              </a:ext>
            </a:extLst>
          </p:cNvPr>
          <p:cNvSpPr txBox="1"/>
          <p:nvPr/>
        </p:nvSpPr>
        <p:spPr>
          <a:xfrm>
            <a:off x="1422058" y="4887007"/>
            <a:ext cx="2069629"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Gill Sans MT"/>
                <a:cs typeface="Calibri"/>
              </a:rPr>
              <a:t>Tierney Ball</a:t>
            </a:r>
            <a:endParaRPr lang="en-US">
              <a:solidFill>
                <a:schemeClr val="bg1"/>
              </a:solidFill>
              <a:latin typeface="Calibri" panose="020F0502020204030204"/>
              <a:cs typeface="Calibri"/>
            </a:endParaRPr>
          </a:p>
          <a:p>
            <a:pPr algn="ctr"/>
            <a:r>
              <a:rPr lang="en-US" sz="1050">
                <a:solidFill>
                  <a:schemeClr val="bg1"/>
                </a:solidFill>
                <a:cs typeface="Calibri"/>
              </a:rPr>
              <a:t>Zoo Boise, ID</a:t>
            </a:r>
            <a:endParaRPr lang="en-US">
              <a:solidFill>
                <a:schemeClr val="bg1"/>
              </a:solidFill>
              <a:cs typeface="Calibri"/>
            </a:endParaRPr>
          </a:p>
        </p:txBody>
      </p:sp>
      <p:pic>
        <p:nvPicPr>
          <p:cNvPr id="4" name="Picture 8">
            <a:extLst>
              <a:ext uri="{FF2B5EF4-FFF2-40B4-BE49-F238E27FC236}">
                <a16:creationId xmlns:a16="http://schemas.microsoft.com/office/drawing/2014/main" id="{69C24EF5-0EB6-B596-69B1-EF7EC27C7663}"/>
              </a:ext>
            </a:extLst>
          </p:cNvPr>
          <p:cNvPicPr>
            <a:picLocks noChangeAspect="1"/>
          </p:cNvPicPr>
          <p:nvPr/>
        </p:nvPicPr>
        <p:blipFill>
          <a:blip r:embed="rId6"/>
          <a:stretch>
            <a:fillRect/>
          </a:stretch>
        </p:blipFill>
        <p:spPr>
          <a:xfrm>
            <a:off x="3784917" y="3016885"/>
            <a:ext cx="2743200" cy="1828800"/>
          </a:xfrm>
          <a:prstGeom prst="rect">
            <a:avLst/>
          </a:prstGeom>
          <a:ln>
            <a:noFill/>
          </a:ln>
          <a:effectLst>
            <a:softEdge rad="112500"/>
          </a:effectLst>
        </p:spPr>
      </p:pic>
      <p:sp>
        <p:nvSpPr>
          <p:cNvPr id="9" name="TextBox 8">
            <a:extLst>
              <a:ext uri="{FF2B5EF4-FFF2-40B4-BE49-F238E27FC236}">
                <a16:creationId xmlns:a16="http://schemas.microsoft.com/office/drawing/2014/main" id="{1CB53687-B0F4-D8D7-07A0-7D21A39687C2}"/>
              </a:ext>
            </a:extLst>
          </p:cNvPr>
          <p:cNvSpPr txBox="1"/>
          <p:nvPr/>
        </p:nvSpPr>
        <p:spPr>
          <a:xfrm>
            <a:off x="4509758" y="4903775"/>
            <a:ext cx="1488761"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Gill Sans MT"/>
                <a:cs typeface="Calibri"/>
              </a:rPr>
              <a:t>Fernanda Mora</a:t>
            </a:r>
            <a:endParaRPr lang="en-US">
              <a:solidFill>
                <a:schemeClr val="bg1"/>
              </a:solidFill>
              <a:latin typeface="Calibri" panose="020F0502020204030204"/>
              <a:cs typeface="Calibri"/>
            </a:endParaRPr>
          </a:p>
          <a:p>
            <a:pPr algn="ctr"/>
            <a:r>
              <a:rPr lang="en-US" sz="1050" err="1">
                <a:solidFill>
                  <a:schemeClr val="bg1"/>
                </a:solidFill>
                <a:cs typeface="Calibri"/>
              </a:rPr>
              <a:t>ZooMontana</a:t>
            </a:r>
            <a:r>
              <a:rPr lang="en-US" sz="1050">
                <a:solidFill>
                  <a:schemeClr val="bg1"/>
                </a:solidFill>
                <a:cs typeface="Calibri"/>
              </a:rPr>
              <a:t>, MT</a:t>
            </a:r>
            <a:endParaRPr lang="en-US">
              <a:solidFill>
                <a:schemeClr val="bg1"/>
              </a:solidFill>
              <a:cs typeface="Calibri"/>
            </a:endParaRPr>
          </a:p>
        </p:txBody>
      </p:sp>
      <p:pic>
        <p:nvPicPr>
          <p:cNvPr id="11" name="Picture 12" descr="A picture containing person, person, glasses, close&#10;&#10;Description automatically generated">
            <a:extLst>
              <a:ext uri="{FF2B5EF4-FFF2-40B4-BE49-F238E27FC236}">
                <a16:creationId xmlns:a16="http://schemas.microsoft.com/office/drawing/2014/main" id="{15F2B468-C01E-5EFD-8A11-48B255D9205E}"/>
              </a:ext>
            </a:extLst>
          </p:cNvPr>
          <p:cNvPicPr>
            <a:picLocks noChangeAspect="1"/>
          </p:cNvPicPr>
          <p:nvPr/>
        </p:nvPicPr>
        <p:blipFill>
          <a:blip r:embed="rId7"/>
          <a:stretch>
            <a:fillRect/>
          </a:stretch>
        </p:blipFill>
        <p:spPr>
          <a:xfrm>
            <a:off x="6658293" y="2990706"/>
            <a:ext cx="1925638" cy="1897035"/>
          </a:xfrm>
          <a:prstGeom prst="rect">
            <a:avLst/>
          </a:prstGeom>
          <a:ln>
            <a:noFill/>
          </a:ln>
          <a:effectLst>
            <a:softEdge rad="112500"/>
          </a:effectLst>
        </p:spPr>
      </p:pic>
      <p:sp>
        <p:nvSpPr>
          <p:cNvPr id="13" name="TextBox 12">
            <a:extLst>
              <a:ext uri="{FF2B5EF4-FFF2-40B4-BE49-F238E27FC236}">
                <a16:creationId xmlns:a16="http://schemas.microsoft.com/office/drawing/2014/main" id="{70610EB8-D202-5043-5CC5-4782E72F0113}"/>
              </a:ext>
            </a:extLst>
          </p:cNvPr>
          <p:cNvSpPr txBox="1"/>
          <p:nvPr/>
        </p:nvSpPr>
        <p:spPr>
          <a:xfrm>
            <a:off x="6613196" y="4840276"/>
            <a:ext cx="2069629" cy="7463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Gill Sans MT"/>
                <a:cs typeface="Calibri"/>
              </a:rPr>
              <a:t>Heather Harelson </a:t>
            </a:r>
            <a:r>
              <a:rPr lang="en-US" sz="1600" err="1">
                <a:solidFill>
                  <a:schemeClr val="bg1"/>
                </a:solidFill>
                <a:latin typeface="Gill Sans MT"/>
                <a:cs typeface="Calibri"/>
              </a:rPr>
              <a:t>Nutick</a:t>
            </a:r>
            <a:endParaRPr lang="en-US" sz="1600">
              <a:solidFill>
                <a:schemeClr val="bg1"/>
              </a:solidFill>
              <a:latin typeface="Gill Sans MT"/>
              <a:cs typeface="Calibri"/>
            </a:endParaRPr>
          </a:p>
          <a:p>
            <a:pPr algn="ctr"/>
            <a:r>
              <a:rPr lang="en-US" sz="1050">
                <a:solidFill>
                  <a:schemeClr val="bg1"/>
                </a:solidFill>
                <a:latin typeface="Gill Sans MT"/>
                <a:cs typeface="Calibri" panose="020F0502020204030204"/>
              </a:rPr>
              <a:t>Red River Zoo, ND</a:t>
            </a:r>
            <a:endParaRPr lang="en-US" sz="1600">
              <a:solidFill>
                <a:schemeClr val="bg1"/>
              </a:solidFill>
              <a:latin typeface="Gill Sans MT"/>
              <a:cs typeface="Calibri" panose="020F0502020204030204"/>
            </a:endParaRPr>
          </a:p>
        </p:txBody>
      </p:sp>
      <p:pic>
        <p:nvPicPr>
          <p:cNvPr id="10" name="Picture 11" descr="A person taking a selfie with a giraffe&#10;&#10;Description automatically generated">
            <a:extLst>
              <a:ext uri="{FF2B5EF4-FFF2-40B4-BE49-F238E27FC236}">
                <a16:creationId xmlns:a16="http://schemas.microsoft.com/office/drawing/2014/main" id="{31716815-88E4-5C68-9F8D-A349E603FD8B}"/>
              </a:ext>
            </a:extLst>
          </p:cNvPr>
          <p:cNvPicPr>
            <a:picLocks noChangeAspect="1"/>
          </p:cNvPicPr>
          <p:nvPr/>
        </p:nvPicPr>
        <p:blipFill>
          <a:blip r:embed="rId8"/>
          <a:stretch>
            <a:fillRect/>
          </a:stretch>
        </p:blipFill>
        <p:spPr>
          <a:xfrm>
            <a:off x="8817610" y="2623820"/>
            <a:ext cx="1871980" cy="2341880"/>
          </a:xfrm>
          <a:prstGeom prst="rect">
            <a:avLst/>
          </a:prstGeom>
          <a:ln>
            <a:noFill/>
          </a:ln>
          <a:effectLst>
            <a:softEdge rad="112500"/>
          </a:effectLst>
        </p:spPr>
      </p:pic>
      <p:sp>
        <p:nvSpPr>
          <p:cNvPr id="12" name="TextBox 11">
            <a:extLst>
              <a:ext uri="{FF2B5EF4-FFF2-40B4-BE49-F238E27FC236}">
                <a16:creationId xmlns:a16="http://schemas.microsoft.com/office/drawing/2014/main" id="{B89C02A8-1032-E95B-6D48-7AF404CCC7D0}"/>
              </a:ext>
            </a:extLst>
          </p:cNvPr>
          <p:cNvSpPr txBox="1"/>
          <p:nvPr/>
        </p:nvSpPr>
        <p:spPr>
          <a:xfrm>
            <a:off x="8716316" y="4891076"/>
            <a:ext cx="2069629"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Gill Sans MT"/>
                <a:cs typeface="Calibri"/>
              </a:rPr>
              <a:t>Marta Burnet</a:t>
            </a:r>
          </a:p>
          <a:p>
            <a:pPr algn="ctr"/>
            <a:r>
              <a:rPr lang="en-US" sz="1050">
                <a:solidFill>
                  <a:schemeClr val="bg1"/>
                </a:solidFill>
                <a:latin typeface="Gill Sans MT"/>
                <a:cs typeface="Calibri" panose="020F0502020204030204"/>
              </a:rPr>
              <a:t>Woodland Park Zoo, WA</a:t>
            </a:r>
            <a:endParaRPr lang="en-US" sz="1600">
              <a:solidFill>
                <a:schemeClr val="bg1"/>
              </a:solidFill>
              <a:latin typeface="Gill Sans MT"/>
              <a:cs typeface="Calibri"/>
            </a:endParaRPr>
          </a:p>
        </p:txBody>
      </p:sp>
    </p:spTree>
    <p:extLst>
      <p:ext uri="{BB962C8B-B14F-4D97-AF65-F5344CB8AC3E}">
        <p14:creationId xmlns:p14="http://schemas.microsoft.com/office/powerpoint/2010/main" val="3152282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275F6F1-343D-4DF4-B067-768044AB2F0A}"/>
              </a:ext>
            </a:extLst>
          </p:cNvPr>
          <p:cNvPicPr>
            <a:picLocks noChangeAspect="1"/>
          </p:cNvPicPr>
          <p:nvPr/>
        </p:nvPicPr>
        <p:blipFill>
          <a:blip r:embed="rId3"/>
          <a:stretch>
            <a:fillRect/>
          </a:stretch>
        </p:blipFill>
        <p:spPr>
          <a:xfrm>
            <a:off x="3958" y="4728"/>
            <a:ext cx="12233562" cy="6898024"/>
          </a:xfrm>
          <a:prstGeom prst="rect">
            <a:avLst/>
          </a:prstGeom>
        </p:spPr>
      </p:pic>
      <p:sp>
        <p:nvSpPr>
          <p:cNvPr id="5" name="TextBox 4">
            <a:extLst>
              <a:ext uri="{FF2B5EF4-FFF2-40B4-BE49-F238E27FC236}">
                <a16:creationId xmlns:a16="http://schemas.microsoft.com/office/drawing/2014/main" id="{D36BD178-201E-4463-80C6-2F524497380C}"/>
              </a:ext>
            </a:extLst>
          </p:cNvPr>
          <p:cNvSpPr txBox="1"/>
          <p:nvPr/>
        </p:nvSpPr>
        <p:spPr>
          <a:xfrm>
            <a:off x="2725387" y="290945"/>
            <a:ext cx="727561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chemeClr val="bg1"/>
                </a:solidFill>
              </a:rPr>
              <a:t>THANKS, EVERYONE! </a:t>
            </a:r>
          </a:p>
        </p:txBody>
      </p:sp>
      <p:sp>
        <p:nvSpPr>
          <p:cNvPr id="6" name="TextBox 5">
            <a:extLst>
              <a:ext uri="{FF2B5EF4-FFF2-40B4-BE49-F238E27FC236}">
                <a16:creationId xmlns:a16="http://schemas.microsoft.com/office/drawing/2014/main" id="{A2C8296A-9598-4898-AE8E-2573A05DFF79}"/>
              </a:ext>
            </a:extLst>
          </p:cNvPr>
          <p:cNvSpPr txBox="1"/>
          <p:nvPr/>
        </p:nvSpPr>
        <p:spPr>
          <a:xfrm>
            <a:off x="2834244" y="5288477"/>
            <a:ext cx="680060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rPr>
              <a:t>Congratulations on passing the first ACE for Wildlife Network bylaws!</a:t>
            </a:r>
          </a:p>
        </p:txBody>
      </p:sp>
      <p:pic>
        <p:nvPicPr>
          <p:cNvPr id="8" name="Picture 7" descr="Logo, icon, company name&#10;&#10;Description automatically generated">
            <a:extLst>
              <a:ext uri="{FF2B5EF4-FFF2-40B4-BE49-F238E27FC236}">
                <a16:creationId xmlns:a16="http://schemas.microsoft.com/office/drawing/2014/main" id="{4BE07CA9-C5F0-41BB-A0D9-2B6F61A75BC8}"/>
              </a:ext>
            </a:extLst>
          </p:cNvPr>
          <p:cNvPicPr>
            <a:picLocks noChangeAspect="1"/>
          </p:cNvPicPr>
          <p:nvPr/>
        </p:nvPicPr>
        <p:blipFill>
          <a:blip r:embed="rId4"/>
          <a:stretch>
            <a:fillRect/>
          </a:stretch>
        </p:blipFill>
        <p:spPr>
          <a:xfrm>
            <a:off x="4717444" y="2597225"/>
            <a:ext cx="2909251" cy="2909251"/>
          </a:xfrm>
          <a:prstGeom prst="ellipse">
            <a:avLst/>
          </a:prstGeom>
          <a:ln w="114300">
            <a:solidFill>
              <a:schemeClr val="bg1"/>
            </a:solidFill>
          </a:ln>
        </p:spPr>
      </p:pic>
      <p:sp>
        <p:nvSpPr>
          <p:cNvPr id="2" name="TextBox 1">
            <a:extLst>
              <a:ext uri="{FF2B5EF4-FFF2-40B4-BE49-F238E27FC236}">
                <a16:creationId xmlns:a16="http://schemas.microsoft.com/office/drawing/2014/main" id="{6ED659AE-C6D4-41A9-7C79-701B4B2108CE}"/>
              </a:ext>
            </a:extLst>
          </p:cNvPr>
          <p:cNvSpPr txBox="1"/>
          <p:nvPr/>
        </p:nvSpPr>
        <p:spPr>
          <a:xfrm>
            <a:off x="842683" y="1057834"/>
            <a:ext cx="1128656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1C9FB0"/>
                </a:solidFill>
                <a:latin typeface="Gill Sans MT"/>
                <a:cs typeface="Calibri"/>
              </a:rPr>
              <a:t>Welcome ACE for Wildlife Network Affiliates!</a:t>
            </a:r>
            <a:endParaRPr lang="en-US" sz="4000" b="1">
              <a:solidFill>
                <a:srgbClr val="1C9FB0"/>
              </a:solidFill>
              <a:latin typeface="Gill Sans MT"/>
            </a:endParaRPr>
          </a:p>
        </p:txBody>
      </p:sp>
    </p:spTree>
    <p:extLst>
      <p:ext uri="{BB962C8B-B14F-4D97-AF65-F5344CB8AC3E}">
        <p14:creationId xmlns:p14="http://schemas.microsoft.com/office/powerpoint/2010/main" val="2250365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3"/>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4"/>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67341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Welcome ACE for Wildlife Affiliates! </a:t>
            </a:r>
            <a:endParaRPr lang="en-US">
              <a:solidFill>
                <a:schemeClr val="accent5">
                  <a:lumMod val="75000"/>
                </a:schemeClr>
              </a:solidFill>
              <a:latin typeface="Calibri" panose="020F0502020204030204"/>
              <a:ea typeface="Calibri" panose="020F0502020204030204"/>
              <a:cs typeface="Calibri"/>
            </a:endParaRPr>
          </a:p>
          <a:p>
            <a:endParaRPr lang="en-US" sz="3200">
              <a:solidFill>
                <a:schemeClr val="accent5">
                  <a:lumMod val="75000"/>
                </a:schemeClr>
              </a:solidFill>
              <a:latin typeface="Gill Sans MT"/>
              <a:cs typeface="Calibri"/>
            </a:endParaRPr>
          </a:p>
        </p:txBody>
      </p:sp>
      <p:pic>
        <p:nvPicPr>
          <p:cNvPr id="57" name="Picture 57" descr="Text, letter&#10;&#10;Description automatically generated">
            <a:extLst>
              <a:ext uri="{FF2B5EF4-FFF2-40B4-BE49-F238E27FC236}">
                <a16:creationId xmlns:a16="http://schemas.microsoft.com/office/drawing/2014/main" id="{2ADEE7C3-5877-3853-D8EC-D6631EF763C8}"/>
              </a:ext>
            </a:extLst>
          </p:cNvPr>
          <p:cNvPicPr>
            <a:picLocks noChangeAspect="1"/>
          </p:cNvPicPr>
          <p:nvPr/>
        </p:nvPicPr>
        <p:blipFill>
          <a:blip r:embed="rId5"/>
          <a:stretch>
            <a:fillRect/>
          </a:stretch>
        </p:blipFill>
        <p:spPr>
          <a:xfrm>
            <a:off x="6332034" y="1981749"/>
            <a:ext cx="5465956" cy="3730841"/>
          </a:xfrm>
          <a:prstGeom prst="rect">
            <a:avLst/>
          </a:prstGeom>
        </p:spPr>
      </p:pic>
      <p:graphicFrame>
        <p:nvGraphicFramePr>
          <p:cNvPr id="6" name="Diagram 5">
            <a:extLst>
              <a:ext uri="{FF2B5EF4-FFF2-40B4-BE49-F238E27FC236}">
                <a16:creationId xmlns:a16="http://schemas.microsoft.com/office/drawing/2014/main" id="{FA12FFEE-77E4-B4B7-B60B-CD059EDBCFDD}"/>
              </a:ext>
            </a:extLst>
          </p:cNvPr>
          <p:cNvGraphicFramePr/>
          <p:nvPr>
            <p:extLst>
              <p:ext uri="{D42A27DB-BD31-4B8C-83A1-F6EECF244321}">
                <p14:modId xmlns:p14="http://schemas.microsoft.com/office/powerpoint/2010/main" val="1590700954"/>
              </p:ext>
            </p:extLst>
          </p:nvPr>
        </p:nvGraphicFramePr>
        <p:xfrm>
          <a:off x="609600" y="2604246"/>
          <a:ext cx="5504330" cy="27790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98210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3C8480B9-49C1-D20E-787E-A2338052AAB1}"/>
              </a:ext>
            </a:extLst>
          </p:cNvPr>
          <p:cNvPicPr>
            <a:picLocks noGrp="1" noChangeAspect="1"/>
          </p:cNvPicPr>
          <p:nvPr>
            <p:ph idx="1"/>
          </p:nvPr>
        </p:nvPicPr>
        <p:blipFill>
          <a:blip r:embed="rId3"/>
          <a:stretch>
            <a:fillRect/>
          </a:stretch>
        </p:blipFill>
        <p:spPr>
          <a:xfrm>
            <a:off x="-490" y="-3175"/>
            <a:ext cx="12216921" cy="6860362"/>
          </a:xfrm>
        </p:spPr>
      </p:pic>
      <p:pic>
        <p:nvPicPr>
          <p:cNvPr id="5" name="Picture 5" descr="Map&#10;&#10;Description automatically generated">
            <a:extLst>
              <a:ext uri="{FF2B5EF4-FFF2-40B4-BE49-F238E27FC236}">
                <a16:creationId xmlns:a16="http://schemas.microsoft.com/office/drawing/2014/main" id="{02EF06FD-ED1E-53F7-C2AC-99AC7F1EAEB2}"/>
              </a:ext>
            </a:extLst>
          </p:cNvPr>
          <p:cNvPicPr>
            <a:picLocks noChangeAspect="1"/>
          </p:cNvPicPr>
          <p:nvPr/>
        </p:nvPicPr>
        <p:blipFill>
          <a:blip r:embed="rId4"/>
          <a:stretch>
            <a:fillRect/>
          </a:stretch>
        </p:blipFill>
        <p:spPr>
          <a:xfrm>
            <a:off x="198863" y="1195951"/>
            <a:ext cx="8458199" cy="4466098"/>
          </a:xfrm>
          <a:prstGeom prst="rect">
            <a:avLst/>
          </a:prstGeom>
          <a:ln>
            <a:noFill/>
          </a:ln>
          <a:effectLst>
            <a:softEdge rad="112500"/>
          </a:effectLst>
        </p:spPr>
      </p:pic>
      <p:sp>
        <p:nvSpPr>
          <p:cNvPr id="6" name="TextBox 5">
            <a:extLst>
              <a:ext uri="{FF2B5EF4-FFF2-40B4-BE49-F238E27FC236}">
                <a16:creationId xmlns:a16="http://schemas.microsoft.com/office/drawing/2014/main" id="{58812337-F849-1045-966A-E38C0DCA928D}"/>
              </a:ext>
            </a:extLst>
          </p:cNvPr>
          <p:cNvSpPr txBox="1"/>
          <p:nvPr/>
        </p:nvSpPr>
        <p:spPr>
          <a:xfrm>
            <a:off x="8686471" y="832624"/>
            <a:ext cx="3593239" cy="5339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solidFill>
                  <a:schemeClr val="bg1"/>
                </a:solidFill>
                <a:latin typeface="Gill Sans MT"/>
                <a:cs typeface="Calibri"/>
              </a:rPr>
              <a:t>27 Individual Affiliates at</a:t>
            </a:r>
          </a:p>
          <a:p>
            <a:pPr marL="285750" indent="-285750">
              <a:buFont typeface="Arial"/>
              <a:buChar char="•"/>
            </a:pPr>
            <a:r>
              <a:rPr lang="en-US" b="1">
                <a:solidFill>
                  <a:schemeClr val="bg1"/>
                </a:solidFill>
                <a:latin typeface="Gill Sans MT"/>
                <a:cs typeface="Calibri"/>
              </a:rPr>
              <a:t>7 zoos</a:t>
            </a:r>
          </a:p>
          <a:p>
            <a:pPr marL="742950" lvl="1" indent="-285750">
              <a:buFont typeface="Arial"/>
              <a:buChar char="•"/>
            </a:pPr>
            <a:r>
              <a:rPr lang="en-US" sz="1100">
                <a:solidFill>
                  <a:schemeClr val="bg1"/>
                </a:solidFill>
                <a:latin typeface="Gill Sans MT"/>
                <a:cs typeface="Calibri"/>
              </a:rPr>
              <a:t>San Diego Zoo Wildlife Alliance </a:t>
            </a:r>
            <a:endParaRPr lang="en-US">
              <a:solidFill>
                <a:schemeClr val="bg1"/>
              </a:solidFill>
              <a:latin typeface="Gill Sans MT"/>
              <a:cs typeface="Calibri"/>
            </a:endParaRPr>
          </a:p>
          <a:p>
            <a:pPr marL="742950" lvl="1" indent="-285750">
              <a:buFont typeface="Arial"/>
              <a:buChar char="•"/>
            </a:pPr>
            <a:r>
              <a:rPr lang="en-US" sz="1100">
                <a:solidFill>
                  <a:schemeClr val="bg1"/>
                </a:solidFill>
                <a:latin typeface="Gill Sans MT"/>
                <a:cs typeface="Calibri"/>
              </a:rPr>
              <a:t>Yellowstone Wildlife Sanctuary </a:t>
            </a:r>
          </a:p>
          <a:p>
            <a:pPr marL="742950" lvl="1" indent="-285750">
              <a:buFont typeface="Arial"/>
              <a:buChar char="•"/>
            </a:pPr>
            <a:r>
              <a:rPr lang="en-US" sz="1100">
                <a:solidFill>
                  <a:schemeClr val="bg1"/>
                </a:solidFill>
                <a:latin typeface="Gill Sans MT"/>
                <a:cs typeface="Calibri"/>
              </a:rPr>
              <a:t>Potawatomi Zoo </a:t>
            </a:r>
          </a:p>
          <a:p>
            <a:pPr marL="742950" lvl="1" indent="-285750">
              <a:buFont typeface="Arial"/>
              <a:buChar char="•"/>
            </a:pPr>
            <a:r>
              <a:rPr lang="en-US" sz="1100">
                <a:solidFill>
                  <a:schemeClr val="bg1"/>
                </a:solidFill>
                <a:latin typeface="Gill Sans MT"/>
                <a:cs typeface="Calibri"/>
              </a:rPr>
              <a:t>Lincoln Park Zoo</a:t>
            </a:r>
          </a:p>
          <a:p>
            <a:pPr marL="742950" lvl="1" indent="-285750">
              <a:buFont typeface="Arial"/>
              <a:buChar char="•"/>
            </a:pPr>
            <a:r>
              <a:rPr lang="en-US" sz="1100">
                <a:solidFill>
                  <a:schemeClr val="bg1"/>
                </a:solidFill>
                <a:latin typeface="Gill Sans MT"/>
                <a:cs typeface="Calibri"/>
              </a:rPr>
              <a:t>Denver Zoo</a:t>
            </a:r>
          </a:p>
          <a:p>
            <a:pPr marL="742950" lvl="1" indent="-285750">
              <a:buFont typeface="Arial"/>
              <a:buChar char="•"/>
            </a:pPr>
            <a:r>
              <a:rPr lang="en-US" sz="1100">
                <a:solidFill>
                  <a:schemeClr val="bg1"/>
                </a:solidFill>
                <a:latin typeface="Gill Sans MT"/>
                <a:cs typeface="Calibri"/>
              </a:rPr>
              <a:t>Alexandria Zoological Park </a:t>
            </a:r>
          </a:p>
          <a:p>
            <a:pPr marL="742950" lvl="1" indent="-285750">
              <a:buFont typeface="Arial"/>
              <a:buChar char="•"/>
            </a:pPr>
            <a:r>
              <a:rPr lang="en-US" sz="1100">
                <a:solidFill>
                  <a:schemeClr val="bg1"/>
                </a:solidFill>
                <a:latin typeface="Gill Sans MT"/>
                <a:cs typeface="Calibri"/>
              </a:rPr>
              <a:t>Potter Park Zoo</a:t>
            </a:r>
          </a:p>
          <a:p>
            <a:pPr marL="742950" lvl="1" indent="-285750">
              <a:buFont typeface="Arial"/>
              <a:buChar char="•"/>
            </a:pPr>
            <a:r>
              <a:rPr lang="en-US" sz="1100">
                <a:solidFill>
                  <a:schemeClr val="bg1"/>
                </a:solidFill>
                <a:latin typeface="Gill Sans MT"/>
                <a:cs typeface="Calibri"/>
              </a:rPr>
              <a:t>Akron Zoo </a:t>
            </a:r>
          </a:p>
          <a:p>
            <a:pPr marL="742950" lvl="1" indent="-285750">
              <a:buFont typeface="Arial"/>
              <a:buChar char="•"/>
            </a:pPr>
            <a:r>
              <a:rPr lang="en-US" sz="1100">
                <a:solidFill>
                  <a:schemeClr val="bg1"/>
                </a:solidFill>
                <a:latin typeface="Gill Sans MT"/>
                <a:cs typeface="Calibri"/>
              </a:rPr>
              <a:t>Roger Williams Park Zoo</a:t>
            </a:r>
          </a:p>
          <a:p>
            <a:pPr marL="285750" indent="-285750">
              <a:buFont typeface="Arial"/>
              <a:buChar char="•"/>
            </a:pPr>
            <a:r>
              <a:rPr lang="en-US" b="1">
                <a:solidFill>
                  <a:schemeClr val="bg1"/>
                </a:solidFill>
                <a:latin typeface="Gill Sans MT"/>
                <a:cs typeface="Calibri"/>
              </a:rPr>
              <a:t>4 consultants</a:t>
            </a:r>
          </a:p>
          <a:p>
            <a:pPr marL="742950" lvl="1" indent="-285750">
              <a:buFont typeface="Arial"/>
              <a:buChar char="•"/>
            </a:pPr>
            <a:r>
              <a:rPr lang="en-US" sz="1100">
                <a:solidFill>
                  <a:schemeClr val="bg1"/>
                </a:solidFill>
                <a:latin typeface="Gill Sans MT"/>
                <a:cs typeface="Calibri" panose="020F0502020204030204"/>
              </a:rPr>
              <a:t>AWARE Institute </a:t>
            </a:r>
            <a:endParaRPr lang="en-US">
              <a:solidFill>
                <a:schemeClr val="bg1"/>
              </a:solidFill>
              <a:cs typeface="Calibri" panose="020F0502020204030204"/>
            </a:endParaRPr>
          </a:p>
          <a:p>
            <a:pPr marL="742950" lvl="1" indent="-285750">
              <a:buFont typeface="Arial"/>
              <a:buChar char="•"/>
            </a:pPr>
            <a:r>
              <a:rPr lang="en-US" sz="1100">
                <a:solidFill>
                  <a:schemeClr val="bg1"/>
                </a:solidFill>
                <a:latin typeface="Gill Sans MT"/>
                <a:cs typeface="Calibri"/>
              </a:rPr>
              <a:t>Beez </a:t>
            </a:r>
            <a:r>
              <a:rPr lang="en-US" sz="1100" err="1">
                <a:solidFill>
                  <a:schemeClr val="bg1"/>
                </a:solidFill>
                <a:latin typeface="Gill Sans MT"/>
                <a:cs typeface="Calibri"/>
              </a:rPr>
              <a:t>Kneez</a:t>
            </a:r>
            <a:r>
              <a:rPr lang="en-US" sz="1100">
                <a:solidFill>
                  <a:schemeClr val="bg1"/>
                </a:solidFill>
                <a:latin typeface="Gill Sans MT"/>
                <a:cs typeface="Calibri"/>
              </a:rPr>
              <a:t> Creative </a:t>
            </a:r>
          </a:p>
          <a:p>
            <a:pPr marL="742950" lvl="1" indent="-285750">
              <a:buFont typeface="Arial"/>
              <a:buChar char="•"/>
            </a:pPr>
            <a:r>
              <a:rPr lang="en-US" sz="1100">
                <a:solidFill>
                  <a:schemeClr val="bg1"/>
                </a:solidFill>
                <a:latin typeface="Gill Sans MT"/>
                <a:cs typeface="Calibri"/>
              </a:rPr>
              <a:t>ECOS Communications</a:t>
            </a:r>
          </a:p>
          <a:p>
            <a:pPr marL="742950" lvl="1" indent="-285750">
              <a:buFont typeface="Arial"/>
              <a:buChar char="•"/>
            </a:pPr>
            <a:r>
              <a:rPr lang="en-US" sz="1100">
                <a:solidFill>
                  <a:schemeClr val="bg1"/>
                </a:solidFill>
                <a:latin typeface="Gill Sans MT"/>
                <a:cs typeface="Calibri"/>
              </a:rPr>
              <a:t>Kathryn Owen Consulting </a:t>
            </a:r>
          </a:p>
          <a:p>
            <a:pPr marL="285750" indent="-285750">
              <a:buFont typeface="Arial"/>
              <a:buChar char="•"/>
            </a:pPr>
            <a:r>
              <a:rPr lang="en-US" b="1">
                <a:solidFill>
                  <a:schemeClr val="bg1"/>
                </a:solidFill>
                <a:latin typeface="Gill Sans MT"/>
                <a:cs typeface="Calibri"/>
              </a:rPr>
              <a:t>3 aquariums</a:t>
            </a:r>
          </a:p>
          <a:p>
            <a:pPr marL="742950" lvl="1" indent="-285750">
              <a:buFont typeface="Arial"/>
              <a:buChar char="•"/>
            </a:pPr>
            <a:r>
              <a:rPr lang="en-US" sz="1100">
                <a:solidFill>
                  <a:schemeClr val="bg1"/>
                </a:solidFill>
                <a:latin typeface="Gill Sans MT"/>
                <a:cs typeface="Calibri"/>
              </a:rPr>
              <a:t>Shedd Aquarium</a:t>
            </a:r>
            <a:endParaRPr lang="en-US">
              <a:solidFill>
                <a:schemeClr val="bg1"/>
              </a:solidFill>
              <a:latin typeface="Gill Sans MT"/>
              <a:cs typeface="Calibri"/>
            </a:endParaRPr>
          </a:p>
          <a:p>
            <a:pPr marL="742950" lvl="1" indent="-285750">
              <a:buFont typeface="Arial"/>
              <a:buChar char="•"/>
            </a:pPr>
            <a:r>
              <a:rPr lang="en-US" sz="1100">
                <a:solidFill>
                  <a:schemeClr val="bg1"/>
                </a:solidFill>
                <a:latin typeface="Gill Sans MT"/>
                <a:cs typeface="Calibri"/>
              </a:rPr>
              <a:t>Monterey Bay Aquarium</a:t>
            </a:r>
          </a:p>
          <a:p>
            <a:pPr marL="742950" lvl="1" indent="-285750">
              <a:buFont typeface="Arial"/>
              <a:buChar char="•"/>
            </a:pPr>
            <a:r>
              <a:rPr lang="en-US" sz="1100">
                <a:solidFill>
                  <a:schemeClr val="bg1"/>
                </a:solidFill>
                <a:latin typeface="Gill Sans MT"/>
                <a:cs typeface="Calibri"/>
              </a:rPr>
              <a:t>Virginia Aquarium and Marine Science Center </a:t>
            </a:r>
          </a:p>
          <a:p>
            <a:pPr marL="285750" indent="-285750">
              <a:buFont typeface="Arial"/>
              <a:buChar char="•"/>
            </a:pPr>
            <a:r>
              <a:rPr lang="en-US" b="1">
                <a:solidFill>
                  <a:schemeClr val="bg1"/>
                </a:solidFill>
                <a:latin typeface="Gill Sans MT"/>
                <a:cs typeface="Calibri"/>
              </a:rPr>
              <a:t>3 universities </a:t>
            </a:r>
          </a:p>
          <a:p>
            <a:pPr marL="742950" lvl="1" indent="-285750">
              <a:buFont typeface="Arial"/>
              <a:buChar char="•"/>
            </a:pPr>
            <a:r>
              <a:rPr lang="en-US" sz="1100">
                <a:solidFill>
                  <a:schemeClr val="bg1"/>
                </a:solidFill>
                <a:latin typeface="Gill Sans MT"/>
                <a:cs typeface="Calibri"/>
              </a:rPr>
              <a:t>University of Minnesota Duluth </a:t>
            </a:r>
            <a:endParaRPr lang="en-US">
              <a:solidFill>
                <a:schemeClr val="bg1"/>
              </a:solidFill>
              <a:latin typeface="Gill Sans MT"/>
              <a:cs typeface="Calibri"/>
            </a:endParaRPr>
          </a:p>
          <a:p>
            <a:pPr marL="742950" lvl="1" indent="-285750">
              <a:buFont typeface="Arial"/>
              <a:buChar char="•"/>
            </a:pPr>
            <a:r>
              <a:rPr lang="en-US" sz="1100">
                <a:solidFill>
                  <a:schemeClr val="bg1"/>
                </a:solidFill>
                <a:latin typeface="Gill Sans MT"/>
                <a:cs typeface="Calibri"/>
              </a:rPr>
              <a:t>Otterbein University </a:t>
            </a:r>
          </a:p>
          <a:p>
            <a:pPr marL="742950" lvl="1" indent="-285750">
              <a:buFont typeface="Arial"/>
              <a:buChar char="•"/>
            </a:pPr>
            <a:r>
              <a:rPr lang="en-US" sz="1100">
                <a:solidFill>
                  <a:schemeClr val="bg1"/>
                </a:solidFill>
                <a:latin typeface="Gill Sans MT"/>
                <a:cs typeface="Calibri"/>
              </a:rPr>
              <a:t>Antioch University New England </a:t>
            </a:r>
          </a:p>
          <a:p>
            <a:endParaRPr lang="en-US">
              <a:solidFill>
                <a:srgbClr val="FFFFFF"/>
              </a:solidFill>
              <a:latin typeface="Gill Sans MT"/>
              <a:cs typeface="Calibri"/>
            </a:endParaRPr>
          </a:p>
          <a:p>
            <a:endParaRPr lang="en-US">
              <a:cs typeface="Calibri"/>
            </a:endParaRPr>
          </a:p>
        </p:txBody>
      </p:sp>
    </p:spTree>
    <p:extLst>
      <p:ext uri="{BB962C8B-B14F-4D97-AF65-F5344CB8AC3E}">
        <p14:creationId xmlns:p14="http://schemas.microsoft.com/office/powerpoint/2010/main" val="2615165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3"/>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4"/>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67341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ACE for Wildlife Code of Conduct  </a:t>
            </a:r>
            <a:endParaRPr lang="en-US">
              <a:solidFill>
                <a:schemeClr val="accent5">
                  <a:lumMod val="75000"/>
                </a:schemeClr>
              </a:solidFill>
              <a:latin typeface="Calibri" panose="020F0502020204030204"/>
              <a:ea typeface="Calibri" panose="020F0502020204030204"/>
              <a:cs typeface="Calibri"/>
            </a:endParaRPr>
          </a:p>
          <a:p>
            <a:endParaRPr lang="en-US" sz="3200">
              <a:solidFill>
                <a:schemeClr val="accent5">
                  <a:lumMod val="75000"/>
                </a:schemeClr>
              </a:solidFill>
              <a:latin typeface="Gill Sans MT"/>
              <a:cs typeface="Calibri"/>
            </a:endParaRPr>
          </a:p>
        </p:txBody>
      </p:sp>
      <p:sp>
        <p:nvSpPr>
          <p:cNvPr id="56" name="TextBox 55">
            <a:extLst>
              <a:ext uri="{FF2B5EF4-FFF2-40B4-BE49-F238E27FC236}">
                <a16:creationId xmlns:a16="http://schemas.microsoft.com/office/drawing/2014/main" id="{19869A1D-F353-A928-7957-E175940AEEAA}"/>
              </a:ext>
            </a:extLst>
          </p:cNvPr>
          <p:cNvSpPr txBox="1"/>
          <p:nvPr/>
        </p:nvSpPr>
        <p:spPr>
          <a:xfrm>
            <a:off x="887506" y="1981199"/>
            <a:ext cx="10569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latin typeface="Gill Sans MT"/>
              <a:cs typeface="Calibri" panose="020F0502020204030204"/>
            </a:endParaRPr>
          </a:p>
        </p:txBody>
      </p:sp>
      <p:sp>
        <p:nvSpPr>
          <p:cNvPr id="6" name="TextBox 5">
            <a:extLst>
              <a:ext uri="{FF2B5EF4-FFF2-40B4-BE49-F238E27FC236}">
                <a16:creationId xmlns:a16="http://schemas.microsoft.com/office/drawing/2014/main" id="{52D62C1E-8D26-4902-CFE7-24DCCCFA304D}"/>
              </a:ext>
            </a:extLst>
          </p:cNvPr>
          <p:cNvSpPr txBox="1"/>
          <p:nvPr/>
        </p:nvSpPr>
        <p:spPr>
          <a:xfrm>
            <a:off x="676248" y="1919834"/>
            <a:ext cx="1117310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Gill Sans MT"/>
                <a:cs typeface="Calibri" panose="020F0502020204030204"/>
              </a:rPr>
              <a:t>In response to events both in and out of the Network this year that impacted many of our Members, we decided it was important to have an intentional document stating engagement rules and support for Network Members.</a:t>
            </a:r>
          </a:p>
          <a:p>
            <a:pPr marL="285750" indent="-285750">
              <a:buFont typeface="Arial"/>
              <a:buChar char="•"/>
            </a:pPr>
            <a:r>
              <a:rPr lang="en-US">
                <a:latin typeface="Gill Sans MT"/>
                <a:cs typeface="Calibri" panose="020F0502020204030204"/>
              </a:rPr>
              <a:t>This document can be found on the "Our Membership" page on the ACE for Wildlife website. </a:t>
            </a:r>
          </a:p>
          <a:p>
            <a:pPr marL="285750" indent="-285750">
              <a:buFont typeface="Arial"/>
              <a:buChar char="•"/>
            </a:pPr>
            <a:r>
              <a:rPr lang="en-US">
                <a:latin typeface="Gill Sans MT"/>
                <a:cs typeface="Calibri" panose="020F0502020204030204"/>
              </a:rPr>
              <a:t>Voting on the content of this document will occur during the bylaw amendments section of the Steering Committee's share-out. </a:t>
            </a:r>
          </a:p>
        </p:txBody>
      </p:sp>
      <p:pic>
        <p:nvPicPr>
          <p:cNvPr id="3" name="Picture 6" descr="Text&#10;&#10;Description automatically generated">
            <a:extLst>
              <a:ext uri="{FF2B5EF4-FFF2-40B4-BE49-F238E27FC236}">
                <a16:creationId xmlns:a16="http://schemas.microsoft.com/office/drawing/2014/main" id="{EB9118A8-6D59-EAF9-5CC6-B8CF8B56744E}"/>
              </a:ext>
            </a:extLst>
          </p:cNvPr>
          <p:cNvPicPr>
            <a:picLocks noChangeAspect="1"/>
          </p:cNvPicPr>
          <p:nvPr/>
        </p:nvPicPr>
        <p:blipFill>
          <a:blip r:embed="rId5"/>
          <a:stretch>
            <a:fillRect/>
          </a:stretch>
        </p:blipFill>
        <p:spPr>
          <a:xfrm>
            <a:off x="2837985" y="3663578"/>
            <a:ext cx="6534614" cy="3173575"/>
          </a:xfrm>
          <a:prstGeom prst="rect">
            <a:avLst/>
          </a:prstGeom>
          <a:ln>
            <a:noFill/>
          </a:ln>
          <a:effectLst>
            <a:softEdge rad="112500"/>
          </a:effectLst>
        </p:spPr>
      </p:pic>
    </p:spTree>
    <p:extLst>
      <p:ext uri="{BB962C8B-B14F-4D97-AF65-F5344CB8AC3E}">
        <p14:creationId xmlns:p14="http://schemas.microsoft.com/office/powerpoint/2010/main" val="4040553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4"/>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5"/>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67341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Looking to 2023</a:t>
            </a:r>
            <a:endParaRPr lang="en-US" sz="3200">
              <a:solidFill>
                <a:schemeClr val="accent5">
                  <a:lumMod val="75000"/>
                </a:schemeClr>
              </a:solidFill>
              <a:latin typeface="Gill Sans MT"/>
            </a:endParaRPr>
          </a:p>
          <a:p>
            <a:endParaRPr lang="en-US" sz="3200">
              <a:solidFill>
                <a:schemeClr val="accent5">
                  <a:lumMod val="75000"/>
                </a:schemeClr>
              </a:solidFill>
              <a:latin typeface="Gill Sans MT"/>
              <a:cs typeface="Calibri"/>
            </a:endParaRPr>
          </a:p>
        </p:txBody>
      </p:sp>
      <p:graphicFrame>
        <p:nvGraphicFramePr>
          <p:cNvPr id="54" name="Diagram 54">
            <a:extLst>
              <a:ext uri="{FF2B5EF4-FFF2-40B4-BE49-F238E27FC236}">
                <a16:creationId xmlns:a16="http://schemas.microsoft.com/office/drawing/2014/main" id="{43BF0605-1D6E-BBEA-8A0A-39EBA099DE29}"/>
              </a:ext>
            </a:extLst>
          </p:cNvPr>
          <p:cNvGraphicFramePr/>
          <p:nvPr>
            <p:extLst>
              <p:ext uri="{D42A27DB-BD31-4B8C-83A1-F6EECF244321}">
                <p14:modId xmlns:p14="http://schemas.microsoft.com/office/powerpoint/2010/main" val="1275128528"/>
              </p:ext>
            </p:extLst>
          </p:nvPr>
        </p:nvGraphicFramePr>
        <p:xfrm>
          <a:off x="1626220" y="1386468"/>
          <a:ext cx="8521390" cy="55068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38466830"/>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hape&#10;&#10;Description automatically generated">
            <a:extLst>
              <a:ext uri="{FF2B5EF4-FFF2-40B4-BE49-F238E27FC236}">
                <a16:creationId xmlns:a16="http://schemas.microsoft.com/office/drawing/2014/main" id="{FE1B52EA-F7D0-4008-FF71-D192777A2547}"/>
              </a:ext>
            </a:extLst>
          </p:cNvPr>
          <p:cNvPicPr>
            <a:picLocks noChangeAspect="1"/>
          </p:cNvPicPr>
          <p:nvPr/>
        </p:nvPicPr>
        <p:blipFill>
          <a:blip r:embed="rId4"/>
          <a:stretch>
            <a:fillRect/>
          </a:stretch>
        </p:blipFill>
        <p:spPr>
          <a:xfrm>
            <a:off x="-84624" y="2950"/>
            <a:ext cx="12316324" cy="6899725"/>
          </a:xfrm>
          <a:prstGeom prst="rect">
            <a:avLst/>
          </a:prstGeom>
        </p:spPr>
      </p:pic>
      <p:sp>
        <p:nvSpPr>
          <p:cNvPr id="7" name="TextBox 6">
            <a:extLst>
              <a:ext uri="{FF2B5EF4-FFF2-40B4-BE49-F238E27FC236}">
                <a16:creationId xmlns:a16="http://schemas.microsoft.com/office/drawing/2014/main" id="{1ED9ACA6-7744-F96F-A66D-14B2C29B0FBF}"/>
              </a:ext>
            </a:extLst>
          </p:cNvPr>
          <p:cNvSpPr txBox="1"/>
          <p:nvPr/>
        </p:nvSpPr>
        <p:spPr>
          <a:xfrm>
            <a:off x="8362790" y="3432201"/>
            <a:ext cx="49433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600">
              <a:cs typeface="Calibri"/>
            </a:endParaRPr>
          </a:p>
        </p:txBody>
      </p:sp>
      <p:sp>
        <p:nvSpPr>
          <p:cNvPr id="8" name="Title 7">
            <a:extLst>
              <a:ext uri="{FF2B5EF4-FFF2-40B4-BE49-F238E27FC236}">
                <a16:creationId xmlns:a16="http://schemas.microsoft.com/office/drawing/2014/main" id="{A8658A45-DD07-2E7C-408D-39880722D631}"/>
              </a:ext>
            </a:extLst>
          </p:cNvPr>
          <p:cNvSpPr>
            <a:spLocks noGrp="1"/>
          </p:cNvSpPr>
          <p:nvPr>
            <p:ph type="ctrTitle"/>
          </p:nvPr>
        </p:nvSpPr>
        <p:spPr>
          <a:xfrm>
            <a:off x="1025071" y="-247423"/>
            <a:ext cx="10150928" cy="2387600"/>
          </a:xfrm>
        </p:spPr>
        <p:txBody>
          <a:bodyPr/>
          <a:lstStyle/>
          <a:p>
            <a:r>
              <a:rPr lang="en-US">
                <a:solidFill>
                  <a:schemeClr val="bg1"/>
                </a:solidFill>
                <a:latin typeface="Gill Sans MT"/>
                <a:cs typeface="Calibri Light"/>
              </a:rPr>
              <a:t>Strategic Learning Committee</a:t>
            </a:r>
            <a:endParaRPr lang="en-US">
              <a:solidFill>
                <a:schemeClr val="bg1"/>
              </a:solidFill>
              <a:latin typeface="Gill Sans MT"/>
            </a:endParaRPr>
          </a:p>
        </p:txBody>
      </p:sp>
      <p:sp>
        <p:nvSpPr>
          <p:cNvPr id="12" name="Subtitle 11">
            <a:extLst>
              <a:ext uri="{FF2B5EF4-FFF2-40B4-BE49-F238E27FC236}">
                <a16:creationId xmlns:a16="http://schemas.microsoft.com/office/drawing/2014/main" id="{BF2E4322-314F-CCF6-B9B7-53703E7E8A47}"/>
              </a:ext>
            </a:extLst>
          </p:cNvPr>
          <p:cNvSpPr>
            <a:spLocks noGrp="1"/>
          </p:cNvSpPr>
          <p:nvPr>
            <p:ph type="subTitle" idx="1"/>
          </p:nvPr>
        </p:nvSpPr>
        <p:spPr>
          <a:xfrm>
            <a:off x="1415143" y="2141538"/>
            <a:ext cx="9144000" cy="1655762"/>
          </a:xfrm>
        </p:spPr>
        <p:txBody>
          <a:bodyPr vert="horz" lIns="91440" tIns="45720" rIns="91440" bIns="45720" rtlCol="0" anchor="t">
            <a:normAutofit/>
          </a:bodyPr>
          <a:lstStyle/>
          <a:p>
            <a:r>
              <a:rPr lang="en-US" sz="2000">
                <a:solidFill>
                  <a:schemeClr val="bg1"/>
                </a:solidFill>
                <a:latin typeface="Gill Sans MT"/>
                <a:cs typeface="Calibri"/>
              </a:rPr>
              <a:t>Chairs: Isabelle Herde &amp; Liz Gilles</a:t>
            </a:r>
          </a:p>
        </p:txBody>
      </p:sp>
      <p:pic>
        <p:nvPicPr>
          <p:cNvPr id="14" name="Picture 14">
            <a:extLst>
              <a:ext uri="{FF2B5EF4-FFF2-40B4-BE49-F238E27FC236}">
                <a16:creationId xmlns:a16="http://schemas.microsoft.com/office/drawing/2014/main" id="{464ED723-704D-8275-E8AD-FB113D4318A0}"/>
              </a:ext>
            </a:extLst>
          </p:cNvPr>
          <p:cNvPicPr>
            <a:picLocks noChangeAspect="1"/>
          </p:cNvPicPr>
          <p:nvPr/>
        </p:nvPicPr>
        <p:blipFill>
          <a:blip r:embed="rId5"/>
          <a:stretch>
            <a:fillRect/>
          </a:stretch>
        </p:blipFill>
        <p:spPr>
          <a:xfrm>
            <a:off x="9525" y="13899"/>
            <a:ext cx="4695824" cy="1627171"/>
          </a:xfrm>
          <a:prstGeom prst="rect">
            <a:avLst/>
          </a:prstGeom>
        </p:spPr>
      </p:pic>
      <p:sp>
        <p:nvSpPr>
          <p:cNvPr id="3" name="TextBox 2">
            <a:extLst>
              <a:ext uri="{FF2B5EF4-FFF2-40B4-BE49-F238E27FC236}">
                <a16:creationId xmlns:a16="http://schemas.microsoft.com/office/drawing/2014/main" id="{82CCEC5D-3623-7555-5DF2-45CD8854FBC1}"/>
              </a:ext>
            </a:extLst>
          </p:cNvPr>
          <p:cNvSpPr txBox="1"/>
          <p:nvPr/>
        </p:nvSpPr>
        <p:spPr>
          <a:xfrm>
            <a:off x="-30480" y="6339839"/>
            <a:ext cx="122631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Gill Sans MT"/>
                <a:ea typeface="+mn-lt"/>
                <a:cs typeface="+mn-lt"/>
              </a:rPr>
              <a:t>The mission of the Strategic Learning Committee is to drive the learning priorities of the ACE for Wildlife Network so the network can collaboratively learn, build skills, and share expertise.</a:t>
            </a:r>
            <a:endParaRPr lang="en-US">
              <a:solidFill>
                <a:schemeClr val="bg1"/>
              </a:solidFill>
              <a:latin typeface="Gill Sans MT"/>
              <a:ea typeface="+mn-lt"/>
              <a:cs typeface="+mn-lt"/>
            </a:endParaRPr>
          </a:p>
        </p:txBody>
      </p:sp>
      <p:pic>
        <p:nvPicPr>
          <p:cNvPr id="2" name="Picture 3">
            <a:extLst>
              <a:ext uri="{FF2B5EF4-FFF2-40B4-BE49-F238E27FC236}">
                <a16:creationId xmlns:a16="http://schemas.microsoft.com/office/drawing/2014/main" id="{123C920E-F2C2-B736-E389-134F6CC6CB61}"/>
              </a:ext>
            </a:extLst>
          </p:cNvPr>
          <p:cNvPicPr>
            <a:picLocks noChangeAspect="1"/>
          </p:cNvPicPr>
          <p:nvPr/>
        </p:nvPicPr>
        <p:blipFill>
          <a:blip r:embed="rId6"/>
          <a:stretch>
            <a:fillRect/>
          </a:stretch>
        </p:blipFill>
        <p:spPr>
          <a:xfrm>
            <a:off x="2837465" y="3354885"/>
            <a:ext cx="1962150" cy="1962150"/>
          </a:xfrm>
          <a:prstGeom prst="rect">
            <a:avLst/>
          </a:prstGeom>
          <a:ln>
            <a:noFill/>
          </a:ln>
          <a:effectLst>
            <a:softEdge rad="112500"/>
          </a:effectLst>
        </p:spPr>
      </p:pic>
      <p:sp>
        <p:nvSpPr>
          <p:cNvPr id="6" name="TextBox 5">
            <a:extLst>
              <a:ext uri="{FF2B5EF4-FFF2-40B4-BE49-F238E27FC236}">
                <a16:creationId xmlns:a16="http://schemas.microsoft.com/office/drawing/2014/main" id="{19553A02-55DA-F31D-0407-50078869D7C3}"/>
              </a:ext>
            </a:extLst>
          </p:cNvPr>
          <p:cNvSpPr txBox="1"/>
          <p:nvPr/>
        </p:nvSpPr>
        <p:spPr>
          <a:xfrm>
            <a:off x="2693924" y="5265360"/>
            <a:ext cx="2249737" cy="530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Isabelle Herde Bieser</a:t>
            </a:r>
          </a:p>
          <a:p>
            <a:pPr algn="ctr"/>
            <a:r>
              <a:rPr lang="en-US" sz="1050">
                <a:solidFill>
                  <a:schemeClr val="bg1"/>
                </a:solidFill>
                <a:cs typeface="Calibri"/>
              </a:rPr>
              <a:t>Zoological Society of Milwaukee, WI</a:t>
            </a:r>
            <a:endParaRPr lang="en-US">
              <a:solidFill>
                <a:schemeClr val="bg1"/>
              </a:solidFill>
              <a:cs typeface="Calibri"/>
            </a:endParaRPr>
          </a:p>
        </p:txBody>
      </p:sp>
      <p:pic>
        <p:nvPicPr>
          <p:cNvPr id="4" name="Picture 8">
            <a:extLst>
              <a:ext uri="{FF2B5EF4-FFF2-40B4-BE49-F238E27FC236}">
                <a16:creationId xmlns:a16="http://schemas.microsoft.com/office/drawing/2014/main" id="{8601B7A5-7D43-D691-A515-699DCBF7D798}"/>
              </a:ext>
            </a:extLst>
          </p:cNvPr>
          <p:cNvPicPr>
            <a:picLocks noChangeAspect="1"/>
          </p:cNvPicPr>
          <p:nvPr/>
        </p:nvPicPr>
        <p:blipFill rotWithShape="1">
          <a:blip r:embed="rId7"/>
          <a:srcRect t="330" r="27594"/>
          <a:stretch/>
        </p:blipFill>
        <p:spPr>
          <a:xfrm rot="16200000">
            <a:off x="8925552" y="3390062"/>
            <a:ext cx="2045014" cy="1881434"/>
          </a:xfrm>
          <a:prstGeom prst="rect">
            <a:avLst/>
          </a:prstGeom>
          <a:ln>
            <a:noFill/>
          </a:ln>
          <a:effectLst>
            <a:softEdge rad="112500"/>
          </a:effectLst>
        </p:spPr>
      </p:pic>
      <p:sp>
        <p:nvSpPr>
          <p:cNvPr id="9" name="TextBox 8">
            <a:extLst>
              <a:ext uri="{FF2B5EF4-FFF2-40B4-BE49-F238E27FC236}">
                <a16:creationId xmlns:a16="http://schemas.microsoft.com/office/drawing/2014/main" id="{4E7ED397-A589-349A-7656-EF6AAD230581}"/>
              </a:ext>
            </a:extLst>
          </p:cNvPr>
          <p:cNvSpPr txBox="1"/>
          <p:nvPr/>
        </p:nvSpPr>
        <p:spPr>
          <a:xfrm>
            <a:off x="9248756" y="5272644"/>
            <a:ext cx="1550790" cy="530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Brooke Tucker </a:t>
            </a:r>
          </a:p>
          <a:p>
            <a:pPr algn="ctr"/>
            <a:r>
              <a:rPr lang="en-US" sz="1050" err="1">
                <a:solidFill>
                  <a:schemeClr val="bg1"/>
                </a:solidFill>
                <a:ea typeface="Calibri"/>
                <a:cs typeface="Calibri"/>
              </a:rPr>
              <a:t>ZooMontana</a:t>
            </a:r>
            <a:r>
              <a:rPr lang="en-US" sz="1050">
                <a:solidFill>
                  <a:schemeClr val="bg1"/>
                </a:solidFill>
                <a:ea typeface="Calibri"/>
                <a:cs typeface="Calibri"/>
              </a:rPr>
              <a:t>, MT</a:t>
            </a:r>
            <a:endParaRPr lang="en-US" sz="1000">
              <a:solidFill>
                <a:schemeClr val="bg1"/>
              </a:solidFill>
              <a:ea typeface="Calibri"/>
              <a:cs typeface="Calibri"/>
            </a:endParaRPr>
          </a:p>
        </p:txBody>
      </p:sp>
      <p:pic>
        <p:nvPicPr>
          <p:cNvPr id="10" name="Picture 10">
            <a:extLst>
              <a:ext uri="{FF2B5EF4-FFF2-40B4-BE49-F238E27FC236}">
                <a16:creationId xmlns:a16="http://schemas.microsoft.com/office/drawing/2014/main" id="{344FD175-2E74-FCD5-60A2-B0A97CFEF749}"/>
              </a:ext>
            </a:extLst>
          </p:cNvPr>
          <p:cNvPicPr>
            <a:picLocks noChangeAspect="1"/>
          </p:cNvPicPr>
          <p:nvPr/>
        </p:nvPicPr>
        <p:blipFill rotWithShape="1">
          <a:blip r:embed="rId8"/>
          <a:srcRect l="10938" b="661"/>
          <a:stretch/>
        </p:blipFill>
        <p:spPr>
          <a:xfrm rot="5400000">
            <a:off x="886640" y="3497962"/>
            <a:ext cx="2057400" cy="1696357"/>
          </a:xfrm>
          <a:prstGeom prst="rect">
            <a:avLst/>
          </a:prstGeom>
          <a:ln>
            <a:noFill/>
          </a:ln>
          <a:effectLst>
            <a:softEdge rad="112500"/>
          </a:effectLst>
        </p:spPr>
      </p:pic>
      <p:sp>
        <p:nvSpPr>
          <p:cNvPr id="11" name="TextBox 10">
            <a:extLst>
              <a:ext uri="{FF2B5EF4-FFF2-40B4-BE49-F238E27FC236}">
                <a16:creationId xmlns:a16="http://schemas.microsoft.com/office/drawing/2014/main" id="{DF4A1DBA-1FFD-C223-38EC-866CD3C0DD9B}"/>
              </a:ext>
            </a:extLst>
          </p:cNvPr>
          <p:cNvSpPr txBox="1"/>
          <p:nvPr/>
        </p:nvSpPr>
        <p:spPr>
          <a:xfrm>
            <a:off x="1232392" y="5293879"/>
            <a:ext cx="1365090"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Liz Gilles </a:t>
            </a:r>
          </a:p>
          <a:p>
            <a:pPr algn="ctr"/>
            <a:r>
              <a:rPr lang="en-US" sz="1050">
                <a:solidFill>
                  <a:schemeClr val="bg1"/>
                </a:solidFill>
                <a:ea typeface="Calibri"/>
                <a:cs typeface="Calibri"/>
              </a:rPr>
              <a:t>Minnesota Zoo, MN</a:t>
            </a:r>
          </a:p>
          <a:p>
            <a:endParaRPr lang="en-US" sz="1050">
              <a:solidFill>
                <a:schemeClr val="bg1"/>
              </a:solidFill>
              <a:ea typeface="Calibri"/>
              <a:cs typeface="Calibri"/>
            </a:endParaRPr>
          </a:p>
        </p:txBody>
      </p:sp>
      <p:pic>
        <p:nvPicPr>
          <p:cNvPr id="13" name="Picture 14">
            <a:extLst>
              <a:ext uri="{FF2B5EF4-FFF2-40B4-BE49-F238E27FC236}">
                <a16:creationId xmlns:a16="http://schemas.microsoft.com/office/drawing/2014/main" id="{2B0A799E-79D4-5F44-64EB-0B69FDC5268C}"/>
              </a:ext>
            </a:extLst>
          </p:cNvPr>
          <p:cNvPicPr>
            <a:picLocks noChangeAspect="1"/>
          </p:cNvPicPr>
          <p:nvPr/>
        </p:nvPicPr>
        <p:blipFill>
          <a:blip r:embed="rId9"/>
          <a:stretch>
            <a:fillRect/>
          </a:stretch>
        </p:blipFill>
        <p:spPr>
          <a:xfrm>
            <a:off x="6817955" y="3328345"/>
            <a:ext cx="2055813" cy="2055813"/>
          </a:xfrm>
          <a:prstGeom prst="rect">
            <a:avLst/>
          </a:prstGeom>
          <a:ln>
            <a:noFill/>
          </a:ln>
          <a:effectLst>
            <a:softEdge rad="112500"/>
          </a:effectLst>
        </p:spPr>
      </p:pic>
      <p:sp>
        <p:nvSpPr>
          <p:cNvPr id="15" name="TextBox 14">
            <a:extLst>
              <a:ext uri="{FF2B5EF4-FFF2-40B4-BE49-F238E27FC236}">
                <a16:creationId xmlns:a16="http://schemas.microsoft.com/office/drawing/2014/main" id="{1228344E-DD33-F9FC-CD2C-8ED321C5A6E7}"/>
              </a:ext>
            </a:extLst>
          </p:cNvPr>
          <p:cNvSpPr txBox="1"/>
          <p:nvPr/>
        </p:nvSpPr>
        <p:spPr>
          <a:xfrm>
            <a:off x="7039300" y="5272644"/>
            <a:ext cx="1727491"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Gill Sans MT"/>
                <a:cs typeface="Calibri"/>
              </a:rPr>
              <a:t>Melia</a:t>
            </a:r>
            <a:r>
              <a:rPr lang="en-US">
                <a:solidFill>
                  <a:schemeClr val="bg1"/>
                </a:solidFill>
                <a:cs typeface="Calibri"/>
              </a:rPr>
              <a:t> </a:t>
            </a:r>
            <a:r>
              <a:rPr lang="en-US">
                <a:solidFill>
                  <a:schemeClr val="bg1"/>
                </a:solidFill>
                <a:latin typeface="Gill Sans MT"/>
                <a:ea typeface="+mn-lt"/>
                <a:cs typeface="+mn-lt"/>
              </a:rPr>
              <a:t>Paguirigan</a:t>
            </a:r>
            <a:r>
              <a:rPr lang="en-US">
                <a:solidFill>
                  <a:schemeClr val="bg1"/>
                </a:solidFill>
                <a:latin typeface="Gill Sans MT"/>
                <a:cs typeface="Calibri"/>
              </a:rPr>
              <a:t> </a:t>
            </a:r>
          </a:p>
          <a:p>
            <a:pPr algn="ctr"/>
            <a:r>
              <a:rPr lang="en-US" sz="1050">
                <a:solidFill>
                  <a:schemeClr val="bg1"/>
                </a:solidFill>
                <a:ea typeface="Calibri"/>
                <a:cs typeface="Calibri"/>
              </a:rPr>
              <a:t>Woodland Park Zoo, WA</a:t>
            </a:r>
          </a:p>
          <a:p>
            <a:endParaRPr lang="en-US" sz="1050">
              <a:solidFill>
                <a:schemeClr val="bg1"/>
              </a:solidFill>
              <a:ea typeface="Calibri"/>
              <a:cs typeface="Calibri"/>
            </a:endParaRPr>
          </a:p>
        </p:txBody>
      </p:sp>
      <p:pic>
        <p:nvPicPr>
          <p:cNvPr id="16" name="Picture 16">
            <a:extLst>
              <a:ext uri="{FF2B5EF4-FFF2-40B4-BE49-F238E27FC236}">
                <a16:creationId xmlns:a16="http://schemas.microsoft.com/office/drawing/2014/main" id="{863CCDD9-3B3B-DC23-4149-BC37C09C4268}"/>
              </a:ext>
            </a:extLst>
          </p:cNvPr>
          <p:cNvPicPr>
            <a:picLocks noChangeAspect="1"/>
          </p:cNvPicPr>
          <p:nvPr/>
        </p:nvPicPr>
        <p:blipFill>
          <a:blip r:embed="rId10"/>
          <a:stretch>
            <a:fillRect/>
          </a:stretch>
        </p:blipFill>
        <p:spPr>
          <a:xfrm>
            <a:off x="4846334" y="3373481"/>
            <a:ext cx="1885950" cy="1962150"/>
          </a:xfrm>
          <a:prstGeom prst="rect">
            <a:avLst/>
          </a:prstGeom>
          <a:ln>
            <a:noFill/>
          </a:ln>
          <a:effectLst>
            <a:softEdge rad="112500"/>
          </a:effectLst>
        </p:spPr>
      </p:pic>
      <p:sp>
        <p:nvSpPr>
          <p:cNvPr id="17" name="TextBox 16">
            <a:extLst>
              <a:ext uri="{FF2B5EF4-FFF2-40B4-BE49-F238E27FC236}">
                <a16:creationId xmlns:a16="http://schemas.microsoft.com/office/drawing/2014/main" id="{A152022B-894D-D779-4628-BD6F39AF7D96}"/>
              </a:ext>
            </a:extLst>
          </p:cNvPr>
          <p:cNvSpPr txBox="1"/>
          <p:nvPr/>
        </p:nvSpPr>
        <p:spPr>
          <a:xfrm>
            <a:off x="4936622" y="5267933"/>
            <a:ext cx="1797734"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Craig Standridge</a:t>
            </a:r>
          </a:p>
          <a:p>
            <a:pPr algn="ctr"/>
            <a:r>
              <a:rPr lang="en-US" sz="1050">
                <a:solidFill>
                  <a:schemeClr val="bg1"/>
                </a:solidFill>
                <a:cs typeface="Calibri"/>
              </a:rPr>
              <a:t>Northwest Trek Wildlife Park, WA</a:t>
            </a:r>
            <a:endParaRPr lang="en-US">
              <a:solidFill>
                <a:schemeClr val="bg1"/>
              </a:solidFill>
              <a:cs typeface="Calibri"/>
            </a:endParaRPr>
          </a:p>
        </p:txBody>
      </p:sp>
    </p:spTree>
    <p:extLst>
      <p:ext uri="{BB962C8B-B14F-4D97-AF65-F5344CB8AC3E}">
        <p14:creationId xmlns:p14="http://schemas.microsoft.com/office/powerpoint/2010/main" val="3537418146"/>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4"/>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5"/>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67341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Strategic Learning Question #1</a:t>
            </a:r>
            <a:endParaRPr lang="en-US">
              <a:solidFill>
                <a:schemeClr val="accent5">
                  <a:lumMod val="75000"/>
                </a:schemeClr>
              </a:solidFill>
              <a:latin typeface="Calibri" panose="020F0502020204030204"/>
              <a:ea typeface="Calibri" panose="020F0502020204030204"/>
              <a:cs typeface="Calibri"/>
            </a:endParaRPr>
          </a:p>
          <a:p>
            <a:endParaRPr lang="en-US" sz="3200">
              <a:solidFill>
                <a:schemeClr val="accent5">
                  <a:lumMod val="75000"/>
                </a:schemeClr>
              </a:solidFill>
              <a:latin typeface="Gill Sans MT"/>
              <a:cs typeface="Calibri"/>
            </a:endParaRPr>
          </a:p>
        </p:txBody>
      </p:sp>
      <p:sp>
        <p:nvSpPr>
          <p:cNvPr id="3" name="TextBox 2">
            <a:extLst>
              <a:ext uri="{FF2B5EF4-FFF2-40B4-BE49-F238E27FC236}">
                <a16:creationId xmlns:a16="http://schemas.microsoft.com/office/drawing/2014/main" id="{26DDAC2C-31D7-16E0-6E12-856040C13D0F}"/>
              </a:ext>
            </a:extLst>
          </p:cNvPr>
          <p:cNvSpPr txBox="1"/>
          <p:nvPr/>
        </p:nvSpPr>
        <p:spPr>
          <a:xfrm>
            <a:off x="804333" y="1927795"/>
            <a:ext cx="10940814"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latin typeface="Gill Sans MT"/>
                <a:ea typeface="+mn-lt"/>
                <a:cs typeface="+mn-lt"/>
              </a:rPr>
              <a:t>How are we sustainably promoting empathy for animals and people within and across our organizations?</a:t>
            </a:r>
            <a:endParaRPr lang="en-US" sz="2000">
              <a:latin typeface="Gill Sans MT"/>
              <a:cs typeface="Calibri" panose="020F0502020204030204"/>
            </a:endParaRPr>
          </a:p>
          <a:p>
            <a:pPr algn="l"/>
            <a:endParaRPr lang="en-US">
              <a:cs typeface="Calibri"/>
            </a:endParaRPr>
          </a:p>
        </p:txBody>
      </p:sp>
      <p:sp>
        <p:nvSpPr>
          <p:cNvPr id="6" name="TextBox 5">
            <a:extLst>
              <a:ext uri="{FF2B5EF4-FFF2-40B4-BE49-F238E27FC236}">
                <a16:creationId xmlns:a16="http://schemas.microsoft.com/office/drawing/2014/main" id="{5B49B76F-4B38-01BD-5DBF-81C4206D4832}"/>
              </a:ext>
            </a:extLst>
          </p:cNvPr>
          <p:cNvSpPr txBox="1"/>
          <p:nvPr/>
        </p:nvSpPr>
        <p:spPr>
          <a:xfrm>
            <a:off x="1224772" y="2763245"/>
            <a:ext cx="61025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ill Sans MT"/>
                <a:cs typeface="Calibri" panose="020F0502020204030204"/>
              </a:rPr>
              <a:t>ACE for Wildlife Empathy Training Toolkit </a:t>
            </a:r>
          </a:p>
        </p:txBody>
      </p:sp>
      <p:sp>
        <p:nvSpPr>
          <p:cNvPr id="7" name="TextBox 6">
            <a:extLst>
              <a:ext uri="{FF2B5EF4-FFF2-40B4-BE49-F238E27FC236}">
                <a16:creationId xmlns:a16="http://schemas.microsoft.com/office/drawing/2014/main" id="{A519A597-7BB8-A64F-AAFE-95887AFC0182}"/>
              </a:ext>
            </a:extLst>
          </p:cNvPr>
          <p:cNvSpPr txBox="1"/>
          <p:nvPr/>
        </p:nvSpPr>
        <p:spPr>
          <a:xfrm>
            <a:off x="732692" y="3321538"/>
            <a:ext cx="5923772"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Gill Sans MT"/>
                <a:cs typeface="Calibri" panose="020F0502020204030204"/>
              </a:rPr>
              <a:t>Resources gathered from 9 Institutional Partners </a:t>
            </a:r>
          </a:p>
          <a:p>
            <a:pPr marL="285750" indent="-285750">
              <a:buFont typeface="Arial"/>
              <a:buChar char="•"/>
            </a:pPr>
            <a:r>
              <a:rPr lang="en-US">
                <a:latin typeface="Gill Sans MT"/>
                <a:cs typeface="Calibri" panose="020F0502020204030204"/>
              </a:rPr>
              <a:t>Five videos with accompanying scripts and audio </a:t>
            </a:r>
          </a:p>
          <a:p>
            <a:pPr marL="742950" lvl="1" indent="-285750">
              <a:buFont typeface="Arial"/>
              <a:buChar char="•"/>
            </a:pPr>
            <a:r>
              <a:rPr lang="en-US" sz="1600">
                <a:latin typeface="Gill Sans MT"/>
                <a:cs typeface="Calibri" panose="020F0502020204030204"/>
              </a:rPr>
              <a:t>Introduction to empathy and the ACE for Wildlife Network </a:t>
            </a:r>
          </a:p>
          <a:p>
            <a:pPr marL="742950" lvl="1" indent="-285750">
              <a:buFont typeface="Arial"/>
              <a:buChar char="•"/>
            </a:pPr>
            <a:r>
              <a:rPr lang="en-US" sz="1600">
                <a:latin typeface="Gill Sans MT"/>
                <a:cs typeface="Calibri" panose="020F0502020204030204"/>
              </a:rPr>
              <a:t>Types of empathy</a:t>
            </a:r>
          </a:p>
          <a:p>
            <a:pPr marL="742950" lvl="1" indent="-285750">
              <a:buFont typeface="Arial"/>
              <a:buChar char="•"/>
            </a:pPr>
            <a:r>
              <a:rPr lang="en-US" sz="1600">
                <a:latin typeface="Gill Sans MT"/>
                <a:cs typeface="Calibri" panose="020F0502020204030204"/>
              </a:rPr>
              <a:t>Effective empathy practices </a:t>
            </a:r>
          </a:p>
          <a:p>
            <a:pPr marL="742950" lvl="1" indent="-285750">
              <a:buFont typeface="Arial"/>
              <a:buChar char="•"/>
            </a:pPr>
            <a:r>
              <a:rPr lang="en-US" sz="1600">
                <a:latin typeface="Gill Sans MT"/>
                <a:cs typeface="Calibri" panose="020F0502020204030204"/>
              </a:rPr>
              <a:t>The empathy bridge</a:t>
            </a:r>
          </a:p>
          <a:p>
            <a:pPr marL="742950" lvl="1" indent="-285750">
              <a:buFont typeface="Arial"/>
              <a:buChar char="•"/>
            </a:pPr>
            <a:r>
              <a:rPr lang="en-US" sz="1600">
                <a:latin typeface="Gill Sans MT"/>
                <a:cs typeface="Calibri" panose="020F0502020204030204"/>
              </a:rPr>
              <a:t>Anthropomorphism </a:t>
            </a:r>
          </a:p>
        </p:txBody>
      </p:sp>
      <p:sp>
        <p:nvSpPr>
          <p:cNvPr id="8" name="TextBox 7">
            <a:extLst>
              <a:ext uri="{FF2B5EF4-FFF2-40B4-BE49-F238E27FC236}">
                <a16:creationId xmlns:a16="http://schemas.microsoft.com/office/drawing/2014/main" id="{6C6561F4-EDDA-1651-891A-03F69080E715}"/>
              </a:ext>
            </a:extLst>
          </p:cNvPr>
          <p:cNvSpPr txBox="1"/>
          <p:nvPr/>
        </p:nvSpPr>
        <p:spPr>
          <a:xfrm>
            <a:off x="732691" y="5099538"/>
            <a:ext cx="592775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Gill Sans MT"/>
                <a:cs typeface="Calibri" panose="020F0502020204030204"/>
              </a:rPr>
              <a:t>Resources on DEAI practices and their intersections with empathy </a:t>
            </a:r>
          </a:p>
          <a:p>
            <a:pPr marL="285750" indent="-285750">
              <a:buFont typeface="Arial"/>
              <a:buChar char="•"/>
            </a:pPr>
            <a:r>
              <a:rPr lang="en-US">
                <a:latin typeface="Gill Sans MT"/>
                <a:cs typeface="Calibri" panose="020F0502020204030204"/>
              </a:rPr>
              <a:t>Empathy evaluation how-to</a:t>
            </a:r>
          </a:p>
          <a:p>
            <a:pPr marL="285750" indent="-285750">
              <a:buFont typeface="Arial"/>
              <a:buChar char="•"/>
            </a:pPr>
            <a:endParaRPr lang="en-US">
              <a:latin typeface="Gill Sans MT"/>
              <a:cs typeface="Calibri" panose="020F0502020204030204"/>
            </a:endParaRPr>
          </a:p>
        </p:txBody>
      </p:sp>
      <p:pic>
        <p:nvPicPr>
          <p:cNvPr id="10" name="Picture 10" descr="A picture containing mammal, standing, looking, brown&#10;&#10;Description automatically generated">
            <a:extLst>
              <a:ext uri="{FF2B5EF4-FFF2-40B4-BE49-F238E27FC236}">
                <a16:creationId xmlns:a16="http://schemas.microsoft.com/office/drawing/2014/main" id="{4EBB0A28-9F5C-4B24-83A9-2FDE64689CC8}"/>
              </a:ext>
            </a:extLst>
          </p:cNvPr>
          <p:cNvPicPr>
            <a:picLocks noChangeAspect="1"/>
          </p:cNvPicPr>
          <p:nvPr/>
        </p:nvPicPr>
        <p:blipFill>
          <a:blip r:embed="rId6"/>
          <a:stretch>
            <a:fillRect/>
          </a:stretch>
        </p:blipFill>
        <p:spPr>
          <a:xfrm>
            <a:off x="6847840" y="2758440"/>
            <a:ext cx="5994400" cy="3992880"/>
          </a:xfrm>
          <a:prstGeom prst="rect">
            <a:avLst/>
          </a:prstGeom>
          <a:ln>
            <a:noFill/>
          </a:ln>
          <a:effectLst>
            <a:softEdge rad="112500"/>
          </a:effectLst>
        </p:spPr>
      </p:pic>
    </p:spTree>
    <p:extLst>
      <p:ext uri="{BB962C8B-B14F-4D97-AF65-F5344CB8AC3E}">
        <p14:creationId xmlns:p14="http://schemas.microsoft.com/office/powerpoint/2010/main" val="2490066481"/>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AF46AC-AA60-B488-44E5-9287E467CBD1}"/>
              </a:ext>
            </a:extLst>
          </p:cNvPr>
          <p:cNvSpPr>
            <a:spLocks noGrp="1"/>
          </p:cNvSpPr>
          <p:nvPr>
            <p:ph type="title"/>
          </p:nvPr>
        </p:nvSpPr>
        <p:spPr>
          <a:xfrm>
            <a:off x="1097279" y="286603"/>
            <a:ext cx="10651697" cy="1450757"/>
          </a:xfrm>
        </p:spPr>
        <p:txBody>
          <a:bodyPr>
            <a:noAutofit/>
          </a:bodyPr>
          <a:lstStyle/>
          <a:p>
            <a:r>
              <a:rPr lang="en-US" sz="4000">
                <a:solidFill>
                  <a:schemeClr val="bg1"/>
                </a:solidFill>
                <a:latin typeface="Gill Sans MT" panose="020B0502020104020203" pitchFamily="34" charset="0"/>
              </a:rPr>
              <a:t>WHAT RESOURCES DO YOU WISH EXISTED WITHIN THE NETWORK?</a:t>
            </a:r>
          </a:p>
        </p:txBody>
      </p:sp>
      <p:pic>
        <p:nvPicPr>
          <p:cNvPr id="9" name="Picture 8" descr="Text&#10;&#10;Description automatically generated">
            <a:extLst>
              <a:ext uri="{FF2B5EF4-FFF2-40B4-BE49-F238E27FC236}">
                <a16:creationId xmlns:a16="http://schemas.microsoft.com/office/drawing/2014/main" id="{7A6AE462-69F6-9F24-B614-5CD09EAE8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55219"/>
            <a:ext cx="4575057" cy="1581915"/>
          </a:xfrm>
          <a:prstGeom prst="rect">
            <a:avLst/>
          </a:prstGeom>
          <a:noFill/>
        </p:spPr>
      </p:pic>
      <p:graphicFrame>
        <p:nvGraphicFramePr>
          <p:cNvPr id="7" name="Content Placeholder 6">
            <a:extLst>
              <a:ext uri="{FF2B5EF4-FFF2-40B4-BE49-F238E27FC236}">
                <a16:creationId xmlns:a16="http://schemas.microsoft.com/office/drawing/2014/main" id="{68AB10C5-C976-0A16-F340-BA23863043E1}"/>
              </a:ext>
            </a:extLst>
          </p:cNvPr>
          <p:cNvGraphicFramePr>
            <a:graphicFrameLocks noGrp="1"/>
          </p:cNvGraphicFramePr>
          <p:nvPr>
            <p:ph idx="1"/>
            <p:extLst>
              <p:ext uri="{D42A27DB-BD31-4B8C-83A1-F6EECF244321}">
                <p14:modId xmlns:p14="http://schemas.microsoft.com/office/powerpoint/2010/main" val="1979907067"/>
              </p:ext>
            </p:extLst>
          </p:nvPr>
        </p:nvGraphicFramePr>
        <p:xfrm>
          <a:off x="191387" y="1737360"/>
          <a:ext cx="12227440" cy="4022725"/>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29ABAC73-8020-1838-7063-0E937B99B469}"/>
              </a:ext>
            </a:extLst>
          </p:cNvPr>
          <p:cNvSpPr txBox="1"/>
          <p:nvPr/>
        </p:nvSpPr>
        <p:spPr>
          <a:xfrm>
            <a:off x="8021157" y="4635795"/>
            <a:ext cx="3979456" cy="923330"/>
          </a:xfrm>
          <a:prstGeom prst="rect">
            <a:avLst/>
          </a:prstGeom>
          <a:noFill/>
        </p:spPr>
        <p:txBody>
          <a:bodyPr wrap="square" rtlCol="0">
            <a:spAutoFit/>
          </a:bodyPr>
          <a:lstStyle/>
          <a:p>
            <a:r>
              <a:rPr lang="en-US">
                <a:solidFill>
                  <a:schemeClr val="bg1"/>
                </a:solidFill>
                <a:latin typeface="Gill Sans MT" panose="020B0502020104020203" pitchFamily="34" charset="0"/>
              </a:rPr>
              <a:t>The resources that folks are interested in correlate with the empathy struggles that Institutional Partners identified.  </a:t>
            </a:r>
          </a:p>
        </p:txBody>
      </p:sp>
    </p:spTree>
    <p:extLst>
      <p:ext uri="{BB962C8B-B14F-4D97-AF65-F5344CB8AC3E}">
        <p14:creationId xmlns:p14="http://schemas.microsoft.com/office/powerpoint/2010/main" val="1565405453"/>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4"/>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5"/>
          <a:stretch>
            <a:fillRect/>
          </a:stretch>
        </p:blipFill>
        <p:spPr>
          <a:xfrm>
            <a:off x="195367" y="-176680"/>
            <a:ext cx="838854" cy="907010"/>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70507" y="805731"/>
            <a:ext cx="93401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INTRO TO EMPATHY + ACE FOR WILDLIFE VIDEO</a:t>
            </a:r>
            <a:endParaRPr lang="en-US" sz="3200">
              <a:solidFill>
                <a:schemeClr val="accent5">
                  <a:lumMod val="75000"/>
                </a:schemeClr>
              </a:solidFill>
              <a:latin typeface="Gill Sans MT"/>
            </a:endParaRPr>
          </a:p>
        </p:txBody>
      </p:sp>
      <p:sp>
        <p:nvSpPr>
          <p:cNvPr id="3" name="TextBox 2">
            <a:extLst>
              <a:ext uri="{FF2B5EF4-FFF2-40B4-BE49-F238E27FC236}">
                <a16:creationId xmlns:a16="http://schemas.microsoft.com/office/drawing/2014/main" id="{0EB73864-68AF-7369-1DF2-DAC06234BFC2}"/>
              </a:ext>
            </a:extLst>
          </p:cNvPr>
          <p:cNvSpPr txBox="1"/>
          <p:nvPr/>
        </p:nvSpPr>
        <p:spPr>
          <a:xfrm>
            <a:off x="8425401" y="2510378"/>
            <a:ext cx="366206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ill Sans MT"/>
                <a:cs typeface="Calibri"/>
              </a:rPr>
              <a:t>The first video of the empathy training toolkit is close to being finished! </a:t>
            </a:r>
          </a:p>
          <a:p>
            <a:endParaRPr lang="en-US">
              <a:latin typeface="Gill Sans MT"/>
              <a:cs typeface="Calibri"/>
            </a:endParaRPr>
          </a:p>
          <a:p>
            <a:endParaRPr lang="en-US">
              <a:latin typeface="Gill Sans MT"/>
              <a:cs typeface="Calibri"/>
            </a:endParaRPr>
          </a:p>
          <a:p>
            <a:r>
              <a:rPr lang="en-US">
                <a:latin typeface="Gill Sans MT"/>
                <a:cs typeface="Calibri"/>
              </a:rPr>
              <a:t>The completed version will be posted on the discussion board soon for Members to review. </a:t>
            </a:r>
          </a:p>
        </p:txBody>
      </p:sp>
      <p:pic>
        <p:nvPicPr>
          <p:cNvPr id="6" name="Picture 6" descr="Graphical user interface, website&#10;&#10;Description automatically generated">
            <a:extLst>
              <a:ext uri="{FF2B5EF4-FFF2-40B4-BE49-F238E27FC236}">
                <a16:creationId xmlns:a16="http://schemas.microsoft.com/office/drawing/2014/main" id="{EFA00990-7899-55C7-C6D6-BC4A18C0E0CF}"/>
              </a:ext>
            </a:extLst>
          </p:cNvPr>
          <p:cNvPicPr>
            <a:picLocks noChangeAspect="1"/>
          </p:cNvPicPr>
          <p:nvPr/>
        </p:nvPicPr>
        <p:blipFill>
          <a:blip r:embed="rId6"/>
          <a:stretch>
            <a:fillRect/>
          </a:stretch>
        </p:blipFill>
        <p:spPr>
          <a:xfrm>
            <a:off x="191477" y="1828880"/>
            <a:ext cx="7911123" cy="4011088"/>
          </a:xfrm>
          <a:prstGeom prst="rect">
            <a:avLst/>
          </a:prstGeom>
        </p:spPr>
      </p:pic>
    </p:spTree>
    <p:extLst>
      <p:ext uri="{BB962C8B-B14F-4D97-AF65-F5344CB8AC3E}">
        <p14:creationId xmlns:p14="http://schemas.microsoft.com/office/powerpoint/2010/main" val="3338190608"/>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hape&#10;&#10;Description automatically generated">
            <a:extLst>
              <a:ext uri="{FF2B5EF4-FFF2-40B4-BE49-F238E27FC236}">
                <a16:creationId xmlns:a16="http://schemas.microsoft.com/office/drawing/2014/main" id="{FE1B52EA-F7D0-4008-FF71-D192777A2547}"/>
              </a:ext>
            </a:extLst>
          </p:cNvPr>
          <p:cNvPicPr>
            <a:picLocks noChangeAspect="1"/>
          </p:cNvPicPr>
          <p:nvPr/>
        </p:nvPicPr>
        <p:blipFill>
          <a:blip r:embed="rId3"/>
          <a:stretch>
            <a:fillRect/>
          </a:stretch>
        </p:blipFill>
        <p:spPr>
          <a:xfrm>
            <a:off x="-60812" y="-38721"/>
            <a:ext cx="12292512" cy="6893772"/>
          </a:xfrm>
          <a:prstGeom prst="rect">
            <a:avLst/>
          </a:prstGeom>
        </p:spPr>
      </p:pic>
      <p:pic>
        <p:nvPicPr>
          <p:cNvPr id="6" name="Picture 6" descr="Logo&#10;&#10;Description automatically generated">
            <a:extLst>
              <a:ext uri="{FF2B5EF4-FFF2-40B4-BE49-F238E27FC236}">
                <a16:creationId xmlns:a16="http://schemas.microsoft.com/office/drawing/2014/main" id="{65C9B2A0-D563-DB67-5E5E-4807D32839C0}"/>
              </a:ext>
            </a:extLst>
          </p:cNvPr>
          <p:cNvPicPr>
            <a:picLocks noChangeAspect="1"/>
          </p:cNvPicPr>
          <p:nvPr/>
        </p:nvPicPr>
        <p:blipFill>
          <a:blip r:embed="rId4"/>
          <a:stretch>
            <a:fillRect/>
          </a:stretch>
        </p:blipFill>
        <p:spPr>
          <a:xfrm>
            <a:off x="-52507" y="193400"/>
            <a:ext cx="8346141" cy="5837268"/>
          </a:xfrm>
          <a:prstGeom prst="rect">
            <a:avLst/>
          </a:prstGeom>
        </p:spPr>
      </p:pic>
      <p:sp>
        <p:nvSpPr>
          <p:cNvPr id="2" name="Title 1"/>
          <p:cNvSpPr>
            <a:spLocks noGrp="1"/>
          </p:cNvSpPr>
          <p:nvPr>
            <p:ph type="ctrTitle"/>
          </p:nvPr>
        </p:nvSpPr>
        <p:spPr>
          <a:xfrm>
            <a:off x="6695538" y="1222463"/>
            <a:ext cx="5378824" cy="2387600"/>
          </a:xfrm>
        </p:spPr>
        <p:txBody>
          <a:bodyPr>
            <a:normAutofit fontScale="90000"/>
          </a:bodyPr>
          <a:lstStyle/>
          <a:p>
            <a:br>
              <a:rPr lang="en-US" b="1">
                <a:solidFill>
                  <a:schemeClr val="bg1"/>
                </a:solidFill>
                <a:latin typeface="Gill Sans MT"/>
                <a:cs typeface="Calibri Light"/>
              </a:rPr>
            </a:br>
            <a:r>
              <a:rPr lang="en-US" b="1">
                <a:solidFill>
                  <a:schemeClr val="bg1"/>
                </a:solidFill>
                <a:latin typeface="Gill Sans MT"/>
                <a:cs typeface="Calibri Light"/>
              </a:rPr>
              <a:t>All-Network </a:t>
            </a:r>
            <a:br>
              <a:rPr lang="en-US" b="1">
                <a:solidFill>
                  <a:schemeClr val="bg1"/>
                </a:solidFill>
                <a:latin typeface="Gill Sans MT"/>
                <a:cs typeface="Calibri Light"/>
              </a:rPr>
            </a:br>
            <a:r>
              <a:rPr lang="en-US" b="1">
                <a:solidFill>
                  <a:schemeClr val="bg1"/>
                </a:solidFill>
                <a:latin typeface="Gill Sans MT"/>
                <a:cs typeface="Calibri Light"/>
              </a:rPr>
              <a:t>Meeting</a:t>
            </a:r>
            <a:br>
              <a:rPr lang="en-US" sz="3100" b="1">
                <a:solidFill>
                  <a:schemeClr val="bg1"/>
                </a:solidFill>
                <a:latin typeface="Gill Sans MT"/>
                <a:cs typeface="Calibri Light"/>
              </a:rPr>
            </a:br>
            <a:br>
              <a:rPr lang="en-US" sz="3100" b="1">
                <a:solidFill>
                  <a:schemeClr val="bg1"/>
                </a:solidFill>
                <a:latin typeface="Gill Sans MT"/>
                <a:cs typeface="Calibri Light"/>
              </a:rPr>
            </a:br>
            <a:r>
              <a:rPr lang="en-US" sz="3100" b="1">
                <a:solidFill>
                  <a:schemeClr val="bg1"/>
                </a:solidFill>
                <a:latin typeface="Gill Sans MT"/>
                <a:cs typeface="Calibri Light"/>
              </a:rPr>
              <a:t>October 2022</a:t>
            </a:r>
            <a:endParaRPr lang="en-US" sz="3100" b="1">
              <a:solidFill>
                <a:schemeClr val="bg1"/>
              </a:solidFill>
              <a:latin typeface="Gill Sans MT"/>
            </a:endParaRPr>
          </a:p>
        </p:txBody>
      </p:sp>
      <p:sp>
        <p:nvSpPr>
          <p:cNvPr id="3" name="Subtitle 2"/>
          <p:cNvSpPr>
            <a:spLocks noGrp="1"/>
          </p:cNvSpPr>
          <p:nvPr>
            <p:ph type="subTitle" idx="1"/>
          </p:nvPr>
        </p:nvSpPr>
        <p:spPr>
          <a:xfrm>
            <a:off x="-448235" y="5529194"/>
            <a:ext cx="9144000" cy="1655762"/>
          </a:xfrm>
        </p:spPr>
        <p:txBody>
          <a:bodyPr vert="horz" lIns="91440" tIns="45720" rIns="91440" bIns="45720" rtlCol="0" anchor="t">
            <a:normAutofit/>
          </a:bodyPr>
          <a:lstStyle/>
          <a:p>
            <a:r>
              <a:rPr lang="en-US" sz="2800">
                <a:solidFill>
                  <a:schemeClr val="bg1"/>
                </a:solidFill>
                <a:latin typeface="Gill Sans MT"/>
                <a:cs typeface="Calibri"/>
              </a:rPr>
              <a:t>aceforwildlife.org</a:t>
            </a:r>
          </a:p>
        </p:txBody>
      </p:sp>
    </p:spTree>
    <p:extLst>
      <p:ext uri="{BB962C8B-B14F-4D97-AF65-F5344CB8AC3E}">
        <p14:creationId xmlns:p14="http://schemas.microsoft.com/office/powerpoint/2010/main" val="643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4"/>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5"/>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67341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Strategic Learning Question #2</a:t>
            </a:r>
            <a:endParaRPr lang="en-US">
              <a:solidFill>
                <a:schemeClr val="accent5">
                  <a:lumMod val="75000"/>
                </a:schemeClr>
              </a:solidFill>
              <a:latin typeface="Calibri" panose="020F0502020204030204"/>
              <a:ea typeface="Calibri" panose="020F0502020204030204"/>
              <a:cs typeface="Calibri"/>
            </a:endParaRPr>
          </a:p>
          <a:p>
            <a:endParaRPr lang="en-US" sz="3200">
              <a:solidFill>
                <a:schemeClr val="accent5">
                  <a:lumMod val="75000"/>
                </a:schemeClr>
              </a:solidFill>
              <a:latin typeface="Gill Sans MT"/>
              <a:cs typeface="Calibri"/>
            </a:endParaRPr>
          </a:p>
        </p:txBody>
      </p:sp>
      <p:sp>
        <p:nvSpPr>
          <p:cNvPr id="6" name="TextBox 5">
            <a:extLst>
              <a:ext uri="{FF2B5EF4-FFF2-40B4-BE49-F238E27FC236}">
                <a16:creationId xmlns:a16="http://schemas.microsoft.com/office/drawing/2014/main" id="{DFBAA318-0DBD-949A-711E-04387B7714DD}"/>
              </a:ext>
            </a:extLst>
          </p:cNvPr>
          <p:cNvSpPr txBox="1"/>
          <p:nvPr/>
        </p:nvSpPr>
        <p:spPr>
          <a:xfrm>
            <a:off x="-4703" y="1918388"/>
            <a:ext cx="12201405" cy="1302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latin typeface="Gill Sans MT"/>
                <a:ea typeface="+mn-lt"/>
                <a:cs typeface="+mn-lt"/>
              </a:rPr>
              <a:t>What are the intersections of empathy (and empathy for animals) and diversity, equity, inclusion, and justice (DEIJ) oriented futures in zoos and aquariums?</a:t>
            </a:r>
            <a:endParaRPr lang="en-US">
              <a:latin typeface="Gill Sans MT"/>
              <a:ea typeface="+mn-lt"/>
              <a:cs typeface="+mn-lt"/>
            </a:endParaRPr>
          </a:p>
          <a:p>
            <a:pPr algn="ctr"/>
            <a:endParaRPr lang="en-US" sz="2000" i="1">
              <a:latin typeface="Gill Sans MT"/>
              <a:cs typeface="Calibri" panose="020F0502020204030204"/>
            </a:endParaRPr>
          </a:p>
          <a:p>
            <a:pPr algn="l"/>
            <a:endParaRPr lang="en-US">
              <a:cs typeface="Calibri"/>
            </a:endParaRPr>
          </a:p>
        </p:txBody>
      </p:sp>
      <p:sp>
        <p:nvSpPr>
          <p:cNvPr id="7" name="TextBox 6">
            <a:extLst>
              <a:ext uri="{FF2B5EF4-FFF2-40B4-BE49-F238E27FC236}">
                <a16:creationId xmlns:a16="http://schemas.microsoft.com/office/drawing/2014/main" id="{2C762B0A-2B01-B290-27B2-6B1EBBC2DE5E}"/>
              </a:ext>
            </a:extLst>
          </p:cNvPr>
          <p:cNvSpPr txBox="1"/>
          <p:nvPr/>
        </p:nvSpPr>
        <p:spPr>
          <a:xfrm>
            <a:off x="1213555" y="3113851"/>
            <a:ext cx="33960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ill Sans MT"/>
                <a:cs typeface="Calibri"/>
              </a:rPr>
              <a:t>DEAI Learning Group Series </a:t>
            </a:r>
            <a:endParaRPr lang="en-US" b="1">
              <a:latin typeface="Gill Sans MT"/>
            </a:endParaRPr>
          </a:p>
        </p:txBody>
      </p:sp>
      <p:sp>
        <p:nvSpPr>
          <p:cNvPr id="8" name="TextBox 7">
            <a:extLst>
              <a:ext uri="{FF2B5EF4-FFF2-40B4-BE49-F238E27FC236}">
                <a16:creationId xmlns:a16="http://schemas.microsoft.com/office/drawing/2014/main" id="{B47E3AA7-578D-4C9A-DF77-FBF4176FD240}"/>
              </a:ext>
            </a:extLst>
          </p:cNvPr>
          <p:cNvSpPr txBox="1"/>
          <p:nvPr/>
        </p:nvSpPr>
        <p:spPr>
          <a:xfrm>
            <a:off x="7981615" y="3113851"/>
            <a:ext cx="4214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ill Sans MT"/>
                <a:cs typeface="Calibri"/>
              </a:rPr>
              <a:t>DEAI Working Group </a:t>
            </a:r>
            <a:endParaRPr lang="en-US"/>
          </a:p>
        </p:txBody>
      </p:sp>
      <p:sp>
        <p:nvSpPr>
          <p:cNvPr id="9" name="TextBox 8">
            <a:extLst>
              <a:ext uri="{FF2B5EF4-FFF2-40B4-BE49-F238E27FC236}">
                <a16:creationId xmlns:a16="http://schemas.microsoft.com/office/drawing/2014/main" id="{3EB43558-AC88-1D8B-6DE1-2AA427DFC29D}"/>
              </a:ext>
            </a:extLst>
          </p:cNvPr>
          <p:cNvSpPr txBox="1"/>
          <p:nvPr/>
        </p:nvSpPr>
        <p:spPr>
          <a:xfrm>
            <a:off x="310444" y="3631259"/>
            <a:ext cx="5183481"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Gill Sans MT"/>
                <a:cs typeface="Calibri" panose="020F0502020204030204"/>
              </a:rPr>
              <a:t>Series goals </a:t>
            </a:r>
            <a:endParaRPr lang="en-US" sz="1600">
              <a:latin typeface="Gill Sans MT"/>
              <a:ea typeface="+mn-lt"/>
              <a:cs typeface="+mn-lt"/>
            </a:endParaRPr>
          </a:p>
          <a:p>
            <a:pPr lvl="1">
              <a:buFont typeface="Arial"/>
              <a:buChar char="•"/>
            </a:pPr>
            <a:r>
              <a:rPr lang="en-US" sz="1400">
                <a:latin typeface="Gill Sans MT"/>
                <a:ea typeface="+mn-lt"/>
                <a:cs typeface="+mn-lt"/>
              </a:rPr>
              <a:t>Create a space for folks to collectively unpack the processing that comes along with their DEAI journey.</a:t>
            </a:r>
            <a:endParaRPr lang="en-US" sz="1400">
              <a:latin typeface="Gill Sans MT"/>
              <a:cs typeface="Calibri" panose="020F0502020204030204"/>
            </a:endParaRPr>
          </a:p>
          <a:p>
            <a:pPr lvl="1">
              <a:buFont typeface="Arial"/>
              <a:buChar char="•"/>
            </a:pPr>
            <a:r>
              <a:rPr lang="en-US" sz="1400">
                <a:latin typeface="Gill Sans MT"/>
                <a:ea typeface="+mn-lt"/>
                <a:cs typeface="+mn-lt"/>
              </a:rPr>
              <a:t>Highlight the different ways that zoos and aquariums within our Network are tackling DEAI work as well as discuss and digest the challenges that people encounter.</a:t>
            </a:r>
            <a:endParaRPr lang="en-US" sz="1400">
              <a:latin typeface="Gill Sans MT"/>
              <a:cs typeface="Calibri" panose="020F0502020204030204"/>
            </a:endParaRPr>
          </a:p>
          <a:p>
            <a:pPr lvl="1">
              <a:buFont typeface="Arial"/>
              <a:buChar char="•"/>
            </a:pPr>
            <a:r>
              <a:rPr lang="en-US" sz="1400">
                <a:latin typeface="Gill Sans MT"/>
                <a:ea typeface="+mn-lt"/>
                <a:cs typeface="+mn-lt"/>
              </a:rPr>
              <a:t>Create a space to reflect on the intersection between DEAI and empathy.</a:t>
            </a:r>
            <a:endParaRPr lang="en-US" sz="1400">
              <a:latin typeface="Gill Sans MT"/>
              <a:cs typeface="Calibri" panose="020F0502020204030204"/>
            </a:endParaRPr>
          </a:p>
          <a:p>
            <a:pPr marL="285750" indent="-285750">
              <a:buFont typeface="Arial"/>
              <a:buChar char="•"/>
            </a:pPr>
            <a:r>
              <a:rPr lang="en-US" sz="1600">
                <a:latin typeface="Gill Sans MT"/>
                <a:cs typeface="Calibri" panose="020F0502020204030204"/>
              </a:rPr>
              <a:t>First event held September 13</a:t>
            </a:r>
            <a:r>
              <a:rPr lang="en-US" sz="1600" baseline="30000">
                <a:latin typeface="Gill Sans MT"/>
                <a:cs typeface="Calibri" panose="020F0502020204030204"/>
              </a:rPr>
              <a:t>th</a:t>
            </a:r>
            <a:r>
              <a:rPr lang="en-US" sz="1600">
                <a:latin typeface="Gill Sans MT"/>
                <a:cs typeface="Calibri" panose="020F0502020204030204"/>
              </a:rPr>
              <a:t> facilitated by Ivel </a:t>
            </a:r>
            <a:r>
              <a:rPr lang="en-US" sz="1600" err="1">
                <a:latin typeface="Gill Sans MT"/>
                <a:cs typeface="Calibri" panose="020F0502020204030204"/>
              </a:rPr>
              <a:t>Gontan</a:t>
            </a:r>
            <a:r>
              <a:rPr lang="en-US" sz="1600">
                <a:latin typeface="Gill Sans MT"/>
                <a:cs typeface="Calibri" panose="020F0502020204030204"/>
              </a:rPr>
              <a:t>. </a:t>
            </a:r>
            <a:endParaRPr lang="en-US" sz="1600">
              <a:cs typeface="Calibri"/>
            </a:endParaRPr>
          </a:p>
          <a:p>
            <a:pPr marL="285750" indent="-285750">
              <a:buFont typeface="Arial"/>
              <a:buChar char="•"/>
            </a:pPr>
            <a:r>
              <a:rPr lang="en-US" sz="1600">
                <a:latin typeface="Gill Sans MT"/>
                <a:cs typeface="Calibri" panose="020F0502020204030204"/>
              </a:rPr>
              <a:t>Future events informed by Rapid Inquiry Cycle #3. </a:t>
            </a:r>
          </a:p>
          <a:p>
            <a:pPr marL="285750" indent="-285750">
              <a:buFont typeface="Arial"/>
              <a:buChar char="•"/>
            </a:pPr>
            <a:r>
              <a:rPr lang="en-US" sz="1600">
                <a:latin typeface="Gill Sans MT"/>
                <a:cs typeface="Calibri" panose="020F0502020204030204"/>
              </a:rPr>
              <a:t>Aim to hold the next event in December. </a:t>
            </a:r>
          </a:p>
        </p:txBody>
      </p:sp>
      <p:sp>
        <p:nvSpPr>
          <p:cNvPr id="10" name="TextBox 9">
            <a:extLst>
              <a:ext uri="{FF2B5EF4-FFF2-40B4-BE49-F238E27FC236}">
                <a16:creationId xmlns:a16="http://schemas.microsoft.com/office/drawing/2014/main" id="{74B98BCB-7062-1427-7B6E-A50951803C4A}"/>
              </a:ext>
            </a:extLst>
          </p:cNvPr>
          <p:cNvSpPr txBox="1"/>
          <p:nvPr/>
        </p:nvSpPr>
        <p:spPr>
          <a:xfrm>
            <a:off x="6556963" y="3631259"/>
            <a:ext cx="518348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Gill Sans MT"/>
                <a:cs typeface="Calibri" panose="020F0502020204030204"/>
              </a:rPr>
              <a:t>Created in coordination with the Steering Committee to have a group of people dedicated to giving this SLQ the full attention it needs.</a:t>
            </a:r>
          </a:p>
          <a:p>
            <a:pPr marL="285750" indent="-285750">
              <a:buFont typeface="Arial"/>
              <a:buChar char="•"/>
            </a:pPr>
            <a:r>
              <a:rPr lang="en-US" sz="1600">
                <a:latin typeface="Gill Sans MT"/>
                <a:cs typeface="Calibri" panose="020F0502020204030204"/>
              </a:rPr>
              <a:t>Held first meeting in July – actively recruiting working group members! </a:t>
            </a:r>
          </a:p>
        </p:txBody>
      </p:sp>
    </p:spTree>
    <p:extLst>
      <p:ext uri="{BB962C8B-B14F-4D97-AF65-F5344CB8AC3E}">
        <p14:creationId xmlns:p14="http://schemas.microsoft.com/office/powerpoint/2010/main" val="1025459102"/>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4"/>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5"/>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67341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Looking to 2023</a:t>
            </a:r>
            <a:endParaRPr lang="en-US" sz="3200">
              <a:solidFill>
                <a:schemeClr val="accent5">
                  <a:lumMod val="75000"/>
                </a:schemeClr>
              </a:solidFill>
              <a:latin typeface="Gill Sans MT"/>
            </a:endParaRPr>
          </a:p>
          <a:p>
            <a:endParaRPr lang="en-US" sz="3200">
              <a:solidFill>
                <a:schemeClr val="accent5">
                  <a:lumMod val="75000"/>
                </a:schemeClr>
              </a:solidFill>
              <a:latin typeface="Gill Sans MT"/>
              <a:cs typeface="Calibri"/>
            </a:endParaRPr>
          </a:p>
        </p:txBody>
      </p:sp>
      <p:sp>
        <p:nvSpPr>
          <p:cNvPr id="56" name="TextBox 55">
            <a:extLst>
              <a:ext uri="{FF2B5EF4-FFF2-40B4-BE49-F238E27FC236}">
                <a16:creationId xmlns:a16="http://schemas.microsoft.com/office/drawing/2014/main" id="{19869A1D-F353-A928-7957-E175940AEEAA}"/>
              </a:ext>
            </a:extLst>
          </p:cNvPr>
          <p:cNvSpPr txBox="1"/>
          <p:nvPr/>
        </p:nvSpPr>
        <p:spPr>
          <a:xfrm>
            <a:off x="887506" y="1981199"/>
            <a:ext cx="10569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Gill Sans MT"/>
              <a:cs typeface="Calibri" panose="020F0502020204030204"/>
            </a:endParaRPr>
          </a:p>
        </p:txBody>
      </p:sp>
      <p:graphicFrame>
        <p:nvGraphicFramePr>
          <p:cNvPr id="3" name="Diagram 5">
            <a:extLst>
              <a:ext uri="{FF2B5EF4-FFF2-40B4-BE49-F238E27FC236}">
                <a16:creationId xmlns:a16="http://schemas.microsoft.com/office/drawing/2014/main" id="{DA5A4306-16D9-EC2D-7E72-0596F138CE11}"/>
              </a:ext>
            </a:extLst>
          </p:cNvPr>
          <p:cNvGraphicFramePr/>
          <p:nvPr>
            <p:extLst>
              <p:ext uri="{D42A27DB-BD31-4B8C-83A1-F6EECF244321}">
                <p14:modId xmlns:p14="http://schemas.microsoft.com/office/powerpoint/2010/main" val="6722454"/>
              </p:ext>
            </p:extLst>
          </p:nvPr>
        </p:nvGraphicFramePr>
        <p:xfrm>
          <a:off x="2115671" y="1483659"/>
          <a:ext cx="7987552" cy="52084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12698497"/>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hape&#10;&#10;Description automatically generated">
            <a:extLst>
              <a:ext uri="{FF2B5EF4-FFF2-40B4-BE49-F238E27FC236}">
                <a16:creationId xmlns:a16="http://schemas.microsoft.com/office/drawing/2014/main" id="{FE1B52EA-F7D0-4008-FF71-D192777A2547}"/>
              </a:ext>
            </a:extLst>
          </p:cNvPr>
          <p:cNvPicPr>
            <a:picLocks noChangeAspect="1"/>
          </p:cNvPicPr>
          <p:nvPr/>
        </p:nvPicPr>
        <p:blipFill>
          <a:blip r:embed="rId4"/>
          <a:stretch>
            <a:fillRect/>
          </a:stretch>
        </p:blipFill>
        <p:spPr>
          <a:xfrm>
            <a:off x="-84624" y="2950"/>
            <a:ext cx="12316324" cy="6899725"/>
          </a:xfrm>
          <a:prstGeom prst="rect">
            <a:avLst/>
          </a:prstGeom>
        </p:spPr>
      </p:pic>
      <p:sp>
        <p:nvSpPr>
          <p:cNvPr id="7" name="TextBox 6">
            <a:extLst>
              <a:ext uri="{FF2B5EF4-FFF2-40B4-BE49-F238E27FC236}">
                <a16:creationId xmlns:a16="http://schemas.microsoft.com/office/drawing/2014/main" id="{1ED9ACA6-7744-F96F-A66D-14B2C29B0FBF}"/>
              </a:ext>
            </a:extLst>
          </p:cNvPr>
          <p:cNvSpPr txBox="1"/>
          <p:nvPr/>
        </p:nvSpPr>
        <p:spPr>
          <a:xfrm>
            <a:off x="8362790" y="3432201"/>
            <a:ext cx="49433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600">
              <a:cs typeface="Calibri"/>
            </a:endParaRPr>
          </a:p>
        </p:txBody>
      </p:sp>
      <p:sp>
        <p:nvSpPr>
          <p:cNvPr id="8" name="Title 7">
            <a:extLst>
              <a:ext uri="{FF2B5EF4-FFF2-40B4-BE49-F238E27FC236}">
                <a16:creationId xmlns:a16="http://schemas.microsoft.com/office/drawing/2014/main" id="{A8658A45-DD07-2E7C-408D-39880722D631}"/>
              </a:ext>
            </a:extLst>
          </p:cNvPr>
          <p:cNvSpPr>
            <a:spLocks noGrp="1"/>
          </p:cNvSpPr>
          <p:nvPr>
            <p:ph type="ctrTitle"/>
          </p:nvPr>
        </p:nvSpPr>
        <p:spPr>
          <a:xfrm>
            <a:off x="996849" y="-247423"/>
            <a:ext cx="10150928" cy="2387600"/>
          </a:xfrm>
        </p:spPr>
        <p:txBody>
          <a:bodyPr/>
          <a:lstStyle/>
          <a:p>
            <a:r>
              <a:rPr lang="en-US">
                <a:solidFill>
                  <a:schemeClr val="bg1"/>
                </a:solidFill>
                <a:latin typeface="Gill Sans MT"/>
                <a:cs typeface="Calibri Light"/>
              </a:rPr>
              <a:t>Steering Committee</a:t>
            </a:r>
            <a:endParaRPr lang="en-US">
              <a:solidFill>
                <a:schemeClr val="bg1"/>
              </a:solidFill>
              <a:latin typeface="Gill Sans MT"/>
            </a:endParaRPr>
          </a:p>
        </p:txBody>
      </p:sp>
      <p:sp>
        <p:nvSpPr>
          <p:cNvPr id="12" name="Subtitle 11">
            <a:extLst>
              <a:ext uri="{FF2B5EF4-FFF2-40B4-BE49-F238E27FC236}">
                <a16:creationId xmlns:a16="http://schemas.microsoft.com/office/drawing/2014/main" id="{BF2E4322-314F-CCF6-B9B7-53703E7E8A47}"/>
              </a:ext>
            </a:extLst>
          </p:cNvPr>
          <p:cNvSpPr>
            <a:spLocks noGrp="1"/>
          </p:cNvSpPr>
          <p:nvPr>
            <p:ph type="subTitle" idx="1"/>
          </p:nvPr>
        </p:nvSpPr>
        <p:spPr>
          <a:xfrm>
            <a:off x="1526704" y="2096272"/>
            <a:ext cx="9144000" cy="1655762"/>
          </a:xfrm>
        </p:spPr>
        <p:txBody>
          <a:bodyPr vert="horz" lIns="91440" tIns="45720" rIns="91440" bIns="45720" rtlCol="0" anchor="t">
            <a:normAutofit/>
          </a:bodyPr>
          <a:lstStyle/>
          <a:p>
            <a:r>
              <a:rPr lang="en-US" sz="2000">
                <a:solidFill>
                  <a:schemeClr val="bg1"/>
                </a:solidFill>
                <a:latin typeface="Gill Sans MT"/>
                <a:cs typeface="Calibri"/>
              </a:rPr>
              <a:t>Chair:  Aszya Summers </a:t>
            </a:r>
          </a:p>
        </p:txBody>
      </p:sp>
      <p:pic>
        <p:nvPicPr>
          <p:cNvPr id="14" name="Picture 14">
            <a:extLst>
              <a:ext uri="{FF2B5EF4-FFF2-40B4-BE49-F238E27FC236}">
                <a16:creationId xmlns:a16="http://schemas.microsoft.com/office/drawing/2014/main" id="{464ED723-704D-8275-E8AD-FB113D4318A0}"/>
              </a:ext>
            </a:extLst>
          </p:cNvPr>
          <p:cNvPicPr>
            <a:picLocks noChangeAspect="1"/>
          </p:cNvPicPr>
          <p:nvPr/>
        </p:nvPicPr>
        <p:blipFill>
          <a:blip r:embed="rId5"/>
          <a:stretch>
            <a:fillRect/>
          </a:stretch>
        </p:blipFill>
        <p:spPr>
          <a:xfrm>
            <a:off x="9525" y="13899"/>
            <a:ext cx="4695824" cy="1627171"/>
          </a:xfrm>
          <a:prstGeom prst="rect">
            <a:avLst/>
          </a:prstGeom>
        </p:spPr>
      </p:pic>
      <p:sp>
        <p:nvSpPr>
          <p:cNvPr id="3" name="TextBox 2">
            <a:extLst>
              <a:ext uri="{FF2B5EF4-FFF2-40B4-BE49-F238E27FC236}">
                <a16:creationId xmlns:a16="http://schemas.microsoft.com/office/drawing/2014/main" id="{25A75986-7D46-41B0-7188-8A0983EE4D05}"/>
              </a:ext>
            </a:extLst>
          </p:cNvPr>
          <p:cNvSpPr txBox="1"/>
          <p:nvPr/>
        </p:nvSpPr>
        <p:spPr>
          <a:xfrm>
            <a:off x="-30480" y="6553199"/>
            <a:ext cx="12263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Gill Sans MT"/>
                <a:ea typeface="+mn-lt"/>
                <a:cs typeface="+mn-lt"/>
              </a:rPr>
              <a:t>The Steering Committee’s goal is to decide priorities, goals, structure, and direction of the Network.</a:t>
            </a:r>
            <a:endParaRPr lang="en-US">
              <a:solidFill>
                <a:schemeClr val="bg1"/>
              </a:solidFill>
              <a:latin typeface="Gill Sans MT"/>
              <a:ea typeface="+mn-lt"/>
              <a:cs typeface="+mn-lt"/>
            </a:endParaRPr>
          </a:p>
        </p:txBody>
      </p:sp>
      <p:pic>
        <p:nvPicPr>
          <p:cNvPr id="2" name="Picture 3">
            <a:extLst>
              <a:ext uri="{FF2B5EF4-FFF2-40B4-BE49-F238E27FC236}">
                <a16:creationId xmlns:a16="http://schemas.microsoft.com/office/drawing/2014/main" id="{D2A42736-C62A-A38C-79F4-0D6DFEA96AFE}"/>
              </a:ext>
            </a:extLst>
          </p:cNvPr>
          <p:cNvPicPr>
            <a:picLocks noChangeAspect="1"/>
          </p:cNvPicPr>
          <p:nvPr/>
        </p:nvPicPr>
        <p:blipFill>
          <a:blip r:embed="rId6"/>
          <a:stretch>
            <a:fillRect/>
          </a:stretch>
        </p:blipFill>
        <p:spPr>
          <a:xfrm>
            <a:off x="2590119" y="2857419"/>
            <a:ext cx="1583959" cy="2820255"/>
          </a:xfrm>
          <a:prstGeom prst="rect">
            <a:avLst/>
          </a:prstGeom>
          <a:ln>
            <a:noFill/>
          </a:ln>
          <a:effectLst>
            <a:softEdge rad="112500"/>
          </a:effectLst>
        </p:spPr>
      </p:pic>
      <p:sp>
        <p:nvSpPr>
          <p:cNvPr id="6" name="TextBox 5">
            <a:extLst>
              <a:ext uri="{FF2B5EF4-FFF2-40B4-BE49-F238E27FC236}">
                <a16:creationId xmlns:a16="http://schemas.microsoft.com/office/drawing/2014/main" id="{F3749D2F-E714-102C-CD4B-2ED5CEFD20BF}"/>
              </a:ext>
            </a:extLst>
          </p:cNvPr>
          <p:cNvSpPr txBox="1"/>
          <p:nvPr/>
        </p:nvSpPr>
        <p:spPr>
          <a:xfrm>
            <a:off x="2590118" y="5535867"/>
            <a:ext cx="1583959"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Gill Sans MT"/>
                <a:cs typeface="Calibri"/>
              </a:rPr>
              <a:t>Aszya Summers</a:t>
            </a:r>
          </a:p>
          <a:p>
            <a:pPr algn="ctr"/>
            <a:r>
              <a:rPr lang="en-US" sz="1050">
                <a:solidFill>
                  <a:schemeClr val="bg1"/>
                </a:solidFill>
                <a:latin typeface="Gill Sans MT"/>
                <a:cs typeface="Calibri"/>
              </a:rPr>
              <a:t>Racine Zoo, WI</a:t>
            </a:r>
            <a:endParaRPr lang="en-US" sz="1600">
              <a:solidFill>
                <a:schemeClr val="bg1"/>
              </a:solidFill>
              <a:latin typeface="Gill Sans MT"/>
              <a:cs typeface="Calibri"/>
            </a:endParaRPr>
          </a:p>
        </p:txBody>
      </p:sp>
      <p:pic>
        <p:nvPicPr>
          <p:cNvPr id="4" name="Picture 8">
            <a:extLst>
              <a:ext uri="{FF2B5EF4-FFF2-40B4-BE49-F238E27FC236}">
                <a16:creationId xmlns:a16="http://schemas.microsoft.com/office/drawing/2014/main" id="{A8831A13-C370-1D97-AE75-010B335CA68A}"/>
              </a:ext>
            </a:extLst>
          </p:cNvPr>
          <p:cNvPicPr>
            <a:picLocks noChangeAspect="1"/>
          </p:cNvPicPr>
          <p:nvPr/>
        </p:nvPicPr>
        <p:blipFill>
          <a:blip r:embed="rId7"/>
          <a:stretch>
            <a:fillRect/>
          </a:stretch>
        </p:blipFill>
        <p:spPr>
          <a:xfrm>
            <a:off x="4622924" y="2859306"/>
            <a:ext cx="1903047" cy="2773115"/>
          </a:xfrm>
          <a:prstGeom prst="rect">
            <a:avLst/>
          </a:prstGeom>
          <a:ln>
            <a:noFill/>
          </a:ln>
          <a:effectLst>
            <a:softEdge rad="112500"/>
          </a:effectLst>
        </p:spPr>
      </p:pic>
      <p:sp>
        <p:nvSpPr>
          <p:cNvPr id="9" name="TextBox 8">
            <a:extLst>
              <a:ext uri="{FF2B5EF4-FFF2-40B4-BE49-F238E27FC236}">
                <a16:creationId xmlns:a16="http://schemas.microsoft.com/office/drawing/2014/main" id="{C8EE3981-D03E-76DD-7897-D51F9B9C9986}"/>
              </a:ext>
            </a:extLst>
          </p:cNvPr>
          <p:cNvSpPr txBox="1"/>
          <p:nvPr/>
        </p:nvSpPr>
        <p:spPr>
          <a:xfrm>
            <a:off x="4751284" y="5549092"/>
            <a:ext cx="1646326"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Gill Sans MT"/>
                <a:cs typeface="Calibri"/>
              </a:rPr>
              <a:t>Laurel Abbotts</a:t>
            </a:r>
          </a:p>
          <a:p>
            <a:pPr algn="ctr"/>
            <a:r>
              <a:rPr lang="en-US" sz="1050">
                <a:solidFill>
                  <a:schemeClr val="bg1"/>
                </a:solidFill>
                <a:latin typeface="Gill Sans MT"/>
                <a:cs typeface="Calibri"/>
              </a:rPr>
              <a:t>Woodland Park Zoo, WA</a:t>
            </a:r>
            <a:endParaRPr lang="en-US"/>
          </a:p>
        </p:txBody>
      </p:sp>
      <p:pic>
        <p:nvPicPr>
          <p:cNvPr id="10" name="Picture 10">
            <a:extLst>
              <a:ext uri="{FF2B5EF4-FFF2-40B4-BE49-F238E27FC236}">
                <a16:creationId xmlns:a16="http://schemas.microsoft.com/office/drawing/2014/main" id="{D57CEF97-AE81-497B-F139-96E6D96F03F6}"/>
              </a:ext>
            </a:extLst>
          </p:cNvPr>
          <p:cNvPicPr>
            <a:picLocks noChangeAspect="1"/>
          </p:cNvPicPr>
          <p:nvPr/>
        </p:nvPicPr>
        <p:blipFill>
          <a:blip r:embed="rId8"/>
          <a:stretch>
            <a:fillRect/>
          </a:stretch>
        </p:blipFill>
        <p:spPr>
          <a:xfrm>
            <a:off x="6946901" y="2861128"/>
            <a:ext cx="2117273" cy="2813958"/>
          </a:xfrm>
          <a:prstGeom prst="rect">
            <a:avLst/>
          </a:prstGeom>
          <a:ln>
            <a:noFill/>
          </a:ln>
          <a:effectLst>
            <a:softEdge rad="112500"/>
          </a:effectLst>
        </p:spPr>
      </p:pic>
      <p:sp>
        <p:nvSpPr>
          <p:cNvPr id="11" name="TextBox 10">
            <a:extLst>
              <a:ext uri="{FF2B5EF4-FFF2-40B4-BE49-F238E27FC236}">
                <a16:creationId xmlns:a16="http://schemas.microsoft.com/office/drawing/2014/main" id="{909AF5E1-DB39-3EF2-EA35-076526F8C8D5}"/>
              </a:ext>
            </a:extLst>
          </p:cNvPr>
          <p:cNvSpPr txBox="1"/>
          <p:nvPr/>
        </p:nvSpPr>
        <p:spPr>
          <a:xfrm>
            <a:off x="7283374" y="5569428"/>
            <a:ext cx="1444326"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Gill Sans MT"/>
                <a:cs typeface="Calibri"/>
              </a:rPr>
              <a:t>Jess Thompson</a:t>
            </a:r>
            <a:endParaRPr lang="en-US">
              <a:solidFill>
                <a:schemeClr val="bg1"/>
              </a:solidFill>
            </a:endParaRPr>
          </a:p>
          <a:p>
            <a:pPr algn="ctr"/>
            <a:r>
              <a:rPr lang="en-US" sz="1050">
                <a:solidFill>
                  <a:schemeClr val="bg1"/>
                </a:solidFill>
                <a:latin typeface="Gill Sans MT"/>
                <a:cs typeface="Calibri"/>
              </a:rPr>
              <a:t>Henry Vilas Zoo, WI</a:t>
            </a:r>
            <a:endParaRPr lang="en-US"/>
          </a:p>
        </p:txBody>
      </p:sp>
    </p:spTree>
    <p:extLst>
      <p:ext uri="{BB962C8B-B14F-4D97-AF65-F5344CB8AC3E}">
        <p14:creationId xmlns:p14="http://schemas.microsoft.com/office/powerpoint/2010/main" val="2804876174"/>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3"/>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4"/>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871174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ACE for Wildlife Network Expansion Refresher </a:t>
            </a:r>
          </a:p>
          <a:p>
            <a:endParaRPr lang="en-US" sz="3200">
              <a:solidFill>
                <a:schemeClr val="accent5">
                  <a:lumMod val="75000"/>
                </a:schemeClr>
              </a:solidFill>
              <a:latin typeface="Gill Sans MT"/>
              <a:cs typeface="Calibri"/>
            </a:endParaRPr>
          </a:p>
        </p:txBody>
      </p:sp>
      <p:graphicFrame>
        <p:nvGraphicFramePr>
          <p:cNvPr id="3" name="TextBox 2">
            <a:extLst>
              <a:ext uri="{FF2B5EF4-FFF2-40B4-BE49-F238E27FC236}">
                <a16:creationId xmlns:a16="http://schemas.microsoft.com/office/drawing/2014/main" id="{8B2552C0-845B-79AE-CA77-3C92863C1203}"/>
              </a:ext>
            </a:extLst>
          </p:cNvPr>
          <p:cNvGraphicFramePr/>
          <p:nvPr>
            <p:extLst>
              <p:ext uri="{D42A27DB-BD31-4B8C-83A1-F6EECF244321}">
                <p14:modId xmlns:p14="http://schemas.microsoft.com/office/powerpoint/2010/main" val="3393426705"/>
              </p:ext>
            </p:extLst>
          </p:nvPr>
        </p:nvGraphicFramePr>
        <p:xfrm>
          <a:off x="4547606" y="1714333"/>
          <a:ext cx="7193508" cy="49300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9" name="TextBox 68">
            <a:extLst>
              <a:ext uri="{FF2B5EF4-FFF2-40B4-BE49-F238E27FC236}">
                <a16:creationId xmlns:a16="http://schemas.microsoft.com/office/drawing/2014/main" id="{A184209A-D51A-11E2-A9D3-F584F9A1B44F}"/>
              </a:ext>
            </a:extLst>
          </p:cNvPr>
          <p:cNvSpPr txBox="1"/>
          <p:nvPr/>
        </p:nvSpPr>
        <p:spPr>
          <a:xfrm>
            <a:off x="502023" y="2241176"/>
            <a:ext cx="381896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Gill Sans MT"/>
                <a:cs typeface="Calibri"/>
              </a:rPr>
              <a:t>Presented 4 different expansion options at the February Summit.</a:t>
            </a:r>
            <a:r>
              <a:rPr lang="en-US">
                <a:cs typeface="Calibri"/>
              </a:rPr>
              <a:t> </a:t>
            </a:r>
          </a:p>
          <a:p>
            <a:pPr marL="285750" indent="-285750">
              <a:buFont typeface="Arial"/>
              <a:buChar char="•"/>
            </a:pPr>
            <a:r>
              <a:rPr lang="en-US">
                <a:cs typeface="Calibri"/>
              </a:rPr>
              <a:t>SMOREs groups discussed likes/ dislikes for each option. </a:t>
            </a:r>
          </a:p>
          <a:p>
            <a:pPr marL="285750" indent="-285750">
              <a:buFont typeface="Arial"/>
              <a:buChar char="•"/>
            </a:pPr>
            <a:r>
              <a:rPr lang="en-US">
                <a:cs typeface="Calibri"/>
              </a:rPr>
              <a:t>Steering Committee took the notes from the SMOREs groups and large group discussion to determine which approach best suits our Network going forward. </a:t>
            </a:r>
          </a:p>
        </p:txBody>
      </p:sp>
    </p:spTree>
    <p:extLst>
      <p:ext uri="{BB962C8B-B14F-4D97-AF65-F5344CB8AC3E}">
        <p14:creationId xmlns:p14="http://schemas.microsoft.com/office/powerpoint/2010/main" val="850912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3"/>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4"/>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871174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Transitioning from...</a:t>
            </a:r>
          </a:p>
          <a:p>
            <a:endParaRPr lang="en-US" sz="3200">
              <a:solidFill>
                <a:schemeClr val="accent5">
                  <a:lumMod val="75000"/>
                </a:schemeClr>
              </a:solidFill>
              <a:latin typeface="Gill Sans MT"/>
              <a:cs typeface="Calibri"/>
            </a:endParaRPr>
          </a:p>
        </p:txBody>
      </p:sp>
      <p:graphicFrame>
        <p:nvGraphicFramePr>
          <p:cNvPr id="3" name="TextBox 2">
            <a:extLst>
              <a:ext uri="{FF2B5EF4-FFF2-40B4-BE49-F238E27FC236}">
                <a16:creationId xmlns:a16="http://schemas.microsoft.com/office/drawing/2014/main" id="{8B2552C0-845B-79AE-CA77-3C92863C1203}"/>
              </a:ext>
            </a:extLst>
          </p:cNvPr>
          <p:cNvGraphicFramePr/>
          <p:nvPr>
            <p:extLst>
              <p:ext uri="{D42A27DB-BD31-4B8C-83A1-F6EECF244321}">
                <p14:modId xmlns:p14="http://schemas.microsoft.com/office/powerpoint/2010/main" val="683521441"/>
              </p:ext>
            </p:extLst>
          </p:nvPr>
        </p:nvGraphicFramePr>
        <p:xfrm>
          <a:off x="1266524" y="1795015"/>
          <a:ext cx="9676731" cy="49300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97899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4"/>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5"/>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871174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What does that mean?</a:t>
            </a:r>
          </a:p>
          <a:p>
            <a:endParaRPr lang="en-US" sz="3200">
              <a:solidFill>
                <a:schemeClr val="accent5">
                  <a:lumMod val="75000"/>
                </a:schemeClr>
              </a:solidFill>
              <a:latin typeface="Gill Sans MT"/>
              <a:cs typeface="Calibri"/>
            </a:endParaRPr>
          </a:p>
        </p:txBody>
      </p:sp>
      <p:graphicFrame>
        <p:nvGraphicFramePr>
          <p:cNvPr id="10" name="Diagram 10">
            <a:extLst>
              <a:ext uri="{FF2B5EF4-FFF2-40B4-BE49-F238E27FC236}">
                <a16:creationId xmlns:a16="http://schemas.microsoft.com/office/drawing/2014/main" id="{E0CBD66C-BEE0-D05A-6BE3-976B755758E9}"/>
              </a:ext>
            </a:extLst>
          </p:cNvPr>
          <p:cNvGraphicFramePr/>
          <p:nvPr>
            <p:extLst>
              <p:ext uri="{D42A27DB-BD31-4B8C-83A1-F6EECF244321}">
                <p14:modId xmlns:p14="http://schemas.microsoft.com/office/powerpoint/2010/main" val="2785495266"/>
              </p:ext>
            </p:extLst>
          </p:nvPr>
        </p:nvGraphicFramePr>
        <p:xfrm>
          <a:off x="1936376" y="1447800"/>
          <a:ext cx="9000564" cy="530710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922" name="TextBox 3921">
            <a:extLst>
              <a:ext uri="{FF2B5EF4-FFF2-40B4-BE49-F238E27FC236}">
                <a16:creationId xmlns:a16="http://schemas.microsoft.com/office/drawing/2014/main" id="{13F2DBA1-8FF2-9CD4-8F66-1F2F34DDB64E}"/>
              </a:ext>
            </a:extLst>
          </p:cNvPr>
          <p:cNvSpPr txBox="1"/>
          <p:nvPr/>
        </p:nvSpPr>
        <p:spPr>
          <a:xfrm>
            <a:off x="3754852" y="3775459"/>
            <a:ext cx="20732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Gill Sans MT"/>
                <a:cs typeface="Calibri"/>
              </a:rPr>
              <a:t>ACE for Wildlife Institutional Partner</a:t>
            </a:r>
            <a:endParaRPr lang="en-US">
              <a:solidFill>
                <a:schemeClr val="bg1"/>
              </a:solidFill>
            </a:endParaRPr>
          </a:p>
          <a:p>
            <a:endParaRPr lang="en-US">
              <a:solidFill>
                <a:schemeClr val="bg1"/>
              </a:solidFill>
              <a:cs typeface="Calibri"/>
            </a:endParaRPr>
          </a:p>
        </p:txBody>
      </p:sp>
      <p:sp>
        <p:nvSpPr>
          <p:cNvPr id="3923" name="TextBox 3922">
            <a:extLst>
              <a:ext uri="{FF2B5EF4-FFF2-40B4-BE49-F238E27FC236}">
                <a16:creationId xmlns:a16="http://schemas.microsoft.com/office/drawing/2014/main" id="{10DCC3E7-CB07-10F2-58C4-4B2BE82FFF45}"/>
              </a:ext>
            </a:extLst>
          </p:cNvPr>
          <p:cNvSpPr txBox="1"/>
          <p:nvPr/>
        </p:nvSpPr>
        <p:spPr>
          <a:xfrm>
            <a:off x="-8966" y="6553199"/>
            <a:ext cx="40430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Gill Sans MT"/>
                <a:cs typeface="Calibri"/>
              </a:rPr>
              <a:t>This is noted in the supplemental bylaw document. </a:t>
            </a:r>
            <a:endParaRPr lang="en-US" sz="1400">
              <a:latin typeface="Gill Sans MT"/>
            </a:endParaRPr>
          </a:p>
        </p:txBody>
      </p:sp>
    </p:spTree>
    <p:extLst>
      <p:ext uri="{BB962C8B-B14F-4D97-AF65-F5344CB8AC3E}">
        <p14:creationId xmlns:p14="http://schemas.microsoft.com/office/powerpoint/2010/main" val="1749964324"/>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4"/>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5"/>
          <a:stretch>
            <a:fillRect/>
          </a:stretch>
        </p:blipFill>
        <p:spPr>
          <a:xfrm>
            <a:off x="195367" y="-176680"/>
            <a:ext cx="838854" cy="907010"/>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88436" y="760907"/>
            <a:ext cx="67341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Terminology Refresher</a:t>
            </a:r>
            <a:endParaRPr lang="en-US"/>
          </a:p>
        </p:txBody>
      </p:sp>
      <p:graphicFrame>
        <p:nvGraphicFramePr>
          <p:cNvPr id="3" name="Diagram 5">
            <a:extLst>
              <a:ext uri="{FF2B5EF4-FFF2-40B4-BE49-F238E27FC236}">
                <a16:creationId xmlns:a16="http://schemas.microsoft.com/office/drawing/2014/main" id="{F4362EF0-9935-2889-CAB9-EADA115D3A8E}"/>
              </a:ext>
            </a:extLst>
          </p:cNvPr>
          <p:cNvGraphicFramePr/>
          <p:nvPr>
            <p:extLst>
              <p:ext uri="{D42A27DB-BD31-4B8C-83A1-F6EECF244321}">
                <p14:modId xmlns:p14="http://schemas.microsoft.com/office/powerpoint/2010/main" val="2232938464"/>
              </p:ext>
            </p:extLst>
          </p:nvPr>
        </p:nvGraphicFramePr>
        <p:xfrm>
          <a:off x="2178424" y="1627094"/>
          <a:ext cx="7871011" cy="496644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16133655"/>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3"/>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4"/>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67341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Proposed Bylaw Amendments </a:t>
            </a:r>
            <a:endParaRPr lang="en-US">
              <a:solidFill>
                <a:schemeClr val="accent5">
                  <a:lumMod val="75000"/>
                </a:schemeClr>
              </a:solidFill>
              <a:latin typeface="Calibri" panose="020F0502020204030204"/>
              <a:ea typeface="Calibri" panose="020F0502020204030204"/>
              <a:cs typeface="Calibri"/>
            </a:endParaRPr>
          </a:p>
          <a:p>
            <a:endParaRPr lang="en-US" sz="3200">
              <a:solidFill>
                <a:schemeClr val="accent5">
                  <a:lumMod val="75000"/>
                </a:schemeClr>
              </a:solidFill>
              <a:latin typeface="Gill Sans MT"/>
              <a:cs typeface="Calibri"/>
            </a:endParaRPr>
          </a:p>
        </p:txBody>
      </p:sp>
      <p:sp>
        <p:nvSpPr>
          <p:cNvPr id="7" name="TextBox 6">
            <a:extLst>
              <a:ext uri="{FF2B5EF4-FFF2-40B4-BE49-F238E27FC236}">
                <a16:creationId xmlns:a16="http://schemas.microsoft.com/office/drawing/2014/main" id="{2C762B0A-2B01-B290-27B2-6B1EBBC2DE5E}"/>
              </a:ext>
            </a:extLst>
          </p:cNvPr>
          <p:cNvSpPr txBox="1"/>
          <p:nvPr/>
        </p:nvSpPr>
        <p:spPr>
          <a:xfrm>
            <a:off x="245366" y="1948440"/>
            <a:ext cx="33960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ill Sans MT"/>
                <a:cs typeface="Calibri"/>
              </a:rPr>
              <a:t>Remove</a:t>
            </a:r>
            <a:endParaRPr lang="en-US"/>
          </a:p>
        </p:txBody>
      </p:sp>
      <p:sp>
        <p:nvSpPr>
          <p:cNvPr id="8" name="TextBox 7">
            <a:extLst>
              <a:ext uri="{FF2B5EF4-FFF2-40B4-BE49-F238E27FC236}">
                <a16:creationId xmlns:a16="http://schemas.microsoft.com/office/drawing/2014/main" id="{B47E3AA7-578D-4C9A-DF77-FBF4176FD240}"/>
              </a:ext>
            </a:extLst>
          </p:cNvPr>
          <p:cNvSpPr txBox="1"/>
          <p:nvPr/>
        </p:nvSpPr>
        <p:spPr>
          <a:xfrm>
            <a:off x="278569" y="3033169"/>
            <a:ext cx="4214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ill Sans MT"/>
                <a:cs typeface="Calibri"/>
              </a:rPr>
              <a:t>Insert</a:t>
            </a:r>
            <a:endParaRPr lang="en-US"/>
          </a:p>
        </p:txBody>
      </p:sp>
      <p:sp>
        <p:nvSpPr>
          <p:cNvPr id="9" name="TextBox 8">
            <a:extLst>
              <a:ext uri="{FF2B5EF4-FFF2-40B4-BE49-F238E27FC236}">
                <a16:creationId xmlns:a16="http://schemas.microsoft.com/office/drawing/2014/main" id="{3EB43558-AC88-1D8B-6DE1-2AA427DFC29D}"/>
              </a:ext>
            </a:extLst>
          </p:cNvPr>
          <p:cNvSpPr txBox="1"/>
          <p:nvPr/>
        </p:nvSpPr>
        <p:spPr>
          <a:xfrm>
            <a:off x="247691" y="2295517"/>
            <a:ext cx="518348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a:latin typeface="Gill Sans MT"/>
                <a:ea typeface="+mn-lt"/>
                <a:cs typeface="+mn-lt"/>
              </a:rPr>
              <a:t>Guidelines for expansion of ACE for Wildlife will be proposed by the Steering Committee with input from the network for consideration at a later date.</a:t>
            </a:r>
            <a:endParaRPr lang="en-US" sz="1400">
              <a:latin typeface="Gill Sans MT"/>
              <a:cs typeface="Calibri" panose="020F0502020204030204"/>
            </a:endParaRPr>
          </a:p>
        </p:txBody>
      </p:sp>
      <p:sp>
        <p:nvSpPr>
          <p:cNvPr id="10" name="TextBox 9">
            <a:extLst>
              <a:ext uri="{FF2B5EF4-FFF2-40B4-BE49-F238E27FC236}">
                <a16:creationId xmlns:a16="http://schemas.microsoft.com/office/drawing/2014/main" id="{74B98BCB-7062-1427-7B6E-A50951803C4A}"/>
              </a:ext>
            </a:extLst>
          </p:cNvPr>
          <p:cNvSpPr txBox="1"/>
          <p:nvPr/>
        </p:nvSpPr>
        <p:spPr>
          <a:xfrm>
            <a:off x="308563" y="3380248"/>
            <a:ext cx="5981339"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1400">
                <a:latin typeface="Gill Sans MT"/>
                <a:ea typeface="+mn-lt"/>
                <a:cs typeface="+mn-lt"/>
              </a:rPr>
              <a:t>Expansion Plan</a:t>
            </a:r>
            <a:endParaRPr lang="en-US" sz="1400">
              <a:latin typeface="Gill Sans MT"/>
            </a:endParaRPr>
          </a:p>
          <a:p>
            <a:pPr lvl="1">
              <a:buFont typeface="Arial"/>
              <a:buChar char="•"/>
            </a:pPr>
            <a:r>
              <a:rPr lang="en-US" sz="1400">
                <a:latin typeface="Gill Sans MT"/>
                <a:ea typeface="+mn-lt"/>
                <a:cs typeface="+mn-lt"/>
              </a:rPr>
              <a:t>The ACE for Wildlife will expand beyond the current 7-state region on a flexible, demand-based basis that allows interested applicants to choose their level of participation through either an individual Affiliate status or as a full Institutional Partner. </a:t>
            </a:r>
            <a:endParaRPr lang="en-US" sz="1400">
              <a:latin typeface="Gill Sans MT"/>
              <a:cs typeface="Calibri" panose="020F0502020204030204"/>
            </a:endParaRPr>
          </a:p>
          <a:p>
            <a:pPr lvl="1">
              <a:buFont typeface="Arial"/>
              <a:buChar char="•"/>
            </a:pPr>
            <a:r>
              <a:rPr lang="en-US" sz="1400">
                <a:latin typeface="Gill Sans MT"/>
                <a:ea typeface="+mn-lt"/>
                <a:cs typeface="+mn-lt"/>
              </a:rPr>
              <a:t>In addition to institutional membership requirements outlined under Membership Structure, new Institutional Partners must:  </a:t>
            </a:r>
            <a:endParaRPr lang="en-US" sz="1400">
              <a:latin typeface="Gill Sans MT"/>
              <a:cs typeface="Calibri" panose="020F0502020204030204"/>
            </a:endParaRPr>
          </a:p>
          <a:p>
            <a:pPr lvl="2">
              <a:buFont typeface="Arial"/>
              <a:buChar char="•"/>
            </a:pPr>
            <a:r>
              <a:rPr lang="en-US" sz="1400">
                <a:latin typeface="Gill Sans MT"/>
                <a:ea typeface="+mn-lt"/>
                <a:cs typeface="+mn-lt"/>
              </a:rPr>
              <a:t>Have at least one staff member attend or watch an introductory empathy training to ensure that they have a base level understanding of empathy practices and ACE for Wildlife. </a:t>
            </a:r>
            <a:endParaRPr lang="en-US" sz="1400">
              <a:latin typeface="Gill Sans MT"/>
              <a:cs typeface="Calibri" panose="020F0502020204030204"/>
            </a:endParaRPr>
          </a:p>
          <a:p>
            <a:pPr lvl="2">
              <a:buFont typeface="Arial"/>
              <a:buChar char="•"/>
            </a:pPr>
            <a:r>
              <a:rPr lang="en-US" sz="1400">
                <a:latin typeface="Gill Sans MT"/>
                <a:ea typeface="+mn-lt"/>
                <a:cs typeface="+mn-lt"/>
              </a:rPr>
              <a:t>Have at least one Member attend at least 4 Network events (including recordings) per year. </a:t>
            </a:r>
            <a:endParaRPr lang="en-US" sz="1400">
              <a:latin typeface="Gill Sans MT"/>
              <a:cs typeface="Calibri" panose="020F0502020204030204"/>
            </a:endParaRPr>
          </a:p>
          <a:p>
            <a:pPr>
              <a:buFont typeface="Arial"/>
              <a:buChar char="•"/>
            </a:pPr>
            <a:r>
              <a:rPr lang="en-US" sz="1400">
                <a:latin typeface="Gill Sans MT"/>
                <a:ea typeface="+mn-lt"/>
                <a:cs typeface="+mn-lt"/>
              </a:rPr>
              <a:t>The full expansion plan can be read </a:t>
            </a:r>
            <a:r>
              <a:rPr lang="en-US" sz="1400">
                <a:latin typeface="Gill Sans MT"/>
                <a:ea typeface="+mn-lt"/>
                <a:cs typeface="+mn-lt"/>
                <a:hlinkClick r:id="rId5"/>
              </a:rPr>
              <a:t>here</a:t>
            </a:r>
            <a:r>
              <a:rPr lang="en-US" sz="1400">
                <a:latin typeface="Gill Sans MT"/>
                <a:ea typeface="+mn-lt"/>
                <a:cs typeface="+mn-lt"/>
              </a:rPr>
              <a:t>. </a:t>
            </a:r>
            <a:endParaRPr lang="en-US" sz="1400">
              <a:latin typeface="Gill Sans MT"/>
            </a:endParaRPr>
          </a:p>
          <a:p>
            <a:pPr>
              <a:buFont typeface="Arial"/>
              <a:buChar char="•"/>
            </a:pPr>
            <a:r>
              <a:rPr lang="en-US" sz="1400">
                <a:latin typeface="Gill Sans MT"/>
                <a:ea typeface="+mn-lt"/>
                <a:cs typeface="+mn-lt"/>
              </a:rPr>
              <a:t>The Steering Committee is responsible for drafting and overseeing implementation of the expansion plan. </a:t>
            </a:r>
            <a:endParaRPr lang="en-US" sz="1400">
              <a:latin typeface="Gill Sans MT"/>
            </a:endParaRPr>
          </a:p>
          <a:p>
            <a:pPr marL="285750" indent="-285750">
              <a:buFont typeface="Arial"/>
              <a:buChar char="•"/>
            </a:pPr>
            <a:endParaRPr lang="en-US" sz="1600">
              <a:latin typeface="Gill Sans MT"/>
              <a:cs typeface="Calibri" panose="020F0502020204030204"/>
            </a:endParaRPr>
          </a:p>
        </p:txBody>
      </p:sp>
      <p:sp>
        <p:nvSpPr>
          <p:cNvPr id="3" name="TextBox 2">
            <a:extLst>
              <a:ext uri="{FF2B5EF4-FFF2-40B4-BE49-F238E27FC236}">
                <a16:creationId xmlns:a16="http://schemas.microsoft.com/office/drawing/2014/main" id="{AA800280-13AA-BB37-7023-6602C43FA8E1}"/>
              </a:ext>
            </a:extLst>
          </p:cNvPr>
          <p:cNvSpPr txBox="1"/>
          <p:nvPr/>
        </p:nvSpPr>
        <p:spPr>
          <a:xfrm>
            <a:off x="6948310" y="1921545"/>
            <a:ext cx="4214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ill Sans MT"/>
                <a:cs typeface="Calibri"/>
              </a:rPr>
              <a:t>Insert</a:t>
            </a:r>
            <a:endParaRPr lang="en-US"/>
          </a:p>
        </p:txBody>
      </p:sp>
      <p:sp>
        <p:nvSpPr>
          <p:cNvPr id="11" name="TextBox 10">
            <a:extLst>
              <a:ext uri="{FF2B5EF4-FFF2-40B4-BE49-F238E27FC236}">
                <a16:creationId xmlns:a16="http://schemas.microsoft.com/office/drawing/2014/main" id="{BFCAAD1D-9AF4-AEB5-A31D-7F44A166612C}"/>
              </a:ext>
            </a:extLst>
          </p:cNvPr>
          <p:cNvSpPr txBox="1"/>
          <p:nvPr/>
        </p:nvSpPr>
        <p:spPr>
          <a:xfrm>
            <a:off x="6944326" y="2295517"/>
            <a:ext cx="5183481"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1400">
                <a:latin typeface="Gill Sans MT"/>
                <a:ea typeface="+mn-lt"/>
                <a:cs typeface="+mn-lt"/>
              </a:rPr>
              <a:t>Code of Conduct</a:t>
            </a:r>
          </a:p>
          <a:p>
            <a:pPr lvl="1">
              <a:buFont typeface="Arial"/>
              <a:buChar char="•"/>
            </a:pPr>
            <a:r>
              <a:rPr lang="en-US" sz="1400">
                <a:latin typeface="Gill Sans MT"/>
                <a:ea typeface="+mn-lt"/>
                <a:cs typeface="+mn-lt"/>
              </a:rPr>
              <a:t>ACE for Wildlife is committed to providing and fostering a safe, collaborative, and welcoming environment for all Network Members and Affiliates. It is expected that everyone who engages with ACE for Wildlife in the form of events, the discussion board, and direct communication(s) with others in the Network follows the outlined policies and rules in our Code of Conduct in both in-person and virtual spaces.</a:t>
            </a:r>
            <a:endParaRPr lang="en-US">
              <a:latin typeface="Gill Sans MT"/>
            </a:endParaRPr>
          </a:p>
          <a:p>
            <a:pPr lvl="1">
              <a:buFont typeface="Arial"/>
              <a:buChar char="•"/>
            </a:pPr>
            <a:r>
              <a:rPr lang="en-US" sz="1400">
                <a:latin typeface="Gill Sans MT"/>
                <a:ea typeface="+mn-lt"/>
                <a:cs typeface="+mn-lt"/>
              </a:rPr>
              <a:t>The full Code of Conduct can be read </a:t>
            </a:r>
            <a:r>
              <a:rPr lang="en-US" sz="1400">
                <a:latin typeface="Gill Sans MT"/>
                <a:ea typeface="+mn-lt"/>
                <a:cs typeface="+mn-lt"/>
                <a:hlinkClick r:id="rId6"/>
              </a:rPr>
              <a:t>here</a:t>
            </a:r>
            <a:r>
              <a:rPr lang="en-US" sz="1400">
                <a:latin typeface="Gill Sans MT"/>
                <a:ea typeface="+mn-lt"/>
                <a:cs typeface="+mn-lt"/>
              </a:rPr>
              <a:t>, or on the “Our Membership” page on </a:t>
            </a:r>
            <a:r>
              <a:rPr lang="en-US" sz="1400">
                <a:latin typeface="Gill Sans MT"/>
                <a:ea typeface="+mn-lt"/>
                <a:cs typeface="+mn-lt"/>
                <a:hlinkClick r:id="rId7"/>
              </a:rPr>
              <a:t>www.aceforwildlife.org</a:t>
            </a:r>
            <a:r>
              <a:rPr lang="en-US" sz="1400">
                <a:latin typeface="Gill Sans MT"/>
                <a:ea typeface="+mn-lt"/>
                <a:cs typeface="+mn-lt"/>
              </a:rPr>
              <a:t>. </a:t>
            </a:r>
            <a:endParaRPr lang="en-US">
              <a:latin typeface="Gill Sans MT"/>
            </a:endParaRPr>
          </a:p>
          <a:p>
            <a:pPr lvl="1">
              <a:buFont typeface="Arial"/>
              <a:buChar char="•"/>
            </a:pPr>
            <a:r>
              <a:rPr lang="en-US" sz="1400">
                <a:latin typeface="Gill Sans MT"/>
                <a:ea typeface="+mn-lt"/>
                <a:cs typeface="+mn-lt"/>
              </a:rPr>
              <a:t>The Membership Committee is responsible for drafting and updating the Code of Conduct. </a:t>
            </a:r>
            <a:endParaRPr lang="en-US">
              <a:cs typeface="Calibri" panose="020F0502020204030204"/>
            </a:endParaRPr>
          </a:p>
          <a:p>
            <a:pPr marL="285750" indent="-285750">
              <a:buFont typeface="Arial"/>
              <a:buChar char="•"/>
            </a:pPr>
            <a:endParaRPr lang="en-US" sz="1400">
              <a:latin typeface="Gill Sans MT"/>
              <a:cs typeface="Calibri" panose="020F0502020204030204"/>
            </a:endParaRPr>
          </a:p>
        </p:txBody>
      </p:sp>
    </p:spTree>
    <p:extLst>
      <p:ext uri="{BB962C8B-B14F-4D97-AF65-F5344CB8AC3E}">
        <p14:creationId xmlns:p14="http://schemas.microsoft.com/office/powerpoint/2010/main" val="1289530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4"/>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5"/>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768443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Looking to 2023 </a:t>
            </a:r>
            <a:endParaRPr lang="en-US">
              <a:solidFill>
                <a:schemeClr val="accent5">
                  <a:lumMod val="75000"/>
                </a:schemeClr>
              </a:solidFill>
              <a:latin typeface="Calibri" panose="020F0502020204030204"/>
              <a:ea typeface="Calibri" panose="020F0502020204030204"/>
              <a:cs typeface="Calibri"/>
            </a:endParaRPr>
          </a:p>
          <a:p>
            <a:endParaRPr lang="en-US" sz="3200">
              <a:solidFill>
                <a:schemeClr val="accent5">
                  <a:lumMod val="75000"/>
                </a:schemeClr>
              </a:solidFill>
              <a:latin typeface="Gill Sans MT"/>
              <a:cs typeface="Calibri"/>
            </a:endParaRPr>
          </a:p>
        </p:txBody>
      </p:sp>
      <p:pic>
        <p:nvPicPr>
          <p:cNvPr id="6" name="Picture 11">
            <a:extLst>
              <a:ext uri="{FF2B5EF4-FFF2-40B4-BE49-F238E27FC236}">
                <a16:creationId xmlns:a16="http://schemas.microsoft.com/office/drawing/2014/main" id="{BA148348-2D53-09E0-0B7C-E7366E996423}"/>
              </a:ext>
            </a:extLst>
          </p:cNvPr>
          <p:cNvPicPr>
            <a:picLocks noChangeAspect="1"/>
          </p:cNvPicPr>
          <p:nvPr/>
        </p:nvPicPr>
        <p:blipFill>
          <a:blip r:embed="rId6"/>
          <a:stretch>
            <a:fillRect/>
          </a:stretch>
        </p:blipFill>
        <p:spPr>
          <a:xfrm>
            <a:off x="6111631" y="2299584"/>
            <a:ext cx="5605584" cy="3753525"/>
          </a:xfrm>
          <a:prstGeom prst="rect">
            <a:avLst/>
          </a:prstGeom>
          <a:ln>
            <a:noFill/>
          </a:ln>
          <a:effectLst>
            <a:softEdge rad="112500"/>
          </a:effectLst>
        </p:spPr>
      </p:pic>
      <p:graphicFrame>
        <p:nvGraphicFramePr>
          <p:cNvPr id="3" name="Diagram 6">
            <a:extLst>
              <a:ext uri="{FF2B5EF4-FFF2-40B4-BE49-F238E27FC236}">
                <a16:creationId xmlns:a16="http://schemas.microsoft.com/office/drawing/2014/main" id="{194A9D9F-C4F2-D6FE-814A-229689B6337C}"/>
              </a:ext>
            </a:extLst>
          </p:cNvPr>
          <p:cNvGraphicFramePr/>
          <p:nvPr>
            <p:extLst>
              <p:ext uri="{D42A27DB-BD31-4B8C-83A1-F6EECF244321}">
                <p14:modId xmlns:p14="http://schemas.microsoft.com/office/powerpoint/2010/main" val="2484373818"/>
              </p:ext>
            </p:extLst>
          </p:nvPr>
        </p:nvGraphicFramePr>
        <p:xfrm>
          <a:off x="389965" y="1911800"/>
          <a:ext cx="5557344" cy="45247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45638958"/>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hape&#10;&#10;Description automatically generated">
            <a:extLst>
              <a:ext uri="{FF2B5EF4-FFF2-40B4-BE49-F238E27FC236}">
                <a16:creationId xmlns:a16="http://schemas.microsoft.com/office/drawing/2014/main" id="{FE1B52EA-F7D0-4008-FF71-D192777A2547}"/>
              </a:ext>
            </a:extLst>
          </p:cNvPr>
          <p:cNvPicPr>
            <a:picLocks noChangeAspect="1"/>
          </p:cNvPicPr>
          <p:nvPr/>
        </p:nvPicPr>
        <p:blipFill>
          <a:blip r:embed="rId3"/>
          <a:stretch>
            <a:fillRect/>
          </a:stretch>
        </p:blipFill>
        <p:spPr>
          <a:xfrm>
            <a:off x="-84624" y="2950"/>
            <a:ext cx="12316324" cy="6899725"/>
          </a:xfrm>
          <a:prstGeom prst="rect">
            <a:avLst/>
          </a:prstGeom>
        </p:spPr>
      </p:pic>
      <p:sp>
        <p:nvSpPr>
          <p:cNvPr id="7" name="TextBox 6">
            <a:extLst>
              <a:ext uri="{FF2B5EF4-FFF2-40B4-BE49-F238E27FC236}">
                <a16:creationId xmlns:a16="http://schemas.microsoft.com/office/drawing/2014/main" id="{1ED9ACA6-7744-F96F-A66D-14B2C29B0FBF}"/>
              </a:ext>
            </a:extLst>
          </p:cNvPr>
          <p:cNvSpPr txBox="1"/>
          <p:nvPr/>
        </p:nvSpPr>
        <p:spPr>
          <a:xfrm>
            <a:off x="8362790" y="3432201"/>
            <a:ext cx="49433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600">
              <a:cs typeface="Calibri"/>
            </a:endParaRPr>
          </a:p>
        </p:txBody>
      </p:sp>
      <p:sp>
        <p:nvSpPr>
          <p:cNvPr id="8" name="Title 7">
            <a:extLst>
              <a:ext uri="{FF2B5EF4-FFF2-40B4-BE49-F238E27FC236}">
                <a16:creationId xmlns:a16="http://schemas.microsoft.com/office/drawing/2014/main" id="{A8658A45-DD07-2E7C-408D-39880722D631}"/>
              </a:ext>
            </a:extLst>
          </p:cNvPr>
          <p:cNvSpPr>
            <a:spLocks noGrp="1"/>
          </p:cNvSpPr>
          <p:nvPr>
            <p:ph type="ctrTitle"/>
          </p:nvPr>
        </p:nvSpPr>
        <p:spPr>
          <a:xfrm>
            <a:off x="1025071" y="1643465"/>
            <a:ext cx="10150928" cy="2387600"/>
          </a:xfrm>
        </p:spPr>
        <p:txBody>
          <a:bodyPr/>
          <a:lstStyle/>
          <a:p>
            <a:r>
              <a:rPr lang="en-US">
                <a:solidFill>
                  <a:schemeClr val="bg1"/>
                </a:solidFill>
                <a:latin typeface="Gill Sans MT"/>
                <a:cs typeface="Calibri Light"/>
              </a:rPr>
              <a:t>Conservation Calls to Action Brainstorming</a:t>
            </a:r>
            <a:endParaRPr lang="en-US">
              <a:solidFill>
                <a:schemeClr val="bg1"/>
              </a:solidFill>
            </a:endParaRPr>
          </a:p>
        </p:txBody>
      </p:sp>
      <p:sp>
        <p:nvSpPr>
          <p:cNvPr id="12" name="Subtitle 11">
            <a:extLst>
              <a:ext uri="{FF2B5EF4-FFF2-40B4-BE49-F238E27FC236}">
                <a16:creationId xmlns:a16="http://schemas.microsoft.com/office/drawing/2014/main" id="{BF2E4322-314F-CCF6-B9B7-53703E7E8A47}"/>
              </a:ext>
            </a:extLst>
          </p:cNvPr>
          <p:cNvSpPr>
            <a:spLocks noGrp="1"/>
          </p:cNvSpPr>
          <p:nvPr>
            <p:ph type="subTitle" idx="1"/>
          </p:nvPr>
        </p:nvSpPr>
        <p:spPr>
          <a:xfrm>
            <a:off x="1349291" y="4229982"/>
            <a:ext cx="9144000" cy="1655762"/>
          </a:xfrm>
        </p:spPr>
        <p:txBody>
          <a:bodyPr vert="horz" lIns="91440" tIns="45720" rIns="91440" bIns="45720" rtlCol="0" anchor="t">
            <a:normAutofit/>
          </a:bodyPr>
          <a:lstStyle/>
          <a:p>
            <a:r>
              <a:rPr lang="en-US" sz="2000">
                <a:solidFill>
                  <a:schemeClr val="bg1"/>
                </a:solidFill>
                <a:latin typeface="Gill Sans MT"/>
                <a:cs typeface="Calibri"/>
              </a:rPr>
              <a:t>Marta Burnet</a:t>
            </a:r>
          </a:p>
        </p:txBody>
      </p:sp>
      <p:pic>
        <p:nvPicPr>
          <p:cNvPr id="14" name="Picture 14">
            <a:extLst>
              <a:ext uri="{FF2B5EF4-FFF2-40B4-BE49-F238E27FC236}">
                <a16:creationId xmlns:a16="http://schemas.microsoft.com/office/drawing/2014/main" id="{464ED723-704D-8275-E8AD-FB113D4318A0}"/>
              </a:ext>
            </a:extLst>
          </p:cNvPr>
          <p:cNvPicPr>
            <a:picLocks noChangeAspect="1"/>
          </p:cNvPicPr>
          <p:nvPr/>
        </p:nvPicPr>
        <p:blipFill>
          <a:blip r:embed="rId4"/>
          <a:stretch>
            <a:fillRect/>
          </a:stretch>
        </p:blipFill>
        <p:spPr>
          <a:xfrm>
            <a:off x="9525" y="13899"/>
            <a:ext cx="4695824" cy="1627171"/>
          </a:xfrm>
          <a:prstGeom prst="rect">
            <a:avLst/>
          </a:prstGeom>
        </p:spPr>
      </p:pic>
    </p:spTree>
    <p:extLst>
      <p:ext uri="{BB962C8B-B14F-4D97-AF65-F5344CB8AC3E}">
        <p14:creationId xmlns:p14="http://schemas.microsoft.com/office/powerpoint/2010/main" val="936254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51C0E-01CE-40CB-AC58-29FD3560A13E}"/>
              </a:ext>
            </a:extLst>
          </p:cNvPr>
          <p:cNvPicPr>
            <a:picLocks noChangeAspect="1"/>
          </p:cNvPicPr>
          <p:nvPr/>
        </p:nvPicPr>
        <p:blipFill rotWithShape="1">
          <a:blip r:embed="rId3"/>
          <a:srcRect l="54973" t="18937" r="4414" b="5036"/>
          <a:stretch/>
        </p:blipFill>
        <p:spPr>
          <a:xfrm>
            <a:off x="0" y="0"/>
            <a:ext cx="12175221" cy="6858000"/>
          </a:xfrm>
          <a:prstGeom prst="rect">
            <a:avLst/>
          </a:prstGeom>
        </p:spPr>
      </p:pic>
      <p:sp>
        <p:nvSpPr>
          <p:cNvPr id="6" name="TextBox 5">
            <a:extLst>
              <a:ext uri="{FF2B5EF4-FFF2-40B4-BE49-F238E27FC236}">
                <a16:creationId xmlns:a16="http://schemas.microsoft.com/office/drawing/2014/main" id="{61D36774-C030-416D-A751-0BD214F5A044}"/>
              </a:ext>
            </a:extLst>
          </p:cNvPr>
          <p:cNvSpPr txBox="1"/>
          <p:nvPr/>
        </p:nvSpPr>
        <p:spPr>
          <a:xfrm>
            <a:off x="127932" y="3297925"/>
            <a:ext cx="422805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Poppins" panose="00000500000000000000" pitchFamily="2" charset="0"/>
                <a:ea typeface="+mn-ea"/>
                <a:cs typeface="Poppins" panose="00000500000000000000" pitchFamily="2" charset="0"/>
              </a:rPr>
              <a:t>Land Acknowledgement</a:t>
            </a:r>
          </a:p>
        </p:txBody>
      </p:sp>
      <p:sp>
        <p:nvSpPr>
          <p:cNvPr id="8" name="TextBox 7">
            <a:extLst>
              <a:ext uri="{FF2B5EF4-FFF2-40B4-BE49-F238E27FC236}">
                <a16:creationId xmlns:a16="http://schemas.microsoft.com/office/drawing/2014/main" id="{3544EF95-3305-401C-96E8-A6A23D34BE86}"/>
              </a:ext>
            </a:extLst>
          </p:cNvPr>
          <p:cNvSpPr txBox="1"/>
          <p:nvPr/>
        </p:nvSpPr>
        <p:spPr>
          <a:xfrm>
            <a:off x="127932" y="4272677"/>
            <a:ext cx="4796406" cy="230832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BA5F14"/>
                </a:solidFill>
                <a:effectLst/>
                <a:uLnTx/>
                <a:uFillTx/>
                <a:latin typeface="Poppins"/>
                <a:cs typeface="Poppins"/>
              </a:rPr>
              <a:t>Across the region of the network,</a:t>
            </a:r>
            <a:r>
              <a:rPr kumimoji="0" lang="en-US" sz="1800" b="0" i="0" u="none" strike="noStrike" kern="1200" cap="none" spc="0" normalizeH="0" baseline="0" noProof="0">
                <a:ln>
                  <a:noFill/>
                </a:ln>
                <a:solidFill>
                  <a:srgbClr val="444444"/>
                </a:solidFill>
                <a:effectLst/>
                <a:uLnTx/>
                <a:uFillTx/>
                <a:latin typeface="Poppins"/>
                <a:cs typeface="Poppins"/>
              </a:rPr>
              <a:t> ACE for Wildlife </a:t>
            </a:r>
            <a:r>
              <a:rPr lang="en-US">
                <a:solidFill>
                  <a:srgbClr val="444444"/>
                </a:solidFill>
                <a:latin typeface="Poppins"/>
                <a:cs typeface="Poppins"/>
              </a:rPr>
              <a:t>Network</a:t>
            </a:r>
            <a:r>
              <a:rPr kumimoji="0" lang="en-US" sz="1800" b="0" i="0" u="none" strike="noStrike" kern="1200" cap="none" spc="0" normalizeH="0" baseline="0" noProof="0">
                <a:ln>
                  <a:noFill/>
                </a:ln>
                <a:solidFill>
                  <a:srgbClr val="444444"/>
                </a:solidFill>
                <a:effectLst/>
                <a:uLnTx/>
                <a:uFillTx/>
                <a:latin typeface="Poppins"/>
                <a:cs typeface="Poppins"/>
              </a:rPr>
              <a:t> </a:t>
            </a:r>
            <a:r>
              <a:rPr lang="en-US">
                <a:solidFill>
                  <a:srgbClr val="444444"/>
                </a:solidFill>
                <a:latin typeface="Poppins"/>
                <a:cs typeface="Poppins"/>
              </a:rPr>
              <a:t>Members</a:t>
            </a:r>
            <a:r>
              <a:rPr kumimoji="0" lang="en-US" sz="1800" b="0" i="0" u="none" strike="noStrike" kern="1200" cap="none" spc="0" normalizeH="0" baseline="0" noProof="0">
                <a:ln>
                  <a:noFill/>
                </a:ln>
                <a:solidFill>
                  <a:srgbClr val="444444"/>
                </a:solidFill>
                <a:effectLst/>
                <a:uLnTx/>
                <a:uFillTx/>
                <a:latin typeface="Poppins"/>
                <a:cs typeface="Poppins"/>
              </a:rPr>
              <a:t> recognize that we are on the lands of tribal people. We acknowledge their stewardship of these places continues to this day and that it is our responsibility to join them to restore the relationship with the living world around us.</a:t>
            </a:r>
            <a:endParaRPr kumimoji="0" lang="en-US" sz="1800" b="0" i="0" u="none" strike="noStrike" kern="1200" cap="none" spc="0" normalizeH="0" baseline="0" noProof="0">
              <a:ln>
                <a:noFill/>
              </a:ln>
              <a:solidFill>
                <a:prstClr val="black"/>
              </a:solidFill>
              <a:effectLst/>
              <a:uLnTx/>
              <a:uFillTx/>
              <a:latin typeface="Poppins"/>
              <a:cs typeface="Poppins"/>
            </a:endParaRPr>
          </a:p>
        </p:txBody>
      </p:sp>
    </p:spTree>
    <p:extLst>
      <p:ext uri="{BB962C8B-B14F-4D97-AF65-F5344CB8AC3E}">
        <p14:creationId xmlns:p14="http://schemas.microsoft.com/office/powerpoint/2010/main" val="1630844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3"/>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4"/>
          <a:stretch>
            <a:fillRect/>
          </a:stretch>
        </p:blipFill>
        <p:spPr>
          <a:xfrm>
            <a:off x="310409" y="81505"/>
            <a:ext cx="1627773" cy="1865538"/>
          </a:xfrm>
          <a:prstGeom prst="rect">
            <a:avLst/>
          </a:prstGeom>
        </p:spPr>
      </p:pic>
      <p:sp>
        <p:nvSpPr>
          <p:cNvPr id="9" name="TextBox 8">
            <a:extLst>
              <a:ext uri="{FF2B5EF4-FFF2-40B4-BE49-F238E27FC236}">
                <a16:creationId xmlns:a16="http://schemas.microsoft.com/office/drawing/2014/main" id="{6073B021-01D2-FB57-16D8-FAC58505F2AB}"/>
              </a:ext>
            </a:extLst>
          </p:cNvPr>
          <p:cNvSpPr txBox="1"/>
          <p:nvPr/>
        </p:nvSpPr>
        <p:spPr>
          <a:xfrm>
            <a:off x="1938182" y="829608"/>
            <a:ext cx="7542702" cy="584775"/>
          </a:xfrm>
          <a:prstGeom prst="rect">
            <a:avLst/>
          </a:prstGeom>
          <a:noFill/>
        </p:spPr>
        <p:txBody>
          <a:bodyPr wrap="square">
            <a:spAutoFit/>
          </a:bodyPr>
          <a:lstStyle/>
          <a:p>
            <a:r>
              <a:rPr lang="en-US" sz="3200">
                <a:solidFill>
                  <a:schemeClr val="accent5">
                    <a:lumMod val="75000"/>
                  </a:schemeClr>
                </a:solidFill>
                <a:latin typeface="Gill Sans MT"/>
                <a:cs typeface="Calibri"/>
              </a:rPr>
              <a:t>Looking to 2023</a:t>
            </a:r>
            <a:endParaRPr lang="en-US" sz="3200">
              <a:solidFill>
                <a:schemeClr val="accent5">
                  <a:lumMod val="75000"/>
                </a:schemeClr>
              </a:solidFill>
              <a:latin typeface="Calibri" panose="020F0502020204030204"/>
              <a:ea typeface="Calibri" panose="020F0502020204030204"/>
              <a:cs typeface="Calibri"/>
            </a:endParaRPr>
          </a:p>
        </p:txBody>
      </p:sp>
      <p:graphicFrame>
        <p:nvGraphicFramePr>
          <p:cNvPr id="10" name="Diagram 5">
            <a:extLst>
              <a:ext uri="{FF2B5EF4-FFF2-40B4-BE49-F238E27FC236}">
                <a16:creationId xmlns:a16="http://schemas.microsoft.com/office/drawing/2014/main" id="{7244A929-EF43-7332-204A-AB784055A158}"/>
              </a:ext>
            </a:extLst>
          </p:cNvPr>
          <p:cNvGraphicFramePr/>
          <p:nvPr>
            <p:extLst>
              <p:ext uri="{D42A27DB-BD31-4B8C-83A1-F6EECF244321}">
                <p14:modId xmlns:p14="http://schemas.microsoft.com/office/powerpoint/2010/main" val="4216484177"/>
              </p:ext>
            </p:extLst>
          </p:nvPr>
        </p:nvGraphicFramePr>
        <p:xfrm>
          <a:off x="2360787" y="829608"/>
          <a:ext cx="7475621" cy="64308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28680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3"/>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4"/>
          <a:stretch>
            <a:fillRect/>
          </a:stretch>
        </p:blipFill>
        <p:spPr>
          <a:xfrm>
            <a:off x="195367" y="-176680"/>
            <a:ext cx="838854" cy="907010"/>
          </a:xfrm>
          <a:prstGeom prst="rect">
            <a:avLst/>
          </a:prstGeom>
        </p:spPr>
      </p:pic>
      <p:sp>
        <p:nvSpPr>
          <p:cNvPr id="10" name="TextBox 9">
            <a:extLst>
              <a:ext uri="{FF2B5EF4-FFF2-40B4-BE49-F238E27FC236}">
                <a16:creationId xmlns:a16="http://schemas.microsoft.com/office/drawing/2014/main" id="{41657E88-CC7B-5E55-2F86-2A53EC41C0EB}"/>
              </a:ext>
            </a:extLst>
          </p:cNvPr>
          <p:cNvSpPr txBox="1"/>
          <p:nvPr/>
        </p:nvSpPr>
        <p:spPr>
          <a:xfrm>
            <a:off x="691764" y="1597121"/>
            <a:ext cx="19569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Gill Sans MT"/>
                <a:ea typeface="Calibri"/>
                <a:cs typeface="Calibri"/>
              </a:rPr>
              <a:t>Steering Committee</a:t>
            </a:r>
            <a:endParaRPr lang="en-US">
              <a:solidFill>
                <a:schemeClr val="bg1"/>
              </a:solidFill>
              <a:latin typeface="Gill Sans MT"/>
            </a:endParaRPr>
          </a:p>
        </p:txBody>
      </p:sp>
      <p:sp>
        <p:nvSpPr>
          <p:cNvPr id="12" name="TextBox 11">
            <a:extLst>
              <a:ext uri="{FF2B5EF4-FFF2-40B4-BE49-F238E27FC236}">
                <a16:creationId xmlns:a16="http://schemas.microsoft.com/office/drawing/2014/main" id="{E64307DB-C806-F024-C8D2-D27518D510C9}"/>
              </a:ext>
            </a:extLst>
          </p:cNvPr>
          <p:cNvSpPr txBox="1"/>
          <p:nvPr/>
        </p:nvSpPr>
        <p:spPr>
          <a:xfrm>
            <a:off x="3705128" y="1597121"/>
            <a:ext cx="19569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Gill Sans MT"/>
                <a:ea typeface="Calibri"/>
                <a:cs typeface="Calibri"/>
              </a:rPr>
              <a:t>Membership</a:t>
            </a:r>
          </a:p>
          <a:p>
            <a:pPr algn="ctr"/>
            <a:r>
              <a:rPr lang="en-US">
                <a:solidFill>
                  <a:schemeClr val="bg1"/>
                </a:solidFill>
                <a:latin typeface="Gill Sans MT"/>
                <a:ea typeface="Calibri"/>
                <a:cs typeface="Calibri"/>
              </a:rPr>
              <a:t> Committee</a:t>
            </a:r>
            <a:endParaRPr lang="en-US">
              <a:solidFill>
                <a:schemeClr val="bg1"/>
              </a:solidFill>
              <a:latin typeface="Gill Sans MT"/>
            </a:endParaRPr>
          </a:p>
        </p:txBody>
      </p:sp>
      <p:sp>
        <p:nvSpPr>
          <p:cNvPr id="13" name="TextBox 12">
            <a:extLst>
              <a:ext uri="{FF2B5EF4-FFF2-40B4-BE49-F238E27FC236}">
                <a16:creationId xmlns:a16="http://schemas.microsoft.com/office/drawing/2014/main" id="{6615627F-3853-ABB8-0FE2-311258E8483D}"/>
              </a:ext>
            </a:extLst>
          </p:cNvPr>
          <p:cNvSpPr txBox="1"/>
          <p:nvPr/>
        </p:nvSpPr>
        <p:spPr>
          <a:xfrm>
            <a:off x="6721378" y="1597121"/>
            <a:ext cx="19569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Gill Sans MT"/>
                <a:ea typeface="Calibri"/>
                <a:cs typeface="Calibri"/>
              </a:rPr>
              <a:t>Strategic Learning Committee</a:t>
            </a:r>
          </a:p>
        </p:txBody>
      </p:sp>
      <p:sp>
        <p:nvSpPr>
          <p:cNvPr id="14" name="TextBox 13">
            <a:extLst>
              <a:ext uri="{FF2B5EF4-FFF2-40B4-BE49-F238E27FC236}">
                <a16:creationId xmlns:a16="http://schemas.microsoft.com/office/drawing/2014/main" id="{92F3E830-38E0-528A-9220-8ABEFA245D47}"/>
              </a:ext>
            </a:extLst>
          </p:cNvPr>
          <p:cNvSpPr txBox="1"/>
          <p:nvPr/>
        </p:nvSpPr>
        <p:spPr>
          <a:xfrm>
            <a:off x="9546166" y="1597121"/>
            <a:ext cx="19569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Gill Sans MT"/>
                <a:ea typeface="Calibri"/>
                <a:cs typeface="Calibri"/>
              </a:rPr>
              <a:t>Communications Committee</a:t>
            </a:r>
            <a:endParaRPr lang="en-US">
              <a:solidFill>
                <a:schemeClr val="bg1"/>
              </a:solidFill>
              <a:latin typeface="Gill Sans MT"/>
            </a:endParaRPr>
          </a:p>
        </p:txBody>
      </p:sp>
      <p:sp>
        <p:nvSpPr>
          <p:cNvPr id="16" name="TextBox 15">
            <a:extLst>
              <a:ext uri="{FF2B5EF4-FFF2-40B4-BE49-F238E27FC236}">
                <a16:creationId xmlns:a16="http://schemas.microsoft.com/office/drawing/2014/main" id="{E451D129-6F8C-6C2A-6BFC-5B943008FFE2}"/>
              </a:ext>
            </a:extLst>
          </p:cNvPr>
          <p:cNvSpPr txBox="1"/>
          <p:nvPr/>
        </p:nvSpPr>
        <p:spPr>
          <a:xfrm>
            <a:off x="688877" y="4274704"/>
            <a:ext cx="19569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Gill Sans MT"/>
                <a:ea typeface="Calibri"/>
                <a:cs typeface="Calibri"/>
              </a:rPr>
              <a:t>D&amp;I Working Group</a:t>
            </a:r>
            <a:endParaRPr lang="en-US">
              <a:solidFill>
                <a:schemeClr val="bg1"/>
              </a:solidFill>
            </a:endParaRPr>
          </a:p>
        </p:txBody>
      </p:sp>
      <p:graphicFrame>
        <p:nvGraphicFramePr>
          <p:cNvPr id="3" name="Table 2">
            <a:extLst>
              <a:ext uri="{FF2B5EF4-FFF2-40B4-BE49-F238E27FC236}">
                <a16:creationId xmlns:a16="http://schemas.microsoft.com/office/drawing/2014/main" id="{5345DDC2-5D47-31DE-E54A-E694C9C8A710}"/>
              </a:ext>
            </a:extLst>
          </p:cNvPr>
          <p:cNvGraphicFramePr>
            <a:graphicFrameLocks noGrp="1"/>
          </p:cNvGraphicFramePr>
          <p:nvPr>
            <p:extLst>
              <p:ext uri="{D42A27DB-BD31-4B8C-83A1-F6EECF244321}">
                <p14:modId xmlns:p14="http://schemas.microsoft.com/office/powerpoint/2010/main" val="2389514062"/>
              </p:ext>
            </p:extLst>
          </p:nvPr>
        </p:nvGraphicFramePr>
        <p:xfrm>
          <a:off x="0" y="629128"/>
          <a:ext cx="12059727" cy="6228870"/>
        </p:xfrm>
        <a:graphic>
          <a:graphicData uri="http://schemas.openxmlformats.org/drawingml/2006/table">
            <a:tbl>
              <a:tblPr/>
              <a:tblGrid>
                <a:gridCol w="1531004">
                  <a:extLst>
                    <a:ext uri="{9D8B030D-6E8A-4147-A177-3AD203B41FA5}">
                      <a16:colId xmlns:a16="http://schemas.microsoft.com/office/drawing/2014/main" val="1801520128"/>
                    </a:ext>
                  </a:extLst>
                </a:gridCol>
                <a:gridCol w="716798">
                  <a:extLst>
                    <a:ext uri="{9D8B030D-6E8A-4147-A177-3AD203B41FA5}">
                      <a16:colId xmlns:a16="http://schemas.microsoft.com/office/drawing/2014/main" val="1366250154"/>
                    </a:ext>
                  </a:extLst>
                </a:gridCol>
                <a:gridCol w="2549889">
                  <a:extLst>
                    <a:ext uri="{9D8B030D-6E8A-4147-A177-3AD203B41FA5}">
                      <a16:colId xmlns:a16="http://schemas.microsoft.com/office/drawing/2014/main" val="3640074439"/>
                    </a:ext>
                  </a:extLst>
                </a:gridCol>
                <a:gridCol w="2530663">
                  <a:extLst>
                    <a:ext uri="{9D8B030D-6E8A-4147-A177-3AD203B41FA5}">
                      <a16:colId xmlns:a16="http://schemas.microsoft.com/office/drawing/2014/main" val="695959262"/>
                    </a:ext>
                  </a:extLst>
                </a:gridCol>
                <a:gridCol w="2496629">
                  <a:extLst>
                    <a:ext uri="{9D8B030D-6E8A-4147-A177-3AD203B41FA5}">
                      <a16:colId xmlns:a16="http://schemas.microsoft.com/office/drawing/2014/main" val="1420513699"/>
                    </a:ext>
                  </a:extLst>
                </a:gridCol>
                <a:gridCol w="2234744">
                  <a:extLst>
                    <a:ext uri="{9D8B030D-6E8A-4147-A177-3AD203B41FA5}">
                      <a16:colId xmlns:a16="http://schemas.microsoft.com/office/drawing/2014/main" val="3277358965"/>
                    </a:ext>
                  </a:extLst>
                </a:gridCol>
              </a:tblGrid>
              <a:tr h="1314991">
                <a:tc>
                  <a:txBody>
                    <a:bodyPr/>
                    <a:lstStyle/>
                    <a:p>
                      <a:pPr algn="ctr" rtl="0" fontAlgn="ctr"/>
                      <a:r>
                        <a:rPr lang="en-US" sz="2200" b="1" i="1">
                          <a:effectLst/>
                          <a:latin typeface="Gill Sans MT" panose="020B0502020104020203" pitchFamily="34" charset="0"/>
                        </a:rPr>
                        <a:t>Name</a:t>
                      </a:r>
                    </a:p>
                  </a:txBody>
                  <a:tcPr marL="20287" marR="20287"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0A7F9"/>
                      </a:solidFill>
                      <a:prstDash val="solid"/>
                      <a:round/>
                      <a:headEnd type="none" w="med" len="med"/>
                      <a:tailEnd type="none" w="med" len="med"/>
                    </a:lnB>
                    <a:solidFill>
                      <a:srgbClr val="F2F2F2"/>
                    </a:solidFill>
                  </a:tcPr>
                </a:tc>
                <a:tc>
                  <a:txBody>
                    <a:bodyPr/>
                    <a:lstStyle/>
                    <a:p>
                      <a:pPr algn="ctr" rtl="0" fontAlgn="ctr"/>
                      <a:r>
                        <a:rPr lang="en-US" sz="2200" b="1" i="1">
                          <a:effectLst/>
                          <a:latin typeface="Gill Sans MT" panose="020B0502020104020203" pitchFamily="34" charset="0"/>
                        </a:rPr>
                        <a:t>Date</a:t>
                      </a:r>
                    </a:p>
                  </a:txBody>
                  <a:tcPr marL="20287" marR="2028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tc>
                  <a:txBody>
                    <a:bodyPr/>
                    <a:lstStyle/>
                    <a:p>
                      <a:pPr algn="ctr" rtl="0" fontAlgn="b"/>
                      <a:r>
                        <a:rPr lang="en-US" sz="2200" b="1" i="1">
                          <a:effectLst/>
                          <a:latin typeface="Gill Sans MT" panose="020B0502020104020203" pitchFamily="34" charset="0"/>
                        </a:rPr>
                        <a:t>Possible Links to Conservation Topics</a:t>
                      </a:r>
                    </a:p>
                  </a:txBody>
                  <a:tcPr marL="20287" marR="2028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2200" b="1" i="1">
                          <a:effectLst/>
                          <a:latin typeface="Gill Sans MT" panose="020B0502020104020203" pitchFamily="34" charset="0"/>
                        </a:rPr>
                        <a:t>List any Existing Resources</a:t>
                      </a:r>
                    </a:p>
                  </a:txBody>
                  <a:tcPr marL="20287" marR="2028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2200" b="1" i="1">
                          <a:effectLst/>
                          <a:latin typeface="Gill Sans MT" panose="020B0502020104020203" pitchFamily="34" charset="0"/>
                        </a:rPr>
                        <a:t>Done Before? (Name of Zoo/Aquarium)</a:t>
                      </a:r>
                    </a:p>
                  </a:txBody>
                  <a:tcPr marL="20287" marR="2028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2200" b="1" i="1">
                          <a:effectLst/>
                          <a:latin typeface="Gill Sans MT" panose="020B0502020104020203" pitchFamily="34" charset="0"/>
                        </a:rPr>
                        <a:t>Interested in Doing? Your Name, email</a:t>
                      </a:r>
                    </a:p>
                  </a:txBody>
                  <a:tcPr marL="20287" marR="2028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45283432"/>
                  </a:ext>
                </a:extLst>
              </a:tr>
              <a:tr h="1799444">
                <a:tc>
                  <a:txBody>
                    <a:bodyPr/>
                    <a:lstStyle/>
                    <a:p>
                      <a:pPr rtl="0" fontAlgn="ctr"/>
                      <a:r>
                        <a:rPr lang="en-US" sz="2200">
                          <a:effectLst/>
                          <a:latin typeface="Gill Sans MT" panose="020B0502020104020203" pitchFamily="34" charset="0"/>
                        </a:rPr>
                        <a:t>New Year's Day</a:t>
                      </a:r>
                    </a:p>
                  </a:txBody>
                  <a:tcPr marL="20287" marR="20287" marT="0" marB="0" anchor="ctr">
                    <a:lnL w="9525" cap="flat" cmpd="sng" algn="ctr">
                      <a:solidFill>
                        <a:srgbClr val="C0A7F9"/>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0A7F9"/>
                      </a:solidFill>
                      <a:prstDash val="solid"/>
                      <a:round/>
                      <a:headEnd type="none" w="med" len="med"/>
                      <a:tailEnd type="none" w="med" len="med"/>
                    </a:lnT>
                    <a:lnB w="9525" cap="flat" cmpd="sng" algn="ctr">
                      <a:solidFill>
                        <a:srgbClr val="A052F9"/>
                      </a:solidFill>
                      <a:prstDash val="solid"/>
                      <a:round/>
                      <a:headEnd type="none" w="med" len="med"/>
                      <a:tailEnd type="none" w="med" len="med"/>
                    </a:lnB>
                    <a:solidFill>
                      <a:srgbClr val="D9E2F3"/>
                    </a:solidFill>
                  </a:tcPr>
                </a:tc>
                <a:tc>
                  <a:txBody>
                    <a:bodyPr/>
                    <a:lstStyle/>
                    <a:p>
                      <a:pPr algn="ctr" rtl="0" fontAlgn="ctr"/>
                      <a:r>
                        <a:rPr lang="en-US" sz="2200">
                          <a:effectLst/>
                          <a:latin typeface="Gill Sans MT" panose="020B0502020104020203" pitchFamily="34" charset="0"/>
                        </a:rPr>
                        <a:t>1/1</a:t>
                      </a:r>
                    </a:p>
                  </a:txBody>
                  <a:tcPr marL="20287" marR="2028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2F3"/>
                    </a:solidFill>
                  </a:tcPr>
                </a:tc>
                <a:tc>
                  <a:txBody>
                    <a:bodyPr/>
                    <a:lstStyle/>
                    <a:p>
                      <a:pPr rtl="0" fontAlgn="b"/>
                      <a:r>
                        <a:rPr lang="en-US" sz="2200">
                          <a:effectLst/>
                          <a:latin typeface="Gill Sans MT" panose="020B0502020104020203" pitchFamily="34" charset="0"/>
                        </a:rPr>
                        <a:t>Conservation resolution? 12 conservation resolutions</a:t>
                      </a:r>
                    </a:p>
                  </a:txBody>
                  <a:tcPr marL="20287" marR="2028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200">
                          <a:latin typeface="Gill Sans MT" panose="020B0502020104020203" pitchFamily="34" charset="0"/>
                          <a:hlinkClick r:id="rId5"/>
                        </a:rPr>
                        <a:t>12 New Year's Resolutions for Conservation | NRCS Pacific Islands Area (usda.gov)</a:t>
                      </a:r>
                      <a:endParaRPr lang="en-US" sz="2200">
                        <a:effectLst/>
                        <a:latin typeface="Gill Sans MT" panose="020B0502020104020203" pitchFamily="34" charset="0"/>
                      </a:endParaRPr>
                    </a:p>
                  </a:txBody>
                  <a:tcPr marL="20287" marR="2028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2200">
                        <a:effectLst/>
                        <a:latin typeface="Gill Sans MT" panose="020B0502020104020203" pitchFamily="34" charset="0"/>
                      </a:endParaRPr>
                    </a:p>
                  </a:txBody>
                  <a:tcPr marL="20287" marR="2028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2200">
                        <a:effectLst/>
                        <a:latin typeface="Gill Sans MT" panose="020B0502020104020203" pitchFamily="34" charset="0"/>
                      </a:endParaRPr>
                    </a:p>
                  </a:txBody>
                  <a:tcPr marL="20287" marR="2028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36332015"/>
                  </a:ext>
                </a:extLst>
              </a:tr>
              <a:tr h="1314991">
                <a:tc>
                  <a:txBody>
                    <a:bodyPr/>
                    <a:lstStyle/>
                    <a:p>
                      <a:pPr rtl="0" fontAlgn="ctr"/>
                      <a:r>
                        <a:rPr lang="en-US" sz="2200">
                          <a:effectLst/>
                          <a:latin typeface="Gill Sans MT" panose="020B0502020104020203" pitchFamily="34" charset="0"/>
                        </a:rPr>
                        <a:t>National Bird Day</a:t>
                      </a:r>
                    </a:p>
                  </a:txBody>
                  <a:tcPr marL="20287" marR="20287" marT="0" marB="0" anchor="ctr">
                    <a:lnL w="9525" cap="flat" cmpd="sng" algn="ctr">
                      <a:solidFill>
                        <a:srgbClr val="A052F9"/>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A052F9"/>
                      </a:solidFill>
                      <a:prstDash val="solid"/>
                      <a:round/>
                      <a:headEnd type="none" w="med" len="med"/>
                      <a:tailEnd type="none" w="med" len="med"/>
                    </a:lnT>
                    <a:lnB w="9525" cap="flat" cmpd="sng" algn="ctr">
                      <a:solidFill>
                        <a:srgbClr val="0053F9"/>
                      </a:solidFill>
                      <a:prstDash val="solid"/>
                      <a:round/>
                      <a:headEnd type="none" w="med" len="med"/>
                      <a:tailEnd type="none" w="med" len="med"/>
                    </a:lnB>
                    <a:solidFill>
                      <a:srgbClr val="C5E0B3"/>
                    </a:solidFill>
                  </a:tcPr>
                </a:tc>
                <a:tc>
                  <a:txBody>
                    <a:bodyPr/>
                    <a:lstStyle/>
                    <a:p>
                      <a:pPr algn="ctr" rtl="0" fontAlgn="ctr"/>
                      <a:r>
                        <a:rPr lang="en-US" sz="2200">
                          <a:effectLst/>
                          <a:latin typeface="Gill Sans MT" panose="020B0502020104020203" pitchFamily="34" charset="0"/>
                        </a:rPr>
                        <a:t>1/5</a:t>
                      </a:r>
                    </a:p>
                  </a:txBody>
                  <a:tcPr marL="20287" marR="2028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5E0B3"/>
                    </a:solidFill>
                  </a:tcPr>
                </a:tc>
                <a:tc>
                  <a:txBody>
                    <a:bodyPr/>
                    <a:lstStyle/>
                    <a:p>
                      <a:pPr rtl="0" fontAlgn="b"/>
                      <a:r>
                        <a:rPr lang="en-US" sz="2200">
                          <a:effectLst/>
                          <a:latin typeface="Gill Sans MT" panose="020B0502020104020203" pitchFamily="34" charset="0"/>
                        </a:rPr>
                        <a:t>Bird-Safe Coffee, Keep Cats Indoors, Anti-strike tape</a:t>
                      </a:r>
                    </a:p>
                  </a:txBody>
                  <a:tcPr marL="20287" marR="2028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200">
                          <a:latin typeface="Gill Sans MT" panose="020B0502020104020203" pitchFamily="34" charset="0"/>
                          <a:hlinkClick r:id="rId6"/>
                        </a:rPr>
                        <a:t>Live Bird Friendly® | Smithsonian's National Zoo (si.edu)</a:t>
                      </a:r>
                      <a:endParaRPr lang="en-US" sz="2200">
                        <a:effectLst/>
                        <a:latin typeface="Gill Sans MT" panose="020B0502020104020203" pitchFamily="34" charset="0"/>
                      </a:endParaRPr>
                    </a:p>
                  </a:txBody>
                  <a:tcPr marL="20287" marR="2028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2200">
                        <a:effectLst/>
                        <a:latin typeface="Gill Sans MT" panose="020B0502020104020203" pitchFamily="34" charset="0"/>
                      </a:endParaRPr>
                    </a:p>
                  </a:txBody>
                  <a:tcPr marL="20287" marR="2028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2200">
                        <a:effectLst/>
                        <a:latin typeface="Gill Sans MT" panose="020B0502020104020203" pitchFamily="34" charset="0"/>
                      </a:endParaRPr>
                    </a:p>
                  </a:txBody>
                  <a:tcPr marL="20287" marR="2028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39643351"/>
                  </a:ext>
                </a:extLst>
              </a:tr>
              <a:tr h="1799444">
                <a:tc>
                  <a:txBody>
                    <a:bodyPr/>
                    <a:lstStyle/>
                    <a:p>
                      <a:pPr rtl="0" fontAlgn="ctr"/>
                      <a:r>
                        <a:rPr lang="en-US" sz="2200">
                          <a:effectLst/>
                          <a:latin typeface="Gill Sans MT" panose="020B0502020104020203" pitchFamily="34" charset="0"/>
                        </a:rPr>
                        <a:t>National Penguin Day</a:t>
                      </a:r>
                    </a:p>
                  </a:txBody>
                  <a:tcPr marL="20287" marR="20287" marT="0" marB="0" anchor="ctr">
                    <a:lnL w="9525" cap="flat" cmpd="sng" algn="ctr">
                      <a:solidFill>
                        <a:srgbClr val="C03B5E"/>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53F9"/>
                      </a:solidFill>
                      <a:prstDash val="solid"/>
                      <a:round/>
                      <a:headEnd type="none" w="med" len="med"/>
                      <a:tailEnd type="none" w="med" len="med"/>
                    </a:lnT>
                    <a:lnB w="9525" cap="flat" cmpd="sng" algn="ctr">
                      <a:solidFill>
                        <a:srgbClr val="00395E"/>
                      </a:solidFill>
                      <a:prstDash val="solid"/>
                      <a:round/>
                      <a:headEnd type="none" w="med" len="med"/>
                      <a:tailEnd type="none" w="med" len="med"/>
                    </a:lnB>
                    <a:solidFill>
                      <a:srgbClr val="C5E0B3"/>
                    </a:solidFill>
                  </a:tcPr>
                </a:tc>
                <a:tc>
                  <a:txBody>
                    <a:bodyPr/>
                    <a:lstStyle/>
                    <a:p>
                      <a:pPr algn="ctr" rtl="0" fontAlgn="ctr"/>
                      <a:r>
                        <a:rPr lang="en-US" sz="2200">
                          <a:effectLst/>
                          <a:latin typeface="Gill Sans MT" panose="020B0502020104020203" pitchFamily="34" charset="0"/>
                        </a:rPr>
                        <a:t>1/20</a:t>
                      </a:r>
                    </a:p>
                  </a:txBody>
                  <a:tcPr marL="20287" marR="2028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5E0B3"/>
                    </a:solidFill>
                  </a:tcPr>
                </a:tc>
                <a:tc>
                  <a:txBody>
                    <a:bodyPr/>
                    <a:lstStyle/>
                    <a:p>
                      <a:pPr rtl="0" fontAlgn="b"/>
                      <a:r>
                        <a:rPr lang="en-US" sz="2200">
                          <a:effectLst/>
                          <a:latin typeface="Gill Sans MT" panose="020B0502020104020203" pitchFamily="34" charset="0"/>
                        </a:rPr>
                        <a:t>Seafood watch, reduce carbon footprint, plant a tree, less plastics, eat less meat</a:t>
                      </a:r>
                    </a:p>
                  </a:txBody>
                  <a:tcPr marL="20287" marR="2028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200" u="sng">
                          <a:solidFill>
                            <a:srgbClr val="0563C1"/>
                          </a:solidFill>
                          <a:effectLst/>
                          <a:latin typeface="Gill Sans MT" panose="020B0502020104020203" pitchFamily="34" charset="0"/>
                          <a:hlinkClick r:id="rId7"/>
                        </a:rPr>
                        <a:t>Join the movement | Recommendations | Seafood Watch,</a:t>
                      </a:r>
                      <a:endParaRPr lang="en-US" sz="2200" u="sng">
                        <a:solidFill>
                          <a:srgbClr val="0563C1"/>
                        </a:solidFill>
                        <a:effectLst/>
                        <a:latin typeface="Gill Sans MT" panose="020B0502020104020203" pitchFamily="34" charset="0"/>
                      </a:endParaRPr>
                    </a:p>
                  </a:txBody>
                  <a:tcPr marL="20287" marR="2028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200">
                          <a:effectLst/>
                          <a:latin typeface="Gill Sans MT" panose="020B0502020104020203" pitchFamily="34" charset="0"/>
                        </a:rPr>
                        <a:t>Monterey Bay Aquarium</a:t>
                      </a:r>
                    </a:p>
                  </a:txBody>
                  <a:tcPr marL="20287" marR="2028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2200">
                          <a:effectLst/>
                          <a:latin typeface="Gill Sans MT" panose="020B0502020104020203" pitchFamily="34" charset="0"/>
                        </a:rPr>
                        <a:t>Marta Burnet marta.burnet@zoo.org</a:t>
                      </a:r>
                    </a:p>
                  </a:txBody>
                  <a:tcPr marL="20287" marR="2028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303860450"/>
                  </a:ext>
                </a:extLst>
              </a:tr>
            </a:tbl>
          </a:graphicData>
        </a:graphic>
      </p:graphicFrame>
      <p:sp>
        <p:nvSpPr>
          <p:cNvPr id="17" name="TextBox 16">
            <a:extLst>
              <a:ext uri="{FF2B5EF4-FFF2-40B4-BE49-F238E27FC236}">
                <a16:creationId xmlns:a16="http://schemas.microsoft.com/office/drawing/2014/main" id="{7F87B102-5C6D-6C51-BF08-9534E4616919}"/>
              </a:ext>
            </a:extLst>
          </p:cNvPr>
          <p:cNvSpPr txBox="1"/>
          <p:nvPr/>
        </p:nvSpPr>
        <p:spPr>
          <a:xfrm>
            <a:off x="1237315" y="-15563"/>
            <a:ext cx="6236898" cy="584775"/>
          </a:xfrm>
          <a:prstGeom prst="rect">
            <a:avLst/>
          </a:prstGeom>
          <a:noFill/>
        </p:spPr>
        <p:txBody>
          <a:bodyPr wrap="square">
            <a:spAutoFit/>
          </a:bodyPr>
          <a:lstStyle/>
          <a:p>
            <a:r>
              <a:rPr lang="en-US" sz="3200">
                <a:solidFill>
                  <a:schemeClr val="bg1"/>
                </a:solidFill>
              </a:rPr>
              <a:t>Let’s Brainstorm!</a:t>
            </a:r>
          </a:p>
        </p:txBody>
      </p:sp>
    </p:spTree>
    <p:extLst>
      <p:ext uri="{BB962C8B-B14F-4D97-AF65-F5344CB8AC3E}">
        <p14:creationId xmlns:p14="http://schemas.microsoft.com/office/powerpoint/2010/main" val="3759580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hape&#10;&#10;Description automatically generated">
            <a:extLst>
              <a:ext uri="{FF2B5EF4-FFF2-40B4-BE49-F238E27FC236}">
                <a16:creationId xmlns:a16="http://schemas.microsoft.com/office/drawing/2014/main" id="{FE1B52EA-F7D0-4008-FF71-D192777A2547}"/>
              </a:ext>
            </a:extLst>
          </p:cNvPr>
          <p:cNvPicPr>
            <a:picLocks noChangeAspect="1"/>
          </p:cNvPicPr>
          <p:nvPr/>
        </p:nvPicPr>
        <p:blipFill>
          <a:blip r:embed="rId3"/>
          <a:stretch>
            <a:fillRect/>
          </a:stretch>
        </p:blipFill>
        <p:spPr>
          <a:xfrm>
            <a:off x="-84624" y="2950"/>
            <a:ext cx="12316324" cy="6899725"/>
          </a:xfrm>
          <a:prstGeom prst="rect">
            <a:avLst/>
          </a:prstGeom>
        </p:spPr>
      </p:pic>
      <p:sp>
        <p:nvSpPr>
          <p:cNvPr id="7" name="TextBox 6">
            <a:extLst>
              <a:ext uri="{FF2B5EF4-FFF2-40B4-BE49-F238E27FC236}">
                <a16:creationId xmlns:a16="http://schemas.microsoft.com/office/drawing/2014/main" id="{1ED9ACA6-7744-F96F-A66D-14B2C29B0FBF}"/>
              </a:ext>
            </a:extLst>
          </p:cNvPr>
          <p:cNvSpPr txBox="1"/>
          <p:nvPr/>
        </p:nvSpPr>
        <p:spPr>
          <a:xfrm>
            <a:off x="8362790" y="3432201"/>
            <a:ext cx="49433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600">
              <a:cs typeface="Calibri"/>
            </a:endParaRPr>
          </a:p>
        </p:txBody>
      </p:sp>
      <p:sp>
        <p:nvSpPr>
          <p:cNvPr id="8" name="Title 7">
            <a:extLst>
              <a:ext uri="{FF2B5EF4-FFF2-40B4-BE49-F238E27FC236}">
                <a16:creationId xmlns:a16="http://schemas.microsoft.com/office/drawing/2014/main" id="{A8658A45-DD07-2E7C-408D-39880722D631}"/>
              </a:ext>
            </a:extLst>
          </p:cNvPr>
          <p:cNvSpPr>
            <a:spLocks noGrp="1"/>
          </p:cNvSpPr>
          <p:nvPr>
            <p:ph type="ctrTitle"/>
          </p:nvPr>
        </p:nvSpPr>
        <p:spPr>
          <a:xfrm>
            <a:off x="620668" y="-2016"/>
            <a:ext cx="10912928" cy="2358846"/>
          </a:xfrm>
        </p:spPr>
        <p:txBody>
          <a:bodyPr>
            <a:normAutofit/>
          </a:bodyPr>
          <a:lstStyle/>
          <a:p>
            <a:r>
              <a:rPr lang="en-US" sz="5400">
                <a:solidFill>
                  <a:schemeClr val="bg1"/>
                </a:solidFill>
                <a:latin typeface="Gill Sans MT"/>
                <a:cs typeface="Calibri Light"/>
              </a:rPr>
              <a:t>DEAI Working Group</a:t>
            </a:r>
            <a:endParaRPr lang="en-US" sz="5400">
              <a:solidFill>
                <a:schemeClr val="bg1"/>
              </a:solidFill>
              <a:latin typeface="Gill Sans MT"/>
            </a:endParaRPr>
          </a:p>
        </p:txBody>
      </p:sp>
      <p:pic>
        <p:nvPicPr>
          <p:cNvPr id="14" name="Picture 14">
            <a:extLst>
              <a:ext uri="{FF2B5EF4-FFF2-40B4-BE49-F238E27FC236}">
                <a16:creationId xmlns:a16="http://schemas.microsoft.com/office/drawing/2014/main" id="{464ED723-704D-8275-E8AD-FB113D4318A0}"/>
              </a:ext>
            </a:extLst>
          </p:cNvPr>
          <p:cNvPicPr>
            <a:picLocks noChangeAspect="1"/>
          </p:cNvPicPr>
          <p:nvPr/>
        </p:nvPicPr>
        <p:blipFill>
          <a:blip r:embed="rId4"/>
          <a:stretch>
            <a:fillRect/>
          </a:stretch>
        </p:blipFill>
        <p:spPr>
          <a:xfrm>
            <a:off x="9525" y="13899"/>
            <a:ext cx="4695824" cy="1627171"/>
          </a:xfrm>
          <a:prstGeom prst="rect">
            <a:avLst/>
          </a:prstGeom>
        </p:spPr>
      </p:pic>
      <p:sp>
        <p:nvSpPr>
          <p:cNvPr id="6" name="TextBox 5">
            <a:extLst>
              <a:ext uri="{FF2B5EF4-FFF2-40B4-BE49-F238E27FC236}">
                <a16:creationId xmlns:a16="http://schemas.microsoft.com/office/drawing/2014/main" id="{F3749D2F-E714-102C-CD4B-2ED5CEFD20BF}"/>
              </a:ext>
            </a:extLst>
          </p:cNvPr>
          <p:cNvSpPr txBox="1"/>
          <p:nvPr/>
        </p:nvSpPr>
        <p:spPr>
          <a:xfrm>
            <a:off x="2130737" y="5205446"/>
            <a:ext cx="2069629"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Gill Sans MT"/>
                <a:cs typeface="Calibri"/>
              </a:rPr>
              <a:t>Fernanda Mora</a:t>
            </a:r>
          </a:p>
          <a:p>
            <a:r>
              <a:rPr lang="en-US" sz="1050">
                <a:solidFill>
                  <a:schemeClr val="bg1"/>
                </a:solidFill>
                <a:latin typeface="Gill Sans MT"/>
                <a:cs typeface="Calibri"/>
              </a:rPr>
              <a:t>ZooMontana, MT</a:t>
            </a:r>
            <a:endParaRPr lang="en-US" sz="1600">
              <a:solidFill>
                <a:schemeClr val="bg1"/>
              </a:solidFill>
              <a:latin typeface="Gill Sans MT"/>
              <a:cs typeface="Calibri"/>
            </a:endParaRPr>
          </a:p>
        </p:txBody>
      </p:sp>
      <p:pic>
        <p:nvPicPr>
          <p:cNvPr id="11" name="Picture 8">
            <a:extLst>
              <a:ext uri="{FF2B5EF4-FFF2-40B4-BE49-F238E27FC236}">
                <a16:creationId xmlns:a16="http://schemas.microsoft.com/office/drawing/2014/main" id="{42DA382E-8722-FDB2-A43D-BA9222DCCC76}"/>
              </a:ext>
            </a:extLst>
          </p:cNvPr>
          <p:cNvPicPr>
            <a:picLocks noChangeAspect="1"/>
          </p:cNvPicPr>
          <p:nvPr/>
        </p:nvPicPr>
        <p:blipFill>
          <a:blip r:embed="rId5"/>
          <a:stretch>
            <a:fillRect/>
          </a:stretch>
        </p:blipFill>
        <p:spPr>
          <a:xfrm>
            <a:off x="1454164" y="3421388"/>
            <a:ext cx="2743200" cy="1828800"/>
          </a:xfrm>
          <a:prstGeom prst="rect">
            <a:avLst/>
          </a:prstGeom>
          <a:ln>
            <a:noFill/>
          </a:ln>
          <a:effectLst>
            <a:softEdge rad="112500"/>
          </a:effectLst>
        </p:spPr>
      </p:pic>
      <p:pic>
        <p:nvPicPr>
          <p:cNvPr id="2" name="Picture 2" descr="A picture containing person, indoor&#10;&#10;Description automatically generated">
            <a:extLst>
              <a:ext uri="{FF2B5EF4-FFF2-40B4-BE49-F238E27FC236}">
                <a16:creationId xmlns:a16="http://schemas.microsoft.com/office/drawing/2014/main" id="{87F6C7C9-2C5A-26A6-EF76-60690A797908}"/>
              </a:ext>
            </a:extLst>
          </p:cNvPr>
          <p:cNvPicPr>
            <a:picLocks noChangeAspect="1"/>
          </p:cNvPicPr>
          <p:nvPr/>
        </p:nvPicPr>
        <p:blipFill>
          <a:blip r:embed="rId6"/>
          <a:stretch>
            <a:fillRect/>
          </a:stretch>
        </p:blipFill>
        <p:spPr>
          <a:xfrm>
            <a:off x="6680759" y="3339683"/>
            <a:ext cx="1875691" cy="1865922"/>
          </a:xfrm>
          <a:prstGeom prst="rect">
            <a:avLst/>
          </a:prstGeom>
          <a:ln>
            <a:noFill/>
          </a:ln>
          <a:effectLst>
            <a:softEdge rad="112500"/>
          </a:effectLst>
        </p:spPr>
      </p:pic>
      <p:sp>
        <p:nvSpPr>
          <p:cNvPr id="3" name="TextBox 2">
            <a:extLst>
              <a:ext uri="{FF2B5EF4-FFF2-40B4-BE49-F238E27FC236}">
                <a16:creationId xmlns:a16="http://schemas.microsoft.com/office/drawing/2014/main" id="{30BE450D-4D94-6B73-13A8-8CD9C012C97E}"/>
              </a:ext>
            </a:extLst>
          </p:cNvPr>
          <p:cNvSpPr txBox="1"/>
          <p:nvPr/>
        </p:nvSpPr>
        <p:spPr>
          <a:xfrm>
            <a:off x="6909285" y="5254292"/>
            <a:ext cx="1942629"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Gill Sans MT"/>
                <a:cs typeface="Calibri"/>
              </a:rPr>
              <a:t>Shanna Hillard</a:t>
            </a:r>
          </a:p>
          <a:p>
            <a:r>
              <a:rPr lang="en-US" sz="1050">
                <a:solidFill>
                  <a:schemeClr val="bg1"/>
                </a:solidFill>
                <a:latin typeface="Gill Sans MT"/>
                <a:cs typeface="Calibri"/>
              </a:rPr>
              <a:t>Zoological Society of Milwaukee, WI</a:t>
            </a:r>
            <a:endParaRPr lang="en-US" sz="1600">
              <a:solidFill>
                <a:schemeClr val="bg1"/>
              </a:solidFill>
              <a:latin typeface="Gill Sans MT"/>
              <a:cs typeface="Calibri"/>
            </a:endParaRPr>
          </a:p>
        </p:txBody>
      </p:sp>
      <p:pic>
        <p:nvPicPr>
          <p:cNvPr id="4" name="Picture 8">
            <a:extLst>
              <a:ext uri="{FF2B5EF4-FFF2-40B4-BE49-F238E27FC236}">
                <a16:creationId xmlns:a16="http://schemas.microsoft.com/office/drawing/2014/main" id="{EE89D3FE-A640-5CC3-1A96-74998D877DF1}"/>
              </a:ext>
            </a:extLst>
          </p:cNvPr>
          <p:cNvPicPr>
            <a:picLocks noChangeAspect="1"/>
          </p:cNvPicPr>
          <p:nvPr/>
        </p:nvPicPr>
        <p:blipFill>
          <a:blip r:embed="rId7"/>
          <a:stretch>
            <a:fillRect/>
          </a:stretch>
        </p:blipFill>
        <p:spPr>
          <a:xfrm>
            <a:off x="8877022" y="3372400"/>
            <a:ext cx="1404816" cy="1838166"/>
          </a:xfrm>
          <a:prstGeom prst="rect">
            <a:avLst/>
          </a:prstGeom>
          <a:ln>
            <a:noFill/>
          </a:ln>
          <a:effectLst>
            <a:softEdge rad="112500"/>
          </a:effectLst>
        </p:spPr>
      </p:pic>
      <p:sp>
        <p:nvSpPr>
          <p:cNvPr id="9" name="TextBox 8">
            <a:extLst>
              <a:ext uri="{FF2B5EF4-FFF2-40B4-BE49-F238E27FC236}">
                <a16:creationId xmlns:a16="http://schemas.microsoft.com/office/drawing/2014/main" id="{0B3610E7-EFEE-E1D7-F620-BAEC8FEE9037}"/>
              </a:ext>
            </a:extLst>
          </p:cNvPr>
          <p:cNvSpPr txBox="1"/>
          <p:nvPr/>
        </p:nvSpPr>
        <p:spPr>
          <a:xfrm>
            <a:off x="8852664" y="5204747"/>
            <a:ext cx="2069629"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Gill Sans MT"/>
                <a:cs typeface="Calibri"/>
              </a:rPr>
              <a:t>Andrea Tronson</a:t>
            </a:r>
            <a:endParaRPr lang="en-US">
              <a:solidFill>
                <a:schemeClr val="bg1"/>
              </a:solidFill>
            </a:endParaRPr>
          </a:p>
          <a:p>
            <a:r>
              <a:rPr lang="en-US" sz="1050">
                <a:solidFill>
                  <a:schemeClr val="bg1"/>
                </a:solidFill>
                <a:latin typeface="Gill Sans MT"/>
                <a:cs typeface="Calibri"/>
              </a:rPr>
              <a:t>Roosevelt Park Zoo, ND</a:t>
            </a:r>
            <a:endParaRPr lang="en-US" sz="1600">
              <a:solidFill>
                <a:schemeClr val="bg1"/>
              </a:solidFill>
              <a:latin typeface="Gill Sans MT"/>
              <a:cs typeface="Calibri"/>
            </a:endParaRPr>
          </a:p>
        </p:txBody>
      </p:sp>
      <p:pic>
        <p:nvPicPr>
          <p:cNvPr id="10" name="Picture 11">
            <a:extLst>
              <a:ext uri="{FF2B5EF4-FFF2-40B4-BE49-F238E27FC236}">
                <a16:creationId xmlns:a16="http://schemas.microsoft.com/office/drawing/2014/main" id="{1A5C97CB-1ACE-F0D4-3BBF-F391F04C4ABA}"/>
              </a:ext>
            </a:extLst>
          </p:cNvPr>
          <p:cNvPicPr>
            <a:picLocks noChangeAspect="1"/>
          </p:cNvPicPr>
          <p:nvPr/>
        </p:nvPicPr>
        <p:blipFill>
          <a:blip r:embed="rId8"/>
          <a:stretch>
            <a:fillRect/>
          </a:stretch>
        </p:blipFill>
        <p:spPr>
          <a:xfrm>
            <a:off x="4500406" y="3388736"/>
            <a:ext cx="1854200" cy="1830619"/>
          </a:xfrm>
          <a:prstGeom prst="rect">
            <a:avLst/>
          </a:prstGeom>
          <a:ln>
            <a:noFill/>
          </a:ln>
          <a:effectLst>
            <a:softEdge rad="112500"/>
          </a:effectLst>
        </p:spPr>
      </p:pic>
      <p:sp>
        <p:nvSpPr>
          <p:cNvPr id="12" name="TextBox 11">
            <a:extLst>
              <a:ext uri="{FF2B5EF4-FFF2-40B4-BE49-F238E27FC236}">
                <a16:creationId xmlns:a16="http://schemas.microsoft.com/office/drawing/2014/main" id="{B80AF289-48DB-6282-E994-EF77D24D6ADB}"/>
              </a:ext>
            </a:extLst>
          </p:cNvPr>
          <p:cNvSpPr txBox="1"/>
          <p:nvPr/>
        </p:nvSpPr>
        <p:spPr>
          <a:xfrm>
            <a:off x="4584907" y="5254293"/>
            <a:ext cx="2069629"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Gill Sans MT"/>
                <a:cs typeface="Calibri"/>
              </a:rPr>
              <a:t>Adam Winegarden</a:t>
            </a:r>
            <a:endParaRPr lang="en-US">
              <a:solidFill>
                <a:schemeClr val="bg1"/>
              </a:solidFill>
            </a:endParaRPr>
          </a:p>
          <a:p>
            <a:r>
              <a:rPr lang="en-US" sz="1050">
                <a:solidFill>
                  <a:schemeClr val="bg1"/>
                </a:solidFill>
                <a:latin typeface="Gill Sans MT"/>
                <a:cs typeface="Calibri"/>
              </a:rPr>
              <a:t>Racine Zoo, WI</a:t>
            </a:r>
            <a:endParaRPr lang="en-US" sz="1600">
              <a:solidFill>
                <a:schemeClr val="bg1"/>
              </a:solidFill>
              <a:latin typeface="Gill Sans MT"/>
              <a:cs typeface="Calibri"/>
            </a:endParaRPr>
          </a:p>
        </p:txBody>
      </p:sp>
    </p:spTree>
    <p:extLst>
      <p:ext uri="{BB962C8B-B14F-4D97-AF65-F5344CB8AC3E}">
        <p14:creationId xmlns:p14="http://schemas.microsoft.com/office/powerpoint/2010/main" val="2471235241"/>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4"/>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5"/>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67341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ea typeface="Calibri" panose="020F0502020204030204"/>
                <a:cs typeface="Calibri"/>
              </a:rPr>
              <a:t>DEAI working group</a:t>
            </a:r>
          </a:p>
          <a:p>
            <a:endParaRPr lang="en-US" sz="3200">
              <a:solidFill>
                <a:schemeClr val="accent5">
                  <a:lumMod val="75000"/>
                </a:schemeClr>
              </a:solidFill>
              <a:latin typeface="Gill Sans MT"/>
              <a:cs typeface="Calibri"/>
            </a:endParaRPr>
          </a:p>
        </p:txBody>
      </p:sp>
      <p:graphicFrame>
        <p:nvGraphicFramePr>
          <p:cNvPr id="3" name="Diagram 5">
            <a:extLst>
              <a:ext uri="{FF2B5EF4-FFF2-40B4-BE49-F238E27FC236}">
                <a16:creationId xmlns:a16="http://schemas.microsoft.com/office/drawing/2014/main" id="{015EFA16-5B71-8CDA-CF96-26355831F861}"/>
              </a:ext>
            </a:extLst>
          </p:cNvPr>
          <p:cNvGraphicFramePr/>
          <p:nvPr>
            <p:extLst>
              <p:ext uri="{D42A27DB-BD31-4B8C-83A1-F6EECF244321}">
                <p14:modId xmlns:p14="http://schemas.microsoft.com/office/powerpoint/2010/main" val="2386236820"/>
              </p:ext>
            </p:extLst>
          </p:nvPr>
        </p:nvGraphicFramePr>
        <p:xfrm>
          <a:off x="1219200" y="2162908"/>
          <a:ext cx="9765322" cy="3657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10964626"/>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3"/>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4"/>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67341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ea typeface="Calibri" panose="020F0502020204030204"/>
                <a:cs typeface="Calibri"/>
              </a:rPr>
              <a:t>DEAI working group</a:t>
            </a:r>
          </a:p>
          <a:p>
            <a:endParaRPr lang="en-US" sz="3200">
              <a:solidFill>
                <a:schemeClr val="accent5">
                  <a:lumMod val="75000"/>
                </a:schemeClr>
              </a:solidFill>
              <a:latin typeface="Gill Sans MT"/>
              <a:cs typeface="Calibri"/>
            </a:endParaRPr>
          </a:p>
        </p:txBody>
      </p:sp>
      <p:graphicFrame>
        <p:nvGraphicFramePr>
          <p:cNvPr id="3" name="Diagram 5">
            <a:extLst>
              <a:ext uri="{FF2B5EF4-FFF2-40B4-BE49-F238E27FC236}">
                <a16:creationId xmlns:a16="http://schemas.microsoft.com/office/drawing/2014/main" id="{015EFA16-5B71-8CDA-CF96-26355831F861}"/>
              </a:ext>
            </a:extLst>
          </p:cNvPr>
          <p:cNvGraphicFramePr/>
          <p:nvPr>
            <p:extLst>
              <p:ext uri="{D42A27DB-BD31-4B8C-83A1-F6EECF244321}">
                <p14:modId xmlns:p14="http://schemas.microsoft.com/office/powerpoint/2010/main" val="1189478639"/>
              </p:ext>
            </p:extLst>
          </p:nvPr>
        </p:nvGraphicFramePr>
        <p:xfrm>
          <a:off x="1219200" y="2162908"/>
          <a:ext cx="9765322" cy="3657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21052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2"/>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3"/>
          <a:stretch>
            <a:fillRect/>
          </a:stretch>
        </p:blipFill>
        <p:spPr>
          <a:xfrm>
            <a:off x="195367" y="-176680"/>
            <a:ext cx="838854" cy="907010"/>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70507" y="805731"/>
            <a:ext cx="113515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Committee sign-ups</a:t>
            </a:r>
            <a:endParaRPr lang="en-US" sz="3200">
              <a:solidFill>
                <a:schemeClr val="accent5">
                  <a:lumMod val="75000"/>
                </a:schemeClr>
              </a:solidFill>
              <a:latin typeface="Gill Sans MT"/>
            </a:endParaRPr>
          </a:p>
        </p:txBody>
      </p:sp>
      <p:sp>
        <p:nvSpPr>
          <p:cNvPr id="6" name="Rectangle: Rounded Corners 5">
            <a:extLst>
              <a:ext uri="{FF2B5EF4-FFF2-40B4-BE49-F238E27FC236}">
                <a16:creationId xmlns:a16="http://schemas.microsoft.com/office/drawing/2014/main" id="{3374CA4B-A879-7B21-FA7F-D807FE9354F7}"/>
              </a:ext>
            </a:extLst>
          </p:cNvPr>
          <p:cNvSpPr/>
          <p:nvPr/>
        </p:nvSpPr>
        <p:spPr>
          <a:xfrm>
            <a:off x="421972" y="1598235"/>
            <a:ext cx="2485571" cy="2474988"/>
          </a:xfrm>
          <a:prstGeom prst="roundRect">
            <a:avLst/>
          </a:prstGeom>
          <a:solidFill>
            <a:srgbClr val="5ABCE0"/>
          </a:solidFill>
          <a:ln w="12700">
            <a:solidFill>
              <a:srgbClr val="4472C4"/>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70F535D-A4FD-9AA5-6C10-4245B21877C1}"/>
              </a:ext>
            </a:extLst>
          </p:cNvPr>
          <p:cNvSpPr/>
          <p:nvPr/>
        </p:nvSpPr>
        <p:spPr>
          <a:xfrm>
            <a:off x="3439734" y="1598234"/>
            <a:ext cx="2485571" cy="2474988"/>
          </a:xfrm>
          <a:prstGeom prst="roundRect">
            <a:avLst/>
          </a:prstGeom>
          <a:solidFill>
            <a:srgbClr val="69CF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E7A8DAF-EA35-8A1D-F3F9-EC3CC667F95C}"/>
              </a:ext>
            </a:extLst>
          </p:cNvPr>
          <p:cNvSpPr/>
          <p:nvPr/>
        </p:nvSpPr>
        <p:spPr>
          <a:xfrm>
            <a:off x="6454472" y="1598234"/>
            <a:ext cx="2485571" cy="2474988"/>
          </a:xfrm>
          <a:prstGeom prst="roundRect">
            <a:avLst/>
          </a:prstGeom>
          <a:solidFill>
            <a:srgbClr val="1C9F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125EB59-0FDE-CAE4-ADCE-DCABC70B3E9B}"/>
              </a:ext>
            </a:extLst>
          </p:cNvPr>
          <p:cNvSpPr/>
          <p:nvPr/>
        </p:nvSpPr>
        <p:spPr>
          <a:xfrm>
            <a:off x="9281734" y="1598234"/>
            <a:ext cx="2485571" cy="2474988"/>
          </a:xfrm>
          <a:prstGeom prst="roundRect">
            <a:avLst/>
          </a:prstGeom>
          <a:solidFill>
            <a:srgbClr val="82A6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1657E88-CC7B-5E55-2F86-2A53EC41C0EB}"/>
              </a:ext>
            </a:extLst>
          </p:cNvPr>
          <p:cNvSpPr txBox="1"/>
          <p:nvPr/>
        </p:nvSpPr>
        <p:spPr>
          <a:xfrm>
            <a:off x="691764" y="1597121"/>
            <a:ext cx="19569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Gill Sans MT"/>
                <a:ea typeface="Calibri"/>
                <a:cs typeface="Calibri"/>
              </a:rPr>
              <a:t>Steering Committee</a:t>
            </a:r>
            <a:endParaRPr lang="en-US">
              <a:solidFill>
                <a:schemeClr val="bg1"/>
              </a:solidFill>
              <a:latin typeface="Gill Sans MT"/>
            </a:endParaRPr>
          </a:p>
        </p:txBody>
      </p:sp>
      <p:sp>
        <p:nvSpPr>
          <p:cNvPr id="12" name="TextBox 11">
            <a:extLst>
              <a:ext uri="{FF2B5EF4-FFF2-40B4-BE49-F238E27FC236}">
                <a16:creationId xmlns:a16="http://schemas.microsoft.com/office/drawing/2014/main" id="{E64307DB-C806-F024-C8D2-D27518D510C9}"/>
              </a:ext>
            </a:extLst>
          </p:cNvPr>
          <p:cNvSpPr txBox="1"/>
          <p:nvPr/>
        </p:nvSpPr>
        <p:spPr>
          <a:xfrm>
            <a:off x="3705128" y="1597121"/>
            <a:ext cx="19569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Gill Sans MT"/>
                <a:ea typeface="Calibri"/>
                <a:cs typeface="Calibri"/>
              </a:rPr>
              <a:t>Membership</a:t>
            </a:r>
          </a:p>
          <a:p>
            <a:pPr algn="ctr"/>
            <a:r>
              <a:rPr lang="en-US">
                <a:solidFill>
                  <a:schemeClr val="bg1"/>
                </a:solidFill>
                <a:latin typeface="Gill Sans MT"/>
                <a:ea typeface="Calibri"/>
                <a:cs typeface="Calibri"/>
              </a:rPr>
              <a:t> Committee</a:t>
            </a:r>
            <a:endParaRPr lang="en-US">
              <a:solidFill>
                <a:schemeClr val="bg1"/>
              </a:solidFill>
              <a:latin typeface="Gill Sans MT"/>
            </a:endParaRPr>
          </a:p>
        </p:txBody>
      </p:sp>
      <p:sp>
        <p:nvSpPr>
          <p:cNvPr id="13" name="TextBox 12">
            <a:extLst>
              <a:ext uri="{FF2B5EF4-FFF2-40B4-BE49-F238E27FC236}">
                <a16:creationId xmlns:a16="http://schemas.microsoft.com/office/drawing/2014/main" id="{6615627F-3853-ABB8-0FE2-311258E8483D}"/>
              </a:ext>
            </a:extLst>
          </p:cNvPr>
          <p:cNvSpPr txBox="1"/>
          <p:nvPr/>
        </p:nvSpPr>
        <p:spPr>
          <a:xfrm>
            <a:off x="6721378" y="1597121"/>
            <a:ext cx="19569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Gill Sans MT"/>
                <a:ea typeface="Calibri"/>
                <a:cs typeface="Calibri"/>
              </a:rPr>
              <a:t>Strategic Learning Committee</a:t>
            </a:r>
          </a:p>
        </p:txBody>
      </p:sp>
      <p:sp>
        <p:nvSpPr>
          <p:cNvPr id="14" name="TextBox 13">
            <a:extLst>
              <a:ext uri="{FF2B5EF4-FFF2-40B4-BE49-F238E27FC236}">
                <a16:creationId xmlns:a16="http://schemas.microsoft.com/office/drawing/2014/main" id="{92F3E830-38E0-528A-9220-8ABEFA245D47}"/>
              </a:ext>
            </a:extLst>
          </p:cNvPr>
          <p:cNvSpPr txBox="1"/>
          <p:nvPr/>
        </p:nvSpPr>
        <p:spPr>
          <a:xfrm>
            <a:off x="9546166" y="1597121"/>
            <a:ext cx="19569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Gill Sans MT"/>
                <a:ea typeface="Calibri"/>
                <a:cs typeface="Calibri"/>
              </a:rPr>
              <a:t>Communications Committee</a:t>
            </a:r>
            <a:endParaRPr lang="en-US">
              <a:solidFill>
                <a:schemeClr val="bg1"/>
              </a:solidFill>
              <a:latin typeface="Gill Sans MT"/>
            </a:endParaRPr>
          </a:p>
        </p:txBody>
      </p:sp>
      <p:sp>
        <p:nvSpPr>
          <p:cNvPr id="15" name="Rectangle: Rounded Corners 14">
            <a:extLst>
              <a:ext uri="{FF2B5EF4-FFF2-40B4-BE49-F238E27FC236}">
                <a16:creationId xmlns:a16="http://schemas.microsoft.com/office/drawing/2014/main" id="{050F9ADF-04A0-642F-D527-89C752827CBD}"/>
              </a:ext>
            </a:extLst>
          </p:cNvPr>
          <p:cNvSpPr/>
          <p:nvPr/>
        </p:nvSpPr>
        <p:spPr>
          <a:xfrm>
            <a:off x="423483" y="4275816"/>
            <a:ext cx="2485571" cy="2474988"/>
          </a:xfrm>
          <a:prstGeom prst="roundRect">
            <a:avLst/>
          </a:prstGeom>
          <a:solidFill>
            <a:srgbClr val="2CB8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51D129-6F8C-6C2A-6BFC-5B943008FFE2}"/>
              </a:ext>
            </a:extLst>
          </p:cNvPr>
          <p:cNvSpPr txBox="1"/>
          <p:nvPr/>
        </p:nvSpPr>
        <p:spPr>
          <a:xfrm>
            <a:off x="688877" y="4274704"/>
            <a:ext cx="19569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Gill Sans MT"/>
                <a:ea typeface="Calibri"/>
                <a:cs typeface="Calibri"/>
              </a:rPr>
              <a:t>DEAI Working Group</a:t>
            </a:r>
            <a:endParaRPr lang="en-US">
              <a:solidFill>
                <a:schemeClr val="bg1"/>
              </a:solidFill>
            </a:endParaRPr>
          </a:p>
        </p:txBody>
      </p:sp>
    </p:spTree>
    <p:extLst>
      <p:ext uri="{BB962C8B-B14F-4D97-AF65-F5344CB8AC3E}">
        <p14:creationId xmlns:p14="http://schemas.microsoft.com/office/powerpoint/2010/main" val="4149497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3CAA058-EF99-FBF4-C7C0-26CE49266BCE}"/>
              </a:ext>
            </a:extLst>
          </p:cNvPr>
          <p:cNvSpPr/>
          <p:nvPr/>
        </p:nvSpPr>
        <p:spPr>
          <a:xfrm>
            <a:off x="5961530" y="3697942"/>
            <a:ext cx="5450541" cy="3047999"/>
          </a:xfrm>
          <a:prstGeom prst="rect">
            <a:avLst/>
          </a:prstGeom>
          <a:solidFill>
            <a:srgbClr val="5ABCE0"/>
          </a:solidFill>
          <a:ln>
            <a:solidFill>
              <a:srgbClr val="82A6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4"/>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5"/>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67341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Upcoming events</a:t>
            </a:r>
            <a:endParaRPr lang="en-US">
              <a:solidFill>
                <a:schemeClr val="accent5">
                  <a:lumMod val="75000"/>
                </a:schemeClr>
              </a:solidFill>
              <a:latin typeface="Calibri" panose="020F0502020204030204"/>
              <a:ea typeface="Calibri" panose="020F0502020204030204"/>
              <a:cs typeface="Calibri"/>
            </a:endParaRPr>
          </a:p>
          <a:p>
            <a:endParaRPr lang="en-US" sz="3200">
              <a:solidFill>
                <a:schemeClr val="accent5">
                  <a:lumMod val="75000"/>
                </a:schemeClr>
              </a:solidFill>
              <a:latin typeface="Gill Sans MT"/>
              <a:cs typeface="Calibri"/>
            </a:endParaRPr>
          </a:p>
        </p:txBody>
      </p:sp>
      <p:sp>
        <p:nvSpPr>
          <p:cNvPr id="12" name="TextBox 11">
            <a:extLst>
              <a:ext uri="{FF2B5EF4-FFF2-40B4-BE49-F238E27FC236}">
                <a16:creationId xmlns:a16="http://schemas.microsoft.com/office/drawing/2014/main" id="{46537FD8-43D3-736E-3172-D53A3C3E1737}"/>
              </a:ext>
            </a:extLst>
          </p:cNvPr>
          <p:cNvSpPr txBox="1"/>
          <p:nvPr/>
        </p:nvSpPr>
        <p:spPr>
          <a:xfrm>
            <a:off x="143324" y="3304806"/>
            <a:ext cx="56567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ill Sans MT"/>
                <a:cs typeface="Calibri"/>
              </a:rPr>
              <a:t>November 10th @ 11am-12pm PST</a:t>
            </a:r>
          </a:p>
          <a:p>
            <a:r>
              <a:rPr lang="en-US">
                <a:latin typeface="Gill Sans MT"/>
                <a:cs typeface="Calibri"/>
              </a:rPr>
              <a:t>Empathy Training Toolkit Listening Session #3 </a:t>
            </a:r>
            <a:endParaRPr lang="en-US" b="1">
              <a:latin typeface="Gill Sans MT"/>
              <a:cs typeface="Calibri"/>
            </a:endParaRPr>
          </a:p>
        </p:txBody>
      </p:sp>
      <p:pic>
        <p:nvPicPr>
          <p:cNvPr id="13" name="Picture 13" descr="Qr code&#10;&#10;Description automatically generated">
            <a:extLst>
              <a:ext uri="{FF2B5EF4-FFF2-40B4-BE49-F238E27FC236}">
                <a16:creationId xmlns:a16="http://schemas.microsoft.com/office/drawing/2014/main" id="{970E2DA2-EB44-A1FC-0113-0823B0CE8A8C}"/>
              </a:ext>
            </a:extLst>
          </p:cNvPr>
          <p:cNvPicPr>
            <a:picLocks noChangeAspect="1"/>
          </p:cNvPicPr>
          <p:nvPr/>
        </p:nvPicPr>
        <p:blipFill>
          <a:blip r:embed="rId6"/>
          <a:stretch>
            <a:fillRect/>
          </a:stretch>
        </p:blipFill>
        <p:spPr>
          <a:xfrm>
            <a:off x="4602345" y="3039785"/>
            <a:ext cx="1069812" cy="1049492"/>
          </a:xfrm>
          <a:prstGeom prst="rect">
            <a:avLst/>
          </a:prstGeom>
        </p:spPr>
      </p:pic>
      <p:sp>
        <p:nvSpPr>
          <p:cNvPr id="14" name="TextBox 13">
            <a:extLst>
              <a:ext uri="{FF2B5EF4-FFF2-40B4-BE49-F238E27FC236}">
                <a16:creationId xmlns:a16="http://schemas.microsoft.com/office/drawing/2014/main" id="{B7844200-7E80-3E7C-209E-EBE29447C6DF}"/>
              </a:ext>
            </a:extLst>
          </p:cNvPr>
          <p:cNvSpPr txBox="1"/>
          <p:nvPr/>
        </p:nvSpPr>
        <p:spPr>
          <a:xfrm>
            <a:off x="7294913" y="3857506"/>
            <a:ext cx="56567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solidFill>
                  <a:schemeClr val="bg1"/>
                </a:solidFill>
                <a:latin typeface="Gill Sans MT"/>
                <a:cs typeface="Calibri"/>
              </a:rPr>
              <a:t>In person Summit</a:t>
            </a:r>
          </a:p>
        </p:txBody>
      </p:sp>
      <p:sp>
        <p:nvSpPr>
          <p:cNvPr id="15" name="TextBox 14">
            <a:extLst>
              <a:ext uri="{FF2B5EF4-FFF2-40B4-BE49-F238E27FC236}">
                <a16:creationId xmlns:a16="http://schemas.microsoft.com/office/drawing/2014/main" id="{17FCFEEC-711E-1ED6-1CA9-8AC65AA84152}"/>
              </a:ext>
            </a:extLst>
          </p:cNvPr>
          <p:cNvSpPr txBox="1"/>
          <p:nvPr/>
        </p:nvSpPr>
        <p:spPr>
          <a:xfrm>
            <a:off x="6243624" y="4421214"/>
            <a:ext cx="496058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Gill Sans MT"/>
                <a:cs typeface="Calibri"/>
              </a:rPr>
              <a:t>February 8-9th 2023 in Seattle, WA</a:t>
            </a:r>
          </a:p>
          <a:p>
            <a:pPr marL="285750" indent="-285750">
              <a:buFont typeface="Arial"/>
              <a:buChar char="•"/>
            </a:pPr>
            <a:r>
              <a:rPr lang="en-US">
                <a:solidFill>
                  <a:schemeClr val="bg1"/>
                </a:solidFill>
                <a:latin typeface="Gill Sans MT"/>
                <a:cs typeface="Calibri"/>
              </a:rPr>
              <a:t>Covering travel costs for 2 Members from each Institutional Partner.</a:t>
            </a:r>
          </a:p>
          <a:p>
            <a:pPr marL="285750" indent="-285750">
              <a:buFont typeface="Arial"/>
              <a:buChar char="•"/>
            </a:pPr>
            <a:r>
              <a:rPr lang="en-US">
                <a:solidFill>
                  <a:schemeClr val="bg1"/>
                </a:solidFill>
                <a:latin typeface="Gill Sans MT"/>
                <a:cs typeface="Calibri"/>
              </a:rPr>
              <a:t>If you one of the 2 allotted staff from your organization planning on attending the event, please fill out the Google Form in the chat by </a:t>
            </a:r>
            <a:r>
              <a:rPr lang="en-US" b="1">
                <a:solidFill>
                  <a:schemeClr val="bg1"/>
                </a:solidFill>
                <a:latin typeface="Gill Sans MT"/>
                <a:cs typeface="Calibri"/>
              </a:rPr>
              <a:t>November 18th</a:t>
            </a:r>
            <a:r>
              <a:rPr lang="en-US">
                <a:solidFill>
                  <a:schemeClr val="bg1"/>
                </a:solidFill>
                <a:latin typeface="Gill Sans MT"/>
                <a:cs typeface="Calibri"/>
              </a:rPr>
              <a:t>. </a:t>
            </a:r>
          </a:p>
          <a:p>
            <a:pPr marL="285750" indent="-285750">
              <a:buFont typeface="Arial"/>
              <a:buChar char="•"/>
            </a:pPr>
            <a:endParaRPr lang="en-US">
              <a:cs typeface="Calibri" panose="020F0502020204030204"/>
            </a:endParaRPr>
          </a:p>
        </p:txBody>
      </p:sp>
      <p:sp>
        <p:nvSpPr>
          <p:cNvPr id="9" name="TextBox 8">
            <a:extLst>
              <a:ext uri="{FF2B5EF4-FFF2-40B4-BE49-F238E27FC236}">
                <a16:creationId xmlns:a16="http://schemas.microsoft.com/office/drawing/2014/main" id="{45F56D54-EDA3-176B-FF9B-0EC0281D6BB0}"/>
              </a:ext>
            </a:extLst>
          </p:cNvPr>
          <p:cNvSpPr txBox="1"/>
          <p:nvPr/>
        </p:nvSpPr>
        <p:spPr>
          <a:xfrm>
            <a:off x="174115" y="2436521"/>
            <a:ext cx="56567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ill Sans MT"/>
                <a:cs typeface="Calibri"/>
              </a:rPr>
              <a:t>October 28th @ 12-1pm PST </a:t>
            </a:r>
          </a:p>
          <a:p>
            <a:r>
              <a:rPr lang="en-US">
                <a:latin typeface="Gill Sans MT"/>
                <a:cs typeface="Calibri"/>
              </a:rPr>
              <a:t>Learning Group: Conservation Calls to Action </a:t>
            </a:r>
          </a:p>
        </p:txBody>
      </p:sp>
      <p:sp>
        <p:nvSpPr>
          <p:cNvPr id="10" name="TextBox 9">
            <a:extLst>
              <a:ext uri="{FF2B5EF4-FFF2-40B4-BE49-F238E27FC236}">
                <a16:creationId xmlns:a16="http://schemas.microsoft.com/office/drawing/2014/main" id="{3859877C-0B15-AD8F-6272-93E17654A568}"/>
              </a:ext>
            </a:extLst>
          </p:cNvPr>
          <p:cNvSpPr txBox="1"/>
          <p:nvPr/>
        </p:nvSpPr>
        <p:spPr>
          <a:xfrm>
            <a:off x="116427" y="5172968"/>
            <a:ext cx="56567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ill Sans MT"/>
                <a:cs typeface="Calibri"/>
              </a:rPr>
              <a:t>December: Date TBD</a:t>
            </a:r>
          </a:p>
          <a:p>
            <a:r>
              <a:rPr lang="en-US">
                <a:latin typeface="Gill Sans MT"/>
                <a:cs typeface="Calibri"/>
              </a:rPr>
              <a:t>DEAI Learning Group Series #2 </a:t>
            </a:r>
          </a:p>
        </p:txBody>
      </p:sp>
      <p:pic>
        <p:nvPicPr>
          <p:cNvPr id="3" name="Picture 5" descr="Qr code&#10;&#10;Description automatically generated">
            <a:extLst>
              <a:ext uri="{FF2B5EF4-FFF2-40B4-BE49-F238E27FC236}">
                <a16:creationId xmlns:a16="http://schemas.microsoft.com/office/drawing/2014/main" id="{13EC08E4-717C-7E8B-3FC4-D22EA2683F34}"/>
              </a:ext>
            </a:extLst>
          </p:cNvPr>
          <p:cNvPicPr>
            <a:picLocks noChangeAspect="1"/>
          </p:cNvPicPr>
          <p:nvPr/>
        </p:nvPicPr>
        <p:blipFill>
          <a:blip r:embed="rId7"/>
          <a:stretch>
            <a:fillRect/>
          </a:stretch>
        </p:blipFill>
        <p:spPr>
          <a:xfrm>
            <a:off x="4616694" y="2121842"/>
            <a:ext cx="1031461" cy="1020418"/>
          </a:xfrm>
          <a:prstGeom prst="rect">
            <a:avLst/>
          </a:prstGeom>
        </p:spPr>
      </p:pic>
      <p:sp>
        <p:nvSpPr>
          <p:cNvPr id="6" name="TextBox 5">
            <a:extLst>
              <a:ext uri="{FF2B5EF4-FFF2-40B4-BE49-F238E27FC236}">
                <a16:creationId xmlns:a16="http://schemas.microsoft.com/office/drawing/2014/main" id="{9AE85486-F850-78EC-C243-9702478AECF9}"/>
              </a:ext>
            </a:extLst>
          </p:cNvPr>
          <p:cNvSpPr txBox="1"/>
          <p:nvPr/>
        </p:nvSpPr>
        <p:spPr>
          <a:xfrm>
            <a:off x="143322" y="4267403"/>
            <a:ext cx="56567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ill Sans MT"/>
                <a:cs typeface="Calibri"/>
              </a:rPr>
              <a:t>November: Date TBD</a:t>
            </a:r>
            <a:endParaRPr lang="en-US">
              <a:latin typeface="Calibri" panose="020F0502020204030204"/>
              <a:cs typeface="Calibri"/>
            </a:endParaRPr>
          </a:p>
          <a:p>
            <a:r>
              <a:rPr lang="en-US">
                <a:latin typeface="Gill Sans MT"/>
                <a:cs typeface="Calibri"/>
              </a:rPr>
              <a:t>Learning Group: Empathy in Social Media</a:t>
            </a:r>
            <a:endParaRPr lang="en-US" b="1">
              <a:latin typeface="Gill Sans MT"/>
              <a:cs typeface="Calibri"/>
            </a:endParaRPr>
          </a:p>
        </p:txBody>
      </p:sp>
      <p:sp>
        <p:nvSpPr>
          <p:cNvPr id="7" name="TextBox 6">
            <a:extLst>
              <a:ext uri="{FF2B5EF4-FFF2-40B4-BE49-F238E27FC236}">
                <a16:creationId xmlns:a16="http://schemas.microsoft.com/office/drawing/2014/main" id="{F891D947-A365-AF39-7A77-9E43F172005A}"/>
              </a:ext>
            </a:extLst>
          </p:cNvPr>
          <p:cNvSpPr txBox="1"/>
          <p:nvPr/>
        </p:nvSpPr>
        <p:spPr>
          <a:xfrm>
            <a:off x="6434303" y="2297647"/>
            <a:ext cx="489472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0000"/>
                </a:solidFill>
                <a:latin typeface="Gill Sans MT"/>
                <a:cs typeface="Calibri"/>
              </a:rPr>
              <a:t>November 15-17 </a:t>
            </a:r>
            <a:endParaRPr lang="en-US">
              <a:solidFill>
                <a:srgbClr val="000000"/>
              </a:solidFill>
              <a:latin typeface="Calibri" panose="020F0502020204030204"/>
              <a:cs typeface="Calibri"/>
            </a:endParaRPr>
          </a:p>
          <a:p>
            <a:r>
              <a:rPr lang="en-US">
                <a:solidFill>
                  <a:srgbClr val="000000"/>
                </a:solidFill>
                <a:latin typeface="Gill Sans MT"/>
                <a:cs typeface="Calibri"/>
              </a:rPr>
              <a:t>Developing Empathy for Conservation Outcomes Conference @ Seattle Aquarium </a:t>
            </a:r>
            <a:endParaRPr lang="en-US">
              <a:cs typeface="Calibri"/>
            </a:endParaRPr>
          </a:p>
        </p:txBody>
      </p:sp>
      <p:pic>
        <p:nvPicPr>
          <p:cNvPr id="8" name="Picture 15" descr="Qr code&#10;&#10;Description automatically generated">
            <a:extLst>
              <a:ext uri="{FF2B5EF4-FFF2-40B4-BE49-F238E27FC236}">
                <a16:creationId xmlns:a16="http://schemas.microsoft.com/office/drawing/2014/main" id="{7436440F-FBFD-2DD9-5B4E-8A99DC2066FB}"/>
              </a:ext>
            </a:extLst>
          </p:cNvPr>
          <p:cNvPicPr>
            <a:picLocks noChangeAspect="1"/>
          </p:cNvPicPr>
          <p:nvPr/>
        </p:nvPicPr>
        <p:blipFill>
          <a:blip r:embed="rId8"/>
          <a:stretch>
            <a:fillRect/>
          </a:stretch>
        </p:blipFill>
        <p:spPr>
          <a:xfrm>
            <a:off x="11178989" y="2299447"/>
            <a:ext cx="968189" cy="995083"/>
          </a:xfrm>
          <a:prstGeom prst="rect">
            <a:avLst/>
          </a:prstGeom>
        </p:spPr>
      </p:pic>
    </p:spTree>
    <p:extLst>
      <p:ext uri="{BB962C8B-B14F-4D97-AF65-F5344CB8AC3E}">
        <p14:creationId xmlns:p14="http://schemas.microsoft.com/office/powerpoint/2010/main" val="20323416"/>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hape&#10;&#10;Description automatically generated">
            <a:extLst>
              <a:ext uri="{FF2B5EF4-FFF2-40B4-BE49-F238E27FC236}">
                <a16:creationId xmlns:a16="http://schemas.microsoft.com/office/drawing/2014/main" id="{FE1B52EA-F7D0-4008-FF71-D192777A2547}"/>
              </a:ext>
            </a:extLst>
          </p:cNvPr>
          <p:cNvPicPr>
            <a:picLocks noChangeAspect="1"/>
          </p:cNvPicPr>
          <p:nvPr/>
        </p:nvPicPr>
        <p:blipFill>
          <a:blip r:embed="rId2"/>
          <a:stretch>
            <a:fillRect/>
          </a:stretch>
        </p:blipFill>
        <p:spPr>
          <a:xfrm>
            <a:off x="-84624" y="2950"/>
            <a:ext cx="12316324" cy="6899725"/>
          </a:xfrm>
          <a:prstGeom prst="rect">
            <a:avLst/>
          </a:prstGeom>
        </p:spPr>
      </p:pic>
      <p:sp>
        <p:nvSpPr>
          <p:cNvPr id="7" name="TextBox 6">
            <a:extLst>
              <a:ext uri="{FF2B5EF4-FFF2-40B4-BE49-F238E27FC236}">
                <a16:creationId xmlns:a16="http://schemas.microsoft.com/office/drawing/2014/main" id="{1ED9ACA6-7744-F96F-A66D-14B2C29B0FBF}"/>
              </a:ext>
            </a:extLst>
          </p:cNvPr>
          <p:cNvSpPr txBox="1"/>
          <p:nvPr/>
        </p:nvSpPr>
        <p:spPr>
          <a:xfrm>
            <a:off x="8362790" y="3432201"/>
            <a:ext cx="49433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600">
              <a:cs typeface="Calibri"/>
            </a:endParaRPr>
          </a:p>
        </p:txBody>
      </p:sp>
      <p:sp>
        <p:nvSpPr>
          <p:cNvPr id="8" name="Title 7">
            <a:extLst>
              <a:ext uri="{FF2B5EF4-FFF2-40B4-BE49-F238E27FC236}">
                <a16:creationId xmlns:a16="http://schemas.microsoft.com/office/drawing/2014/main" id="{A8658A45-DD07-2E7C-408D-39880722D631}"/>
              </a:ext>
            </a:extLst>
          </p:cNvPr>
          <p:cNvSpPr>
            <a:spLocks noGrp="1"/>
          </p:cNvSpPr>
          <p:nvPr>
            <p:ph type="ctrTitle"/>
          </p:nvPr>
        </p:nvSpPr>
        <p:spPr>
          <a:xfrm>
            <a:off x="1524000" y="2265363"/>
            <a:ext cx="9144000" cy="2387600"/>
          </a:xfrm>
        </p:spPr>
        <p:txBody>
          <a:bodyPr>
            <a:normAutofit fontScale="90000"/>
          </a:bodyPr>
          <a:lstStyle/>
          <a:p>
            <a:r>
              <a:rPr lang="en-US">
                <a:solidFill>
                  <a:schemeClr val="bg1"/>
                </a:solidFill>
                <a:latin typeface="Gill Sans MT"/>
                <a:cs typeface="Calibri Light"/>
              </a:rPr>
              <a:t>Please take the survey to let us know how we can improve future events!</a:t>
            </a:r>
            <a:endParaRPr lang="en-US">
              <a:solidFill>
                <a:schemeClr val="bg1"/>
              </a:solidFill>
              <a:latin typeface="Gill Sans MT"/>
            </a:endParaRPr>
          </a:p>
        </p:txBody>
      </p:sp>
      <p:sp>
        <p:nvSpPr>
          <p:cNvPr id="12" name="Subtitle 11">
            <a:extLst>
              <a:ext uri="{FF2B5EF4-FFF2-40B4-BE49-F238E27FC236}">
                <a16:creationId xmlns:a16="http://schemas.microsoft.com/office/drawing/2014/main" id="{BF2E4322-314F-CCF6-B9B7-53703E7E8A47}"/>
              </a:ext>
            </a:extLst>
          </p:cNvPr>
          <p:cNvSpPr>
            <a:spLocks noGrp="1"/>
          </p:cNvSpPr>
          <p:nvPr>
            <p:ph type="subTitle" idx="1"/>
          </p:nvPr>
        </p:nvSpPr>
        <p:spPr>
          <a:xfrm>
            <a:off x="1524000" y="6083423"/>
            <a:ext cx="9144000" cy="1655762"/>
          </a:xfrm>
        </p:spPr>
        <p:txBody>
          <a:bodyPr vert="horz" lIns="91440" tIns="45720" rIns="91440" bIns="45720" rtlCol="0" anchor="t">
            <a:normAutofit/>
          </a:bodyPr>
          <a:lstStyle/>
          <a:p>
            <a:r>
              <a:rPr lang="en-US">
                <a:solidFill>
                  <a:schemeClr val="bg1"/>
                </a:solidFill>
                <a:latin typeface="Gill Sans MT"/>
                <a:cs typeface="Calibri"/>
              </a:rPr>
              <a:t>empathy@zoo.org</a:t>
            </a:r>
          </a:p>
        </p:txBody>
      </p:sp>
      <p:pic>
        <p:nvPicPr>
          <p:cNvPr id="14" name="Picture 14">
            <a:extLst>
              <a:ext uri="{FF2B5EF4-FFF2-40B4-BE49-F238E27FC236}">
                <a16:creationId xmlns:a16="http://schemas.microsoft.com/office/drawing/2014/main" id="{464ED723-704D-8275-E8AD-FB113D4318A0}"/>
              </a:ext>
            </a:extLst>
          </p:cNvPr>
          <p:cNvPicPr>
            <a:picLocks noChangeAspect="1"/>
          </p:cNvPicPr>
          <p:nvPr/>
        </p:nvPicPr>
        <p:blipFill>
          <a:blip r:embed="rId3"/>
          <a:stretch>
            <a:fillRect/>
          </a:stretch>
        </p:blipFill>
        <p:spPr>
          <a:xfrm>
            <a:off x="9525" y="13899"/>
            <a:ext cx="4695824" cy="1627171"/>
          </a:xfrm>
          <a:prstGeom prst="rect">
            <a:avLst/>
          </a:prstGeom>
        </p:spPr>
      </p:pic>
    </p:spTree>
    <p:extLst>
      <p:ext uri="{BB962C8B-B14F-4D97-AF65-F5344CB8AC3E}">
        <p14:creationId xmlns:p14="http://schemas.microsoft.com/office/powerpoint/2010/main" val="4204347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3"/>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4"/>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67341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Agenda</a:t>
            </a:r>
            <a:endParaRPr lang="en-US">
              <a:solidFill>
                <a:schemeClr val="accent5">
                  <a:lumMod val="75000"/>
                </a:schemeClr>
              </a:solidFill>
              <a:latin typeface="Calibri" panose="020F0502020204030204"/>
              <a:ea typeface="Calibri" panose="020F0502020204030204"/>
              <a:cs typeface="Calibri"/>
            </a:endParaRPr>
          </a:p>
          <a:p>
            <a:endParaRPr lang="en-US" sz="3200">
              <a:solidFill>
                <a:schemeClr val="accent5">
                  <a:lumMod val="75000"/>
                </a:schemeClr>
              </a:solidFill>
              <a:latin typeface="Gill Sans MT"/>
              <a:cs typeface="Calibri"/>
            </a:endParaRPr>
          </a:p>
        </p:txBody>
      </p:sp>
      <p:graphicFrame>
        <p:nvGraphicFramePr>
          <p:cNvPr id="3" name="Diagram 5">
            <a:extLst>
              <a:ext uri="{FF2B5EF4-FFF2-40B4-BE49-F238E27FC236}">
                <a16:creationId xmlns:a16="http://schemas.microsoft.com/office/drawing/2014/main" id="{907CD5D5-6AA0-5534-4D63-69F889A3C27B}"/>
              </a:ext>
            </a:extLst>
          </p:cNvPr>
          <p:cNvGraphicFramePr/>
          <p:nvPr>
            <p:extLst>
              <p:ext uri="{D42A27DB-BD31-4B8C-83A1-F6EECF244321}">
                <p14:modId xmlns:p14="http://schemas.microsoft.com/office/powerpoint/2010/main" val="287091437"/>
              </p:ext>
            </p:extLst>
          </p:nvPr>
        </p:nvGraphicFramePr>
        <p:xfrm>
          <a:off x="735106" y="1716741"/>
          <a:ext cx="11256681" cy="44464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81324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4"/>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5"/>
          <a:stretch>
            <a:fillRect/>
          </a:stretch>
        </p:blipFill>
        <p:spPr>
          <a:xfrm>
            <a:off x="195367" y="-176680"/>
            <a:ext cx="838854" cy="907010"/>
          </a:xfrm>
          <a:prstGeom prst="rect">
            <a:avLst/>
          </a:prstGeom>
        </p:spPr>
      </p:pic>
      <p:graphicFrame>
        <p:nvGraphicFramePr>
          <p:cNvPr id="6" name="Diagram 10">
            <a:extLst>
              <a:ext uri="{FF2B5EF4-FFF2-40B4-BE49-F238E27FC236}">
                <a16:creationId xmlns:a16="http://schemas.microsoft.com/office/drawing/2014/main" id="{0A0C00CC-E904-6B72-C4D1-8F997310E9A5}"/>
              </a:ext>
            </a:extLst>
          </p:cNvPr>
          <p:cNvGraphicFramePr/>
          <p:nvPr>
            <p:extLst>
              <p:ext uri="{D42A27DB-BD31-4B8C-83A1-F6EECF244321}">
                <p14:modId xmlns:p14="http://schemas.microsoft.com/office/powerpoint/2010/main" val="3134483291"/>
              </p:ext>
            </p:extLst>
          </p:nvPr>
        </p:nvGraphicFramePr>
        <p:xfrm>
          <a:off x="1539875" y="790576"/>
          <a:ext cx="10890249" cy="60070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2" name="TextBox 31">
            <a:extLst>
              <a:ext uri="{FF2B5EF4-FFF2-40B4-BE49-F238E27FC236}">
                <a16:creationId xmlns:a16="http://schemas.microsoft.com/office/drawing/2014/main" id="{169790E1-5C09-679A-F095-FBFDF79D1B2D}"/>
              </a:ext>
            </a:extLst>
          </p:cNvPr>
          <p:cNvSpPr txBox="1"/>
          <p:nvPr/>
        </p:nvSpPr>
        <p:spPr>
          <a:xfrm>
            <a:off x="3920964" y="3500864"/>
            <a:ext cx="23146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Gill Sans MT"/>
                <a:cs typeface="Calibri"/>
              </a:rPr>
              <a:t>Goals for today's meeting</a:t>
            </a:r>
            <a:endParaRPr lang="en-US">
              <a:solidFill>
                <a:schemeClr val="bg1"/>
              </a:solidFill>
            </a:endParaRPr>
          </a:p>
          <a:p>
            <a:endParaRPr lang="en-US">
              <a:solidFill>
                <a:schemeClr val="bg1"/>
              </a:solidFill>
              <a:cs typeface="Calibri"/>
            </a:endParaRPr>
          </a:p>
        </p:txBody>
      </p:sp>
    </p:spTree>
    <p:extLst>
      <p:ext uri="{BB962C8B-B14F-4D97-AF65-F5344CB8AC3E}">
        <p14:creationId xmlns:p14="http://schemas.microsoft.com/office/powerpoint/2010/main" val="260106880"/>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hape&#10;&#10;Description automatically generated">
            <a:extLst>
              <a:ext uri="{FF2B5EF4-FFF2-40B4-BE49-F238E27FC236}">
                <a16:creationId xmlns:a16="http://schemas.microsoft.com/office/drawing/2014/main" id="{FE1B52EA-F7D0-4008-FF71-D192777A2547}"/>
              </a:ext>
            </a:extLst>
          </p:cNvPr>
          <p:cNvPicPr>
            <a:picLocks noChangeAspect="1"/>
          </p:cNvPicPr>
          <p:nvPr/>
        </p:nvPicPr>
        <p:blipFill>
          <a:blip r:embed="rId3"/>
          <a:stretch>
            <a:fillRect/>
          </a:stretch>
        </p:blipFill>
        <p:spPr>
          <a:xfrm>
            <a:off x="-84624" y="2950"/>
            <a:ext cx="12316324" cy="6899725"/>
          </a:xfrm>
          <a:prstGeom prst="rect">
            <a:avLst/>
          </a:prstGeom>
        </p:spPr>
      </p:pic>
      <p:sp>
        <p:nvSpPr>
          <p:cNvPr id="7" name="TextBox 6">
            <a:extLst>
              <a:ext uri="{FF2B5EF4-FFF2-40B4-BE49-F238E27FC236}">
                <a16:creationId xmlns:a16="http://schemas.microsoft.com/office/drawing/2014/main" id="{1ED9ACA6-7744-F96F-A66D-14B2C29B0FBF}"/>
              </a:ext>
            </a:extLst>
          </p:cNvPr>
          <p:cNvSpPr txBox="1"/>
          <p:nvPr/>
        </p:nvSpPr>
        <p:spPr>
          <a:xfrm>
            <a:off x="8362790" y="3432201"/>
            <a:ext cx="49433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600">
              <a:cs typeface="Calibri"/>
            </a:endParaRPr>
          </a:p>
        </p:txBody>
      </p:sp>
      <p:sp>
        <p:nvSpPr>
          <p:cNvPr id="8" name="Title 7">
            <a:extLst>
              <a:ext uri="{FF2B5EF4-FFF2-40B4-BE49-F238E27FC236}">
                <a16:creationId xmlns:a16="http://schemas.microsoft.com/office/drawing/2014/main" id="{A8658A45-DD07-2E7C-408D-39880722D631}"/>
              </a:ext>
            </a:extLst>
          </p:cNvPr>
          <p:cNvSpPr>
            <a:spLocks noGrp="1"/>
          </p:cNvSpPr>
          <p:nvPr>
            <p:ph type="ctrTitle"/>
          </p:nvPr>
        </p:nvSpPr>
        <p:spPr>
          <a:xfrm>
            <a:off x="1025071" y="-247423"/>
            <a:ext cx="10150928" cy="2387600"/>
          </a:xfrm>
        </p:spPr>
        <p:txBody>
          <a:bodyPr/>
          <a:lstStyle/>
          <a:p>
            <a:r>
              <a:rPr lang="en-US">
                <a:solidFill>
                  <a:schemeClr val="bg1"/>
                </a:solidFill>
                <a:latin typeface="Gill Sans MT"/>
                <a:cs typeface="Calibri Light"/>
              </a:rPr>
              <a:t>Communications Committee</a:t>
            </a:r>
            <a:endParaRPr lang="en-US">
              <a:solidFill>
                <a:schemeClr val="bg1"/>
              </a:solidFill>
              <a:latin typeface="Gill Sans MT"/>
            </a:endParaRPr>
          </a:p>
        </p:txBody>
      </p:sp>
      <p:pic>
        <p:nvPicPr>
          <p:cNvPr id="14" name="Picture 14">
            <a:extLst>
              <a:ext uri="{FF2B5EF4-FFF2-40B4-BE49-F238E27FC236}">
                <a16:creationId xmlns:a16="http://schemas.microsoft.com/office/drawing/2014/main" id="{464ED723-704D-8275-E8AD-FB113D4318A0}"/>
              </a:ext>
            </a:extLst>
          </p:cNvPr>
          <p:cNvPicPr>
            <a:picLocks noChangeAspect="1"/>
          </p:cNvPicPr>
          <p:nvPr/>
        </p:nvPicPr>
        <p:blipFill>
          <a:blip r:embed="rId4"/>
          <a:stretch>
            <a:fillRect/>
          </a:stretch>
        </p:blipFill>
        <p:spPr>
          <a:xfrm>
            <a:off x="9525" y="13899"/>
            <a:ext cx="4695824" cy="1627171"/>
          </a:xfrm>
          <a:prstGeom prst="rect">
            <a:avLst/>
          </a:prstGeom>
        </p:spPr>
      </p:pic>
      <p:sp>
        <p:nvSpPr>
          <p:cNvPr id="3" name="Subtitle 11">
            <a:extLst>
              <a:ext uri="{FF2B5EF4-FFF2-40B4-BE49-F238E27FC236}">
                <a16:creationId xmlns:a16="http://schemas.microsoft.com/office/drawing/2014/main" id="{245D4F71-0E4F-E247-3B01-312BCA138B4D}"/>
              </a:ext>
            </a:extLst>
          </p:cNvPr>
          <p:cNvSpPr>
            <a:spLocks noGrp="1"/>
          </p:cNvSpPr>
          <p:nvPr>
            <p:ph type="subTitle" idx="1"/>
          </p:nvPr>
        </p:nvSpPr>
        <p:spPr>
          <a:xfrm>
            <a:off x="1415143" y="2141538"/>
            <a:ext cx="9144000" cy="1655762"/>
          </a:xfrm>
        </p:spPr>
        <p:txBody>
          <a:bodyPr vert="horz" lIns="91440" tIns="45720" rIns="91440" bIns="45720" rtlCol="0" anchor="t">
            <a:normAutofit/>
          </a:bodyPr>
          <a:lstStyle/>
          <a:p>
            <a:r>
              <a:rPr lang="en-US" sz="2000">
                <a:solidFill>
                  <a:schemeClr val="bg1"/>
                </a:solidFill>
                <a:latin typeface="Gill Sans MT"/>
                <a:cs typeface="Calibri"/>
              </a:rPr>
              <a:t>Chair: Paul </a:t>
            </a:r>
            <a:r>
              <a:rPr lang="en-US" sz="2000" err="1">
                <a:solidFill>
                  <a:schemeClr val="bg1"/>
                </a:solidFill>
                <a:latin typeface="Gill Sans MT"/>
                <a:cs typeface="Calibri"/>
              </a:rPr>
              <a:t>Vandermeuse</a:t>
            </a:r>
            <a:r>
              <a:rPr lang="en-US" sz="2000">
                <a:solidFill>
                  <a:schemeClr val="bg1"/>
                </a:solidFill>
                <a:latin typeface="Gill Sans MT"/>
                <a:cs typeface="Calibri"/>
              </a:rPr>
              <a:t> </a:t>
            </a:r>
          </a:p>
        </p:txBody>
      </p:sp>
      <p:pic>
        <p:nvPicPr>
          <p:cNvPr id="4" name="Picture 5">
            <a:extLst>
              <a:ext uri="{FF2B5EF4-FFF2-40B4-BE49-F238E27FC236}">
                <a16:creationId xmlns:a16="http://schemas.microsoft.com/office/drawing/2014/main" id="{5641EA2C-FBA6-12EE-3E7D-468588F26072}"/>
              </a:ext>
            </a:extLst>
          </p:cNvPr>
          <p:cNvPicPr>
            <a:picLocks noChangeAspect="1"/>
          </p:cNvPicPr>
          <p:nvPr/>
        </p:nvPicPr>
        <p:blipFill>
          <a:blip r:embed="rId5"/>
          <a:stretch>
            <a:fillRect/>
          </a:stretch>
        </p:blipFill>
        <p:spPr>
          <a:xfrm>
            <a:off x="1798393" y="3301663"/>
            <a:ext cx="2354263" cy="1771008"/>
          </a:xfrm>
          <a:prstGeom prst="rect">
            <a:avLst/>
          </a:prstGeom>
          <a:ln>
            <a:noFill/>
          </a:ln>
          <a:effectLst>
            <a:softEdge rad="112500"/>
          </a:effectLst>
        </p:spPr>
      </p:pic>
      <p:sp>
        <p:nvSpPr>
          <p:cNvPr id="6" name="TextBox 5">
            <a:extLst>
              <a:ext uri="{FF2B5EF4-FFF2-40B4-BE49-F238E27FC236}">
                <a16:creationId xmlns:a16="http://schemas.microsoft.com/office/drawing/2014/main" id="{5167EAA6-2B37-882F-F979-D3B6D06596CF}"/>
              </a:ext>
            </a:extLst>
          </p:cNvPr>
          <p:cNvSpPr txBox="1"/>
          <p:nvPr/>
        </p:nvSpPr>
        <p:spPr>
          <a:xfrm>
            <a:off x="2093590" y="5026485"/>
            <a:ext cx="1628097"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Gill Sans MT"/>
                <a:cs typeface="Calibri"/>
              </a:rPr>
              <a:t>Jennifer Kleen</a:t>
            </a:r>
          </a:p>
          <a:p>
            <a:pPr algn="ctr"/>
            <a:r>
              <a:rPr lang="en-US" sz="1050">
                <a:solidFill>
                  <a:schemeClr val="bg1"/>
                </a:solidFill>
                <a:latin typeface="Gill Sans MT"/>
                <a:cs typeface="Calibri"/>
              </a:rPr>
              <a:t>Roosevelt Park Zoo, ND</a:t>
            </a:r>
            <a:endParaRPr lang="en-US" sz="1600">
              <a:solidFill>
                <a:schemeClr val="bg1"/>
              </a:solidFill>
              <a:latin typeface="Gill Sans MT"/>
              <a:cs typeface="Calibri"/>
            </a:endParaRPr>
          </a:p>
        </p:txBody>
      </p:sp>
      <p:sp>
        <p:nvSpPr>
          <p:cNvPr id="2" name="TextBox 1">
            <a:extLst>
              <a:ext uri="{FF2B5EF4-FFF2-40B4-BE49-F238E27FC236}">
                <a16:creationId xmlns:a16="http://schemas.microsoft.com/office/drawing/2014/main" id="{A71D2B13-385F-0671-A3EF-327607264DF7}"/>
              </a:ext>
            </a:extLst>
          </p:cNvPr>
          <p:cNvSpPr txBox="1"/>
          <p:nvPr/>
        </p:nvSpPr>
        <p:spPr>
          <a:xfrm>
            <a:off x="-30480" y="6339839"/>
            <a:ext cx="122631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Gill Sans MT"/>
                <a:ea typeface="Poppins"/>
                <a:cs typeface="Poppins"/>
              </a:rPr>
              <a:t>The mission of the Communications Committee is to nurture connection and collaboration to further empathy practices with the goal of sharing more accessible and effective voices for conservation action.</a:t>
            </a:r>
            <a:endParaRPr lang="en-US" sz="1400">
              <a:solidFill>
                <a:schemeClr val="bg1"/>
              </a:solidFill>
              <a:latin typeface="Gill Sans MT"/>
            </a:endParaRPr>
          </a:p>
        </p:txBody>
      </p:sp>
      <p:pic>
        <p:nvPicPr>
          <p:cNvPr id="9" name="Picture 9">
            <a:extLst>
              <a:ext uri="{FF2B5EF4-FFF2-40B4-BE49-F238E27FC236}">
                <a16:creationId xmlns:a16="http://schemas.microsoft.com/office/drawing/2014/main" id="{E09729D2-93C3-0934-DB8E-8F9A636CE6AE}"/>
              </a:ext>
            </a:extLst>
          </p:cNvPr>
          <p:cNvPicPr>
            <a:picLocks noChangeAspect="1"/>
          </p:cNvPicPr>
          <p:nvPr/>
        </p:nvPicPr>
        <p:blipFill rotWithShape="1">
          <a:blip r:embed="rId6"/>
          <a:srcRect l="18542" r="208" b="131"/>
          <a:stretch/>
        </p:blipFill>
        <p:spPr>
          <a:xfrm>
            <a:off x="6707833" y="3259765"/>
            <a:ext cx="1930999" cy="1763070"/>
          </a:xfrm>
          <a:prstGeom prst="rect">
            <a:avLst/>
          </a:prstGeom>
          <a:ln>
            <a:noFill/>
          </a:ln>
          <a:effectLst>
            <a:softEdge rad="112500"/>
          </a:effectLst>
        </p:spPr>
      </p:pic>
      <p:sp>
        <p:nvSpPr>
          <p:cNvPr id="11" name="TextBox 10">
            <a:extLst>
              <a:ext uri="{FF2B5EF4-FFF2-40B4-BE49-F238E27FC236}">
                <a16:creationId xmlns:a16="http://schemas.microsoft.com/office/drawing/2014/main" id="{B698CFD7-F923-E7EA-27BA-80A2E6849851}"/>
              </a:ext>
            </a:extLst>
          </p:cNvPr>
          <p:cNvSpPr txBox="1"/>
          <p:nvPr/>
        </p:nvSpPr>
        <p:spPr>
          <a:xfrm>
            <a:off x="7016990" y="4974293"/>
            <a:ext cx="131026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Gill Sans MT"/>
                <a:cs typeface="Calibri"/>
              </a:rPr>
              <a:t>Ryan Retzke </a:t>
            </a:r>
          </a:p>
          <a:p>
            <a:pPr algn="ctr"/>
            <a:r>
              <a:rPr lang="en-US" sz="1050">
                <a:solidFill>
                  <a:schemeClr val="bg1"/>
                </a:solidFill>
                <a:latin typeface="Gill Sans MT"/>
                <a:cs typeface="Calibri"/>
              </a:rPr>
              <a:t>Racine Zoo, WI</a:t>
            </a:r>
            <a:endParaRPr lang="en-US" sz="1600">
              <a:solidFill>
                <a:schemeClr val="bg1"/>
              </a:solidFill>
              <a:latin typeface="Gill Sans MT"/>
              <a:cs typeface="Calibri"/>
            </a:endParaRPr>
          </a:p>
        </p:txBody>
      </p:sp>
      <p:pic>
        <p:nvPicPr>
          <p:cNvPr id="12" name="Picture 12" descr="A picture containing person, person, glasses, close&#10;&#10;Description automatically generated">
            <a:extLst>
              <a:ext uri="{FF2B5EF4-FFF2-40B4-BE49-F238E27FC236}">
                <a16:creationId xmlns:a16="http://schemas.microsoft.com/office/drawing/2014/main" id="{62D82387-DD83-9DF8-40DE-9102C0D057CC}"/>
              </a:ext>
            </a:extLst>
          </p:cNvPr>
          <p:cNvPicPr>
            <a:picLocks noChangeAspect="1"/>
          </p:cNvPicPr>
          <p:nvPr/>
        </p:nvPicPr>
        <p:blipFill>
          <a:blip r:embed="rId7"/>
          <a:stretch>
            <a:fillRect/>
          </a:stretch>
        </p:blipFill>
        <p:spPr>
          <a:xfrm>
            <a:off x="8717653" y="3251724"/>
            <a:ext cx="1790701" cy="1777973"/>
          </a:xfrm>
          <a:prstGeom prst="rect">
            <a:avLst/>
          </a:prstGeom>
          <a:ln>
            <a:noFill/>
          </a:ln>
          <a:effectLst>
            <a:softEdge rad="112500"/>
          </a:effectLst>
        </p:spPr>
      </p:pic>
      <p:sp>
        <p:nvSpPr>
          <p:cNvPr id="13" name="TextBox 12">
            <a:extLst>
              <a:ext uri="{FF2B5EF4-FFF2-40B4-BE49-F238E27FC236}">
                <a16:creationId xmlns:a16="http://schemas.microsoft.com/office/drawing/2014/main" id="{A2EDF6E5-1A4A-A811-B482-7F97A6DE7111}"/>
              </a:ext>
            </a:extLst>
          </p:cNvPr>
          <p:cNvSpPr txBox="1"/>
          <p:nvPr/>
        </p:nvSpPr>
        <p:spPr>
          <a:xfrm>
            <a:off x="8677601" y="4943652"/>
            <a:ext cx="2069629" cy="7463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Gill Sans MT"/>
                <a:cs typeface="Calibri"/>
              </a:rPr>
              <a:t>Heather Harelson </a:t>
            </a:r>
            <a:r>
              <a:rPr lang="en-US" sz="1600" err="1">
                <a:solidFill>
                  <a:schemeClr val="bg1"/>
                </a:solidFill>
                <a:latin typeface="Gill Sans MT"/>
                <a:cs typeface="Calibri"/>
              </a:rPr>
              <a:t>Nutick</a:t>
            </a:r>
            <a:endParaRPr lang="en-US" sz="1600">
              <a:solidFill>
                <a:schemeClr val="bg1"/>
              </a:solidFill>
              <a:latin typeface="Gill Sans MT"/>
              <a:cs typeface="Calibri"/>
            </a:endParaRPr>
          </a:p>
          <a:p>
            <a:pPr algn="ctr"/>
            <a:r>
              <a:rPr lang="en-US" sz="1050">
                <a:solidFill>
                  <a:schemeClr val="bg1"/>
                </a:solidFill>
                <a:latin typeface="Gill Sans MT"/>
                <a:cs typeface="Calibri" panose="020F0502020204030204"/>
              </a:rPr>
              <a:t>Red River Zoo, ND</a:t>
            </a:r>
            <a:endParaRPr lang="en-US" sz="1600">
              <a:solidFill>
                <a:schemeClr val="bg1"/>
              </a:solidFill>
              <a:latin typeface="Gill Sans MT"/>
              <a:cs typeface="Calibri" panose="020F0502020204030204"/>
            </a:endParaRPr>
          </a:p>
        </p:txBody>
      </p:sp>
      <p:pic>
        <p:nvPicPr>
          <p:cNvPr id="10" name="Picture 14">
            <a:extLst>
              <a:ext uri="{FF2B5EF4-FFF2-40B4-BE49-F238E27FC236}">
                <a16:creationId xmlns:a16="http://schemas.microsoft.com/office/drawing/2014/main" id="{781498C2-C7BE-3036-D0AA-B08F3754C01F}"/>
              </a:ext>
            </a:extLst>
          </p:cNvPr>
          <p:cNvPicPr>
            <a:picLocks noChangeAspect="1"/>
          </p:cNvPicPr>
          <p:nvPr/>
        </p:nvPicPr>
        <p:blipFill>
          <a:blip r:embed="rId8"/>
          <a:stretch>
            <a:fillRect/>
          </a:stretch>
        </p:blipFill>
        <p:spPr>
          <a:xfrm>
            <a:off x="84292" y="3250380"/>
            <a:ext cx="1679576" cy="1762591"/>
          </a:xfrm>
          <a:prstGeom prst="rect">
            <a:avLst/>
          </a:prstGeom>
          <a:ln>
            <a:noFill/>
          </a:ln>
          <a:effectLst>
            <a:softEdge rad="112500"/>
          </a:effectLst>
        </p:spPr>
      </p:pic>
      <p:sp>
        <p:nvSpPr>
          <p:cNvPr id="15" name="TextBox 1">
            <a:extLst>
              <a:ext uri="{FF2B5EF4-FFF2-40B4-BE49-F238E27FC236}">
                <a16:creationId xmlns:a16="http://schemas.microsoft.com/office/drawing/2014/main" id="{88A91168-1972-C643-B90A-41C996E49839}"/>
              </a:ext>
            </a:extLst>
          </p:cNvPr>
          <p:cNvSpPr txBox="1"/>
          <p:nvPr/>
        </p:nvSpPr>
        <p:spPr>
          <a:xfrm>
            <a:off x="157008" y="5015377"/>
            <a:ext cx="1458113" cy="50013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bg1"/>
                </a:solidFill>
                <a:latin typeface="Gill Sans MT"/>
                <a:cs typeface="Calibri"/>
              </a:rPr>
              <a:t>Meagan Ashton</a:t>
            </a:r>
          </a:p>
          <a:p>
            <a:pPr algn="ctr"/>
            <a:r>
              <a:rPr lang="en-US" sz="1050">
                <a:solidFill>
                  <a:schemeClr val="bg1"/>
                </a:solidFill>
                <a:latin typeface="Gill Sans MT"/>
                <a:cs typeface="Calibri"/>
              </a:rPr>
              <a:t>Seattle Aquarium, WA</a:t>
            </a:r>
            <a:endParaRPr lang="en-US" sz="1600">
              <a:solidFill>
                <a:schemeClr val="bg1"/>
              </a:solidFill>
              <a:latin typeface="Gill Sans MT"/>
              <a:cs typeface="Calibri"/>
            </a:endParaRPr>
          </a:p>
        </p:txBody>
      </p:sp>
      <p:pic>
        <p:nvPicPr>
          <p:cNvPr id="16" name="Picture 16" descr="A picture containing indoor, person&#10;&#10;Description automatically generated">
            <a:extLst>
              <a:ext uri="{FF2B5EF4-FFF2-40B4-BE49-F238E27FC236}">
                <a16:creationId xmlns:a16="http://schemas.microsoft.com/office/drawing/2014/main" id="{49FDCA79-512F-156B-6D98-D285EC115A54}"/>
              </a:ext>
            </a:extLst>
          </p:cNvPr>
          <p:cNvPicPr>
            <a:picLocks noChangeAspect="1"/>
          </p:cNvPicPr>
          <p:nvPr/>
        </p:nvPicPr>
        <p:blipFill>
          <a:blip r:embed="rId9"/>
          <a:stretch>
            <a:fillRect/>
          </a:stretch>
        </p:blipFill>
        <p:spPr>
          <a:xfrm>
            <a:off x="4134203" y="3302530"/>
            <a:ext cx="2579078" cy="1752369"/>
          </a:xfrm>
          <a:prstGeom prst="rect">
            <a:avLst/>
          </a:prstGeom>
          <a:ln>
            <a:noFill/>
          </a:ln>
          <a:effectLst>
            <a:softEdge rad="112500"/>
          </a:effectLst>
        </p:spPr>
      </p:pic>
      <p:sp>
        <p:nvSpPr>
          <p:cNvPr id="17" name="TextBox 16">
            <a:extLst>
              <a:ext uri="{FF2B5EF4-FFF2-40B4-BE49-F238E27FC236}">
                <a16:creationId xmlns:a16="http://schemas.microsoft.com/office/drawing/2014/main" id="{3D2F8564-E282-BAC6-D381-A7846974FC01}"/>
              </a:ext>
            </a:extLst>
          </p:cNvPr>
          <p:cNvSpPr txBox="1"/>
          <p:nvPr/>
        </p:nvSpPr>
        <p:spPr>
          <a:xfrm>
            <a:off x="4361088" y="4947328"/>
            <a:ext cx="2208815"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Gill Sans MT"/>
                <a:cs typeface="Calibri"/>
              </a:rPr>
              <a:t>Paul </a:t>
            </a:r>
            <a:r>
              <a:rPr lang="en-US" sz="1600" err="1">
                <a:solidFill>
                  <a:schemeClr val="bg1"/>
                </a:solidFill>
                <a:latin typeface="Gill Sans MT"/>
                <a:cs typeface="Calibri"/>
              </a:rPr>
              <a:t>Vandermeuse</a:t>
            </a:r>
          </a:p>
          <a:p>
            <a:pPr algn="ctr"/>
            <a:r>
              <a:rPr lang="en-US" sz="1050">
                <a:solidFill>
                  <a:schemeClr val="bg1"/>
                </a:solidFill>
                <a:latin typeface="Gill Sans MT"/>
                <a:cs typeface="Calibri"/>
              </a:rPr>
              <a:t>Zoological Society of Milwaukee, WI</a:t>
            </a:r>
            <a:endParaRPr lang="en-US" sz="1600">
              <a:solidFill>
                <a:schemeClr val="bg1"/>
              </a:solidFill>
              <a:latin typeface="Gill Sans MT"/>
              <a:cs typeface="Calibri"/>
            </a:endParaRPr>
          </a:p>
        </p:txBody>
      </p:sp>
      <p:pic>
        <p:nvPicPr>
          <p:cNvPr id="18" name="Picture 18">
            <a:extLst>
              <a:ext uri="{FF2B5EF4-FFF2-40B4-BE49-F238E27FC236}">
                <a16:creationId xmlns:a16="http://schemas.microsoft.com/office/drawing/2014/main" id="{261017C3-7588-AA71-8604-315CE3C92145}"/>
              </a:ext>
            </a:extLst>
          </p:cNvPr>
          <p:cNvPicPr>
            <a:picLocks noChangeAspect="1"/>
          </p:cNvPicPr>
          <p:nvPr/>
        </p:nvPicPr>
        <p:blipFill>
          <a:blip r:embed="rId10"/>
          <a:stretch>
            <a:fillRect/>
          </a:stretch>
        </p:blipFill>
        <p:spPr>
          <a:xfrm rot="5400000">
            <a:off x="10335456" y="3423935"/>
            <a:ext cx="1861283" cy="1386499"/>
          </a:xfrm>
          <a:prstGeom prst="rect">
            <a:avLst/>
          </a:prstGeom>
          <a:ln>
            <a:noFill/>
          </a:ln>
          <a:effectLst>
            <a:softEdge rad="112500"/>
          </a:effectLst>
        </p:spPr>
      </p:pic>
      <p:sp>
        <p:nvSpPr>
          <p:cNvPr id="19" name="TextBox 18">
            <a:extLst>
              <a:ext uri="{FF2B5EF4-FFF2-40B4-BE49-F238E27FC236}">
                <a16:creationId xmlns:a16="http://schemas.microsoft.com/office/drawing/2014/main" id="{0AF9E537-F64A-A24A-48B3-FFBF8FE53AF5}"/>
              </a:ext>
            </a:extLst>
          </p:cNvPr>
          <p:cNvSpPr txBox="1"/>
          <p:nvPr/>
        </p:nvSpPr>
        <p:spPr>
          <a:xfrm>
            <a:off x="10231455" y="4984062"/>
            <a:ext cx="2069629"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Gill Sans MT"/>
                <a:cs typeface="Calibri"/>
              </a:rPr>
              <a:t>Katie Elam</a:t>
            </a:r>
          </a:p>
          <a:p>
            <a:pPr algn="ctr"/>
            <a:r>
              <a:rPr lang="en-US" sz="1050" err="1">
                <a:solidFill>
                  <a:schemeClr val="bg1"/>
                </a:solidFill>
                <a:latin typeface="Gill Sans MT"/>
                <a:cs typeface="Calibri" panose="020F0502020204030204"/>
              </a:rPr>
              <a:t>ZooMontana</a:t>
            </a:r>
            <a:r>
              <a:rPr lang="en-US" sz="1050">
                <a:solidFill>
                  <a:schemeClr val="bg1"/>
                </a:solidFill>
                <a:latin typeface="Gill Sans MT"/>
                <a:cs typeface="Calibri" panose="020F0502020204030204"/>
              </a:rPr>
              <a:t>, MT</a:t>
            </a:r>
            <a:endParaRPr lang="en-US" sz="1600">
              <a:solidFill>
                <a:schemeClr val="bg1"/>
              </a:solidFill>
              <a:latin typeface="Gill Sans MT"/>
              <a:cs typeface="Calibri" panose="020F0502020204030204"/>
            </a:endParaRPr>
          </a:p>
        </p:txBody>
      </p:sp>
    </p:spTree>
    <p:extLst>
      <p:ext uri="{BB962C8B-B14F-4D97-AF65-F5344CB8AC3E}">
        <p14:creationId xmlns:p14="http://schemas.microsoft.com/office/powerpoint/2010/main" val="429510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4"/>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5"/>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67341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Communications Committee Updates </a:t>
            </a:r>
            <a:endParaRPr lang="en-US">
              <a:solidFill>
                <a:schemeClr val="accent5">
                  <a:lumMod val="75000"/>
                </a:schemeClr>
              </a:solidFill>
            </a:endParaRPr>
          </a:p>
          <a:p>
            <a:endParaRPr lang="en-US" sz="3200">
              <a:solidFill>
                <a:schemeClr val="accent5">
                  <a:lumMod val="75000"/>
                </a:schemeClr>
              </a:solidFill>
              <a:latin typeface="Gill Sans MT"/>
              <a:cs typeface="Calibri"/>
            </a:endParaRPr>
          </a:p>
        </p:txBody>
      </p:sp>
      <p:sp>
        <p:nvSpPr>
          <p:cNvPr id="56" name="TextBox 55">
            <a:extLst>
              <a:ext uri="{FF2B5EF4-FFF2-40B4-BE49-F238E27FC236}">
                <a16:creationId xmlns:a16="http://schemas.microsoft.com/office/drawing/2014/main" id="{19869A1D-F353-A928-7957-E175940AEEAA}"/>
              </a:ext>
            </a:extLst>
          </p:cNvPr>
          <p:cNvSpPr txBox="1"/>
          <p:nvPr/>
        </p:nvSpPr>
        <p:spPr>
          <a:xfrm>
            <a:off x="887506" y="1981199"/>
            <a:ext cx="10569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latin typeface="Gill Sans MT"/>
              <a:cs typeface="Calibri" panose="020F0502020204030204"/>
            </a:endParaRPr>
          </a:p>
        </p:txBody>
      </p:sp>
      <p:sp>
        <p:nvSpPr>
          <p:cNvPr id="3" name="TextBox 2">
            <a:extLst>
              <a:ext uri="{FF2B5EF4-FFF2-40B4-BE49-F238E27FC236}">
                <a16:creationId xmlns:a16="http://schemas.microsoft.com/office/drawing/2014/main" id="{CF3F29BC-BA97-9702-C93B-9D0B4558A0F3}"/>
              </a:ext>
            </a:extLst>
          </p:cNvPr>
          <p:cNvSpPr txBox="1"/>
          <p:nvPr/>
        </p:nvSpPr>
        <p:spPr>
          <a:xfrm>
            <a:off x="730015" y="2691271"/>
            <a:ext cx="495732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Gill Sans MT"/>
                <a:cs typeface="Calibri" panose="020F0502020204030204"/>
              </a:rPr>
              <a:t>Action informed by data from Rapid Inquiry Cycle #1</a:t>
            </a:r>
          </a:p>
          <a:p>
            <a:pPr marL="285750" indent="-285750">
              <a:buFont typeface="Arial"/>
              <a:buChar char="•"/>
            </a:pPr>
            <a:r>
              <a:rPr lang="en-US" sz="1600">
                <a:latin typeface="Gill Sans MT"/>
                <a:cs typeface="Calibri" panose="020F0502020204030204"/>
              </a:rPr>
              <a:t>Closed the Google Group in July to move intra-Network communication to the discussion board.</a:t>
            </a:r>
          </a:p>
          <a:p>
            <a:pPr marL="285750" indent="-285750">
              <a:buFont typeface="Arial"/>
              <a:buChar char="•"/>
            </a:pPr>
            <a:r>
              <a:rPr lang="en-US" sz="1600">
                <a:latin typeface="Gill Sans MT"/>
                <a:cs typeface="Calibri" panose="020F0502020204030204"/>
              </a:rPr>
              <a:t>Kickstarted the creation of the Empathy Matters Newsletter that is curated by Marta Burnet and goes out monthly. </a:t>
            </a:r>
          </a:p>
        </p:txBody>
      </p:sp>
      <p:sp>
        <p:nvSpPr>
          <p:cNvPr id="7" name="TextBox 6">
            <a:extLst>
              <a:ext uri="{FF2B5EF4-FFF2-40B4-BE49-F238E27FC236}">
                <a16:creationId xmlns:a16="http://schemas.microsoft.com/office/drawing/2014/main" id="{E59AEA5E-40FE-6271-7E62-56D173A8F302}"/>
              </a:ext>
            </a:extLst>
          </p:cNvPr>
          <p:cNvSpPr txBox="1"/>
          <p:nvPr/>
        </p:nvSpPr>
        <p:spPr>
          <a:xfrm>
            <a:off x="776675" y="2168971"/>
            <a:ext cx="41275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ill Sans MT"/>
                <a:cs typeface="Calibri"/>
              </a:rPr>
              <a:t>Streamline Network communication</a:t>
            </a:r>
            <a:endParaRPr lang="en-US"/>
          </a:p>
        </p:txBody>
      </p:sp>
      <p:sp>
        <p:nvSpPr>
          <p:cNvPr id="6" name="TextBox 5">
            <a:extLst>
              <a:ext uri="{FF2B5EF4-FFF2-40B4-BE49-F238E27FC236}">
                <a16:creationId xmlns:a16="http://schemas.microsoft.com/office/drawing/2014/main" id="{E6A171BD-4F6E-1E80-F94B-6E5BF80990B3}"/>
              </a:ext>
            </a:extLst>
          </p:cNvPr>
          <p:cNvSpPr txBox="1"/>
          <p:nvPr/>
        </p:nvSpPr>
        <p:spPr>
          <a:xfrm>
            <a:off x="6559635" y="2168971"/>
            <a:ext cx="41275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ill Sans MT"/>
                <a:cs typeface="Calibri"/>
              </a:rPr>
              <a:t>Re-evaluate website organization</a:t>
            </a:r>
            <a:endParaRPr lang="en-US"/>
          </a:p>
        </p:txBody>
      </p:sp>
      <p:sp>
        <p:nvSpPr>
          <p:cNvPr id="8" name="TextBox 7">
            <a:extLst>
              <a:ext uri="{FF2B5EF4-FFF2-40B4-BE49-F238E27FC236}">
                <a16:creationId xmlns:a16="http://schemas.microsoft.com/office/drawing/2014/main" id="{32513A0A-A61E-8D2C-4924-2A98C5589403}"/>
              </a:ext>
            </a:extLst>
          </p:cNvPr>
          <p:cNvSpPr txBox="1"/>
          <p:nvPr/>
        </p:nvSpPr>
        <p:spPr>
          <a:xfrm>
            <a:off x="6506163" y="2691271"/>
            <a:ext cx="495732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Gill Sans MT"/>
                <a:cs typeface="Calibri" panose="020F0502020204030204"/>
              </a:rPr>
              <a:t>Created an Empathy Glossary page</a:t>
            </a:r>
            <a:r>
              <a:rPr lang="en-US">
                <a:latin typeface="Calibri" panose="020F0502020204030204"/>
                <a:cs typeface="Calibri" panose="020F0502020204030204"/>
              </a:rPr>
              <a:t>.</a:t>
            </a:r>
          </a:p>
          <a:p>
            <a:pPr marL="285750" indent="-285750">
              <a:buFont typeface="Arial"/>
              <a:buChar char="•"/>
            </a:pPr>
            <a:r>
              <a:rPr lang="en-US" sz="1600">
                <a:latin typeface="Gill Sans MT"/>
                <a:cs typeface="Calibri"/>
              </a:rPr>
              <a:t>Reorganization of the Empathy Resources page.</a:t>
            </a:r>
          </a:p>
          <a:p>
            <a:pPr marL="285750" indent="-285750">
              <a:buFont typeface="Arial"/>
              <a:buChar char="•"/>
            </a:pPr>
            <a:r>
              <a:rPr lang="en-US" sz="1600">
                <a:latin typeface="Gill Sans MT"/>
                <a:cs typeface="Calibri"/>
              </a:rPr>
              <a:t>Added a "Fun" channel on the discussion board.</a:t>
            </a:r>
            <a:r>
              <a:rPr lang="en-US" sz="1600">
                <a:cs typeface="Calibri"/>
              </a:rPr>
              <a:t> </a:t>
            </a:r>
            <a:endParaRPr lang="en-US" sz="1600"/>
          </a:p>
        </p:txBody>
      </p:sp>
      <p:sp>
        <p:nvSpPr>
          <p:cNvPr id="10" name="TextBox 9">
            <a:extLst>
              <a:ext uri="{FF2B5EF4-FFF2-40B4-BE49-F238E27FC236}">
                <a16:creationId xmlns:a16="http://schemas.microsoft.com/office/drawing/2014/main" id="{536D9EDA-F0A7-A367-9DBB-8B1C79996E5A}"/>
              </a:ext>
            </a:extLst>
          </p:cNvPr>
          <p:cNvSpPr txBox="1"/>
          <p:nvPr/>
        </p:nvSpPr>
        <p:spPr>
          <a:xfrm>
            <a:off x="640871" y="4609185"/>
            <a:ext cx="52578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ill Sans MT"/>
                <a:cs typeface="Calibri"/>
              </a:rPr>
              <a:t>Provide opportunities for relationship building</a:t>
            </a:r>
          </a:p>
        </p:txBody>
      </p:sp>
      <p:sp>
        <p:nvSpPr>
          <p:cNvPr id="11" name="TextBox 10">
            <a:extLst>
              <a:ext uri="{FF2B5EF4-FFF2-40B4-BE49-F238E27FC236}">
                <a16:creationId xmlns:a16="http://schemas.microsoft.com/office/drawing/2014/main" id="{0F20868C-F502-6DBB-012E-1D9C9587B2C8}"/>
              </a:ext>
            </a:extLst>
          </p:cNvPr>
          <p:cNvSpPr txBox="1"/>
          <p:nvPr/>
        </p:nvSpPr>
        <p:spPr>
          <a:xfrm>
            <a:off x="774834" y="5118784"/>
            <a:ext cx="495732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Gill Sans MT"/>
                <a:cs typeface="Calibri"/>
              </a:rPr>
              <a:t>4 social/happy hours this year. </a:t>
            </a:r>
          </a:p>
          <a:p>
            <a:pPr marL="742950" lvl="1" indent="-285750">
              <a:buFont typeface="Arial"/>
              <a:buChar char="•"/>
            </a:pPr>
            <a:r>
              <a:rPr lang="en-US" sz="1600">
                <a:latin typeface="Gill Sans MT"/>
                <a:cs typeface="Calibri"/>
              </a:rPr>
              <a:t>February 10th </a:t>
            </a:r>
          </a:p>
          <a:p>
            <a:pPr marL="742950" lvl="1" indent="-285750">
              <a:buFont typeface="Arial"/>
              <a:buChar char="•"/>
            </a:pPr>
            <a:r>
              <a:rPr lang="en-US" sz="1600">
                <a:latin typeface="Gill Sans MT"/>
                <a:cs typeface="Calibri"/>
              </a:rPr>
              <a:t>April 8th </a:t>
            </a:r>
          </a:p>
          <a:p>
            <a:pPr marL="742950" lvl="1" indent="-285750">
              <a:buFont typeface="Arial"/>
              <a:buChar char="•"/>
            </a:pPr>
            <a:r>
              <a:rPr lang="en-US" sz="1600">
                <a:latin typeface="Gill Sans MT"/>
                <a:cs typeface="Calibri"/>
              </a:rPr>
              <a:t>October 13th at 2pm</a:t>
            </a:r>
          </a:p>
          <a:p>
            <a:pPr marL="742950" lvl="1" indent="-285750">
              <a:buFont typeface="Arial"/>
              <a:buChar char="•"/>
            </a:pPr>
            <a:r>
              <a:rPr lang="en-US" sz="1600">
                <a:latin typeface="Gill Sans MT"/>
                <a:cs typeface="Calibri"/>
              </a:rPr>
              <a:t>TBD!</a:t>
            </a:r>
          </a:p>
          <a:p>
            <a:pPr marL="742950" lvl="1" indent="-285750">
              <a:buFont typeface="Arial"/>
              <a:buChar char="•"/>
            </a:pPr>
            <a:endParaRPr lang="en-US" sz="1600">
              <a:latin typeface="Gill Sans MT"/>
              <a:cs typeface="Calibri"/>
            </a:endParaRPr>
          </a:p>
        </p:txBody>
      </p:sp>
      <p:pic>
        <p:nvPicPr>
          <p:cNvPr id="12" name="Picture 12">
            <a:extLst>
              <a:ext uri="{FF2B5EF4-FFF2-40B4-BE49-F238E27FC236}">
                <a16:creationId xmlns:a16="http://schemas.microsoft.com/office/drawing/2014/main" id="{F5C0E21B-4A93-0151-AC0E-151C729F6075}"/>
              </a:ext>
            </a:extLst>
          </p:cNvPr>
          <p:cNvPicPr>
            <a:picLocks noChangeAspect="1"/>
          </p:cNvPicPr>
          <p:nvPr/>
        </p:nvPicPr>
        <p:blipFill>
          <a:blip r:embed="rId6"/>
          <a:stretch>
            <a:fillRect/>
          </a:stretch>
        </p:blipFill>
        <p:spPr>
          <a:xfrm>
            <a:off x="8262257" y="3704688"/>
            <a:ext cx="4557488" cy="4183912"/>
          </a:xfrm>
          <a:prstGeom prst="ellipse">
            <a:avLst/>
          </a:prstGeom>
          <a:ln>
            <a:noFill/>
          </a:ln>
          <a:effectLst>
            <a:softEdge rad="112500"/>
          </a:effectLst>
        </p:spPr>
      </p:pic>
    </p:spTree>
    <p:extLst>
      <p:ext uri="{BB962C8B-B14F-4D97-AF65-F5344CB8AC3E}">
        <p14:creationId xmlns:p14="http://schemas.microsoft.com/office/powerpoint/2010/main" val="3018387152"/>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9B6237E4-B1BC-9D91-3179-4BBD53AAF5D0}"/>
              </a:ext>
            </a:extLst>
          </p:cNvPr>
          <p:cNvPicPr>
            <a:picLocks noGrp="1" noChangeAspect="1"/>
          </p:cNvPicPr>
          <p:nvPr>
            <p:ph idx="1"/>
          </p:nvPr>
        </p:nvPicPr>
        <p:blipFill>
          <a:blip r:embed="rId4"/>
          <a:stretch>
            <a:fillRect/>
          </a:stretch>
        </p:blipFill>
        <p:spPr>
          <a:xfrm>
            <a:off x="-7727" y="-75479"/>
            <a:ext cx="12231700" cy="1458531"/>
          </a:xfrm>
        </p:spPr>
      </p:pic>
      <p:pic>
        <p:nvPicPr>
          <p:cNvPr id="2" name="Picture 1">
            <a:extLst>
              <a:ext uri="{FF2B5EF4-FFF2-40B4-BE49-F238E27FC236}">
                <a16:creationId xmlns:a16="http://schemas.microsoft.com/office/drawing/2014/main" id="{E7541F67-92A6-0703-9DCC-D3E5302597F7}"/>
              </a:ext>
            </a:extLst>
          </p:cNvPr>
          <p:cNvPicPr>
            <a:picLocks noChangeAspect="1"/>
          </p:cNvPicPr>
          <p:nvPr/>
        </p:nvPicPr>
        <p:blipFill>
          <a:blip r:embed="rId5"/>
          <a:stretch>
            <a:fillRect/>
          </a:stretch>
        </p:blipFill>
        <p:spPr>
          <a:xfrm>
            <a:off x="310409" y="81505"/>
            <a:ext cx="1627773" cy="1865538"/>
          </a:xfrm>
          <a:prstGeom prst="rect">
            <a:avLst/>
          </a:prstGeom>
        </p:spPr>
      </p:pic>
      <p:sp>
        <p:nvSpPr>
          <p:cNvPr id="5" name="TextBox 4">
            <a:extLst>
              <a:ext uri="{FF2B5EF4-FFF2-40B4-BE49-F238E27FC236}">
                <a16:creationId xmlns:a16="http://schemas.microsoft.com/office/drawing/2014/main" id="{BFE19FEC-F3CF-E042-EFC6-D7B3C9036A4B}"/>
              </a:ext>
            </a:extLst>
          </p:cNvPr>
          <p:cNvSpPr txBox="1"/>
          <p:nvPr/>
        </p:nvSpPr>
        <p:spPr>
          <a:xfrm>
            <a:off x="1899307" y="843831"/>
            <a:ext cx="67341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5000"/>
                  </a:schemeClr>
                </a:solidFill>
                <a:latin typeface="Gill Sans MT"/>
                <a:cs typeface="Calibri"/>
              </a:rPr>
              <a:t>Looking to 2023</a:t>
            </a:r>
            <a:endParaRPr lang="en-US" sz="3200">
              <a:solidFill>
                <a:schemeClr val="accent5">
                  <a:lumMod val="75000"/>
                </a:schemeClr>
              </a:solidFill>
              <a:latin typeface="Gill Sans MT"/>
            </a:endParaRPr>
          </a:p>
          <a:p>
            <a:endParaRPr lang="en-US" sz="3200">
              <a:solidFill>
                <a:schemeClr val="accent5">
                  <a:lumMod val="75000"/>
                </a:schemeClr>
              </a:solidFill>
              <a:latin typeface="Gill Sans MT"/>
              <a:cs typeface="Calibri"/>
            </a:endParaRPr>
          </a:p>
        </p:txBody>
      </p:sp>
      <p:graphicFrame>
        <p:nvGraphicFramePr>
          <p:cNvPr id="3" name="Diagram 5">
            <a:extLst>
              <a:ext uri="{FF2B5EF4-FFF2-40B4-BE49-F238E27FC236}">
                <a16:creationId xmlns:a16="http://schemas.microsoft.com/office/drawing/2014/main" id="{59A7907F-3831-BCAF-1B88-3B32D166393D}"/>
              </a:ext>
            </a:extLst>
          </p:cNvPr>
          <p:cNvGraphicFramePr/>
          <p:nvPr>
            <p:extLst>
              <p:ext uri="{D42A27DB-BD31-4B8C-83A1-F6EECF244321}">
                <p14:modId xmlns:p14="http://schemas.microsoft.com/office/powerpoint/2010/main" val="3246350905"/>
              </p:ext>
            </p:extLst>
          </p:nvPr>
        </p:nvGraphicFramePr>
        <p:xfrm>
          <a:off x="1234966" y="1915511"/>
          <a:ext cx="9919137" cy="47349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091206223"/>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hape&#10;&#10;Description automatically generated">
            <a:extLst>
              <a:ext uri="{FF2B5EF4-FFF2-40B4-BE49-F238E27FC236}">
                <a16:creationId xmlns:a16="http://schemas.microsoft.com/office/drawing/2014/main" id="{FE1B52EA-F7D0-4008-FF71-D192777A2547}"/>
              </a:ext>
            </a:extLst>
          </p:cNvPr>
          <p:cNvPicPr>
            <a:picLocks noChangeAspect="1"/>
          </p:cNvPicPr>
          <p:nvPr/>
        </p:nvPicPr>
        <p:blipFill>
          <a:blip r:embed="rId3"/>
          <a:stretch>
            <a:fillRect/>
          </a:stretch>
        </p:blipFill>
        <p:spPr>
          <a:xfrm>
            <a:off x="-84624" y="2950"/>
            <a:ext cx="12316324" cy="6899725"/>
          </a:xfrm>
          <a:prstGeom prst="rect">
            <a:avLst/>
          </a:prstGeom>
        </p:spPr>
      </p:pic>
      <p:sp>
        <p:nvSpPr>
          <p:cNvPr id="7" name="TextBox 6">
            <a:extLst>
              <a:ext uri="{FF2B5EF4-FFF2-40B4-BE49-F238E27FC236}">
                <a16:creationId xmlns:a16="http://schemas.microsoft.com/office/drawing/2014/main" id="{1ED9ACA6-7744-F96F-A66D-14B2C29B0FBF}"/>
              </a:ext>
            </a:extLst>
          </p:cNvPr>
          <p:cNvSpPr txBox="1"/>
          <p:nvPr/>
        </p:nvSpPr>
        <p:spPr>
          <a:xfrm>
            <a:off x="8362790" y="3432201"/>
            <a:ext cx="49433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600">
              <a:cs typeface="Calibri"/>
            </a:endParaRPr>
          </a:p>
        </p:txBody>
      </p:sp>
      <p:sp>
        <p:nvSpPr>
          <p:cNvPr id="8" name="Title 7">
            <a:extLst>
              <a:ext uri="{FF2B5EF4-FFF2-40B4-BE49-F238E27FC236}">
                <a16:creationId xmlns:a16="http://schemas.microsoft.com/office/drawing/2014/main" id="{A8658A45-DD07-2E7C-408D-39880722D631}"/>
              </a:ext>
            </a:extLst>
          </p:cNvPr>
          <p:cNvSpPr>
            <a:spLocks noGrp="1"/>
          </p:cNvSpPr>
          <p:nvPr>
            <p:ph type="ctrTitle"/>
          </p:nvPr>
        </p:nvSpPr>
        <p:spPr>
          <a:xfrm>
            <a:off x="994591" y="1754097"/>
            <a:ext cx="10150928" cy="2387600"/>
          </a:xfrm>
        </p:spPr>
        <p:txBody>
          <a:bodyPr>
            <a:normAutofit fontScale="90000"/>
          </a:bodyPr>
          <a:lstStyle/>
          <a:p>
            <a:r>
              <a:rPr lang="en-US">
                <a:solidFill>
                  <a:schemeClr val="bg1"/>
                </a:solidFill>
                <a:latin typeface="Gill Sans MT"/>
                <a:cs typeface="Calibri Light"/>
              </a:rPr>
              <a:t>Investigating the Impact of Preschool Type on Young Children's Empathy</a:t>
            </a:r>
            <a:endParaRPr lang="en-US">
              <a:solidFill>
                <a:schemeClr val="bg1"/>
              </a:solidFill>
            </a:endParaRPr>
          </a:p>
        </p:txBody>
      </p:sp>
      <p:sp>
        <p:nvSpPr>
          <p:cNvPr id="12" name="Subtitle 11">
            <a:extLst>
              <a:ext uri="{FF2B5EF4-FFF2-40B4-BE49-F238E27FC236}">
                <a16:creationId xmlns:a16="http://schemas.microsoft.com/office/drawing/2014/main" id="{BF2E4322-314F-CCF6-B9B7-53703E7E8A47}"/>
              </a:ext>
            </a:extLst>
          </p:cNvPr>
          <p:cNvSpPr>
            <a:spLocks noGrp="1"/>
          </p:cNvSpPr>
          <p:nvPr>
            <p:ph type="subTitle" idx="1"/>
          </p:nvPr>
        </p:nvSpPr>
        <p:spPr>
          <a:xfrm>
            <a:off x="1465943" y="4234498"/>
            <a:ext cx="9144000" cy="1655762"/>
          </a:xfrm>
        </p:spPr>
        <p:txBody>
          <a:bodyPr vert="horz" lIns="91440" tIns="45720" rIns="91440" bIns="45720" rtlCol="0" anchor="t">
            <a:normAutofit/>
          </a:bodyPr>
          <a:lstStyle/>
          <a:p>
            <a:r>
              <a:rPr lang="en-US" sz="2000">
                <a:solidFill>
                  <a:schemeClr val="bg1"/>
                </a:solidFill>
                <a:latin typeface="Gill Sans MT"/>
                <a:cs typeface="Calibri"/>
              </a:rPr>
              <a:t>Dr. Julie Ernst </a:t>
            </a:r>
          </a:p>
          <a:p>
            <a:r>
              <a:rPr lang="en-US" sz="2000">
                <a:solidFill>
                  <a:schemeClr val="bg1"/>
                </a:solidFill>
                <a:latin typeface="Gill Sans MT"/>
                <a:cs typeface="Calibri"/>
              </a:rPr>
              <a:t>University of Minnesota, Duluth </a:t>
            </a:r>
          </a:p>
        </p:txBody>
      </p:sp>
      <p:pic>
        <p:nvPicPr>
          <p:cNvPr id="14" name="Picture 14">
            <a:extLst>
              <a:ext uri="{FF2B5EF4-FFF2-40B4-BE49-F238E27FC236}">
                <a16:creationId xmlns:a16="http://schemas.microsoft.com/office/drawing/2014/main" id="{464ED723-704D-8275-E8AD-FB113D4318A0}"/>
              </a:ext>
            </a:extLst>
          </p:cNvPr>
          <p:cNvPicPr>
            <a:picLocks noChangeAspect="1"/>
          </p:cNvPicPr>
          <p:nvPr/>
        </p:nvPicPr>
        <p:blipFill>
          <a:blip r:embed="rId4"/>
          <a:stretch>
            <a:fillRect/>
          </a:stretch>
        </p:blipFill>
        <p:spPr>
          <a:xfrm>
            <a:off x="9525" y="13899"/>
            <a:ext cx="4695824" cy="1627171"/>
          </a:xfrm>
          <a:prstGeom prst="rect">
            <a:avLst/>
          </a:prstGeom>
        </p:spPr>
      </p:pic>
    </p:spTree>
    <p:extLst>
      <p:ext uri="{BB962C8B-B14F-4D97-AF65-F5344CB8AC3E}">
        <p14:creationId xmlns:p14="http://schemas.microsoft.com/office/powerpoint/2010/main" val="12089927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75e76d8-fb42-48b8-87bf-4eea0e1e720f">
      <Terms xmlns="http://schemas.microsoft.com/office/infopath/2007/PartnerControls"/>
    </lcf76f155ced4ddcb4097134ff3c332f>
    <TaxCatchAll xmlns="26c04f2e-a569-4772-b955-8012543e8cda" xsi:nil="true"/>
    <SharedWithUsers xmlns="26c04f2e-a569-4772-b955-8012543e8cda">
      <UserInfo>
        <DisplayName>Emily Bernhardt</DisplayName>
        <AccountId>1221</AccountId>
        <AccountType/>
      </UserInfo>
      <UserInfo>
        <DisplayName>Marta Burnet</DisplayName>
        <AccountId>361</AccountId>
        <AccountType/>
      </UserInfo>
      <UserInfo>
        <DisplayName>Mary Jackson</DisplayName>
        <AccountId>14</AccountId>
        <AccountType/>
      </UserInfo>
      <UserInfo>
        <DisplayName>Sydney Dratel</DisplayName>
        <AccountId>362</AccountId>
        <AccountType/>
      </UserInfo>
      <UserInfo>
        <DisplayName>Laurel Abbotts</DisplayName>
        <AccountId>18</AccountId>
        <AccountType/>
      </UserInfo>
      <UserInfo>
        <DisplayName>Kirinne Slaughter</DisplayName>
        <AccountId>408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DECC1D1ABF9514F8FBADB246F357791" ma:contentTypeVersion="17" ma:contentTypeDescription="Create a new document." ma:contentTypeScope="" ma:versionID="be12fa95d0bf03aa5a6576c1582f7d85">
  <xsd:schema xmlns:xsd="http://www.w3.org/2001/XMLSchema" xmlns:xs="http://www.w3.org/2001/XMLSchema" xmlns:p="http://schemas.microsoft.com/office/2006/metadata/properties" xmlns:ns2="c75e76d8-fb42-48b8-87bf-4eea0e1e720f" xmlns:ns3="26c04f2e-a569-4772-b955-8012543e8cda" targetNamespace="http://schemas.microsoft.com/office/2006/metadata/properties" ma:root="true" ma:fieldsID="664850a8c4cf44e601aa380872dd9409" ns2:_="" ns3:_="">
    <xsd:import namespace="c75e76d8-fb42-48b8-87bf-4eea0e1e720f"/>
    <xsd:import namespace="26c04f2e-a569-4772-b955-8012543e8cd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5e76d8-fb42-48b8-87bf-4eea0e1e72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4db1a44-881a-4005-86ee-69e239ca85a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6c04f2e-a569-4772-b955-8012543e8cd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c0bef3-b6f2-40ac-99d1-4a631f554743}" ma:internalName="TaxCatchAll" ma:showField="CatchAllData" ma:web="26c04f2e-a569-4772-b955-8012543e8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544A30-4F0B-497D-9A44-B550E119B339}">
  <ds:schemaRefs>
    <ds:schemaRef ds:uri="http://schemas.microsoft.com/sharepoint/v3/contenttype/forms"/>
  </ds:schemaRefs>
</ds:datastoreItem>
</file>

<file path=customXml/itemProps2.xml><?xml version="1.0" encoding="utf-8"?>
<ds:datastoreItem xmlns:ds="http://schemas.openxmlformats.org/officeDocument/2006/customXml" ds:itemID="{ABA01645-C19C-494B-9B9D-FD58CA50D147}">
  <ds:schemaRefs>
    <ds:schemaRef ds:uri="26c04f2e-a569-4772-b955-8012543e8cda"/>
    <ds:schemaRef ds:uri="c75e76d8-fb42-48b8-87bf-4eea0e1e72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F629711-26F5-4A17-88AE-A5DFB91268E1}">
  <ds:schemaRefs>
    <ds:schemaRef ds:uri="26c04f2e-a569-4772-b955-8012543e8cda"/>
    <ds:schemaRef ds:uri="c75e76d8-fb42-48b8-87bf-4eea0e1e72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37</Slides>
  <Notes>34</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 All-Network  Meeting  October 2022</vt:lpstr>
      <vt:lpstr>PowerPoint Presentation</vt:lpstr>
      <vt:lpstr>PowerPoint Presentation</vt:lpstr>
      <vt:lpstr>PowerPoint Presentation</vt:lpstr>
      <vt:lpstr>Communications Committee</vt:lpstr>
      <vt:lpstr>PowerPoint Presentation</vt:lpstr>
      <vt:lpstr>PowerPoint Presentation</vt:lpstr>
      <vt:lpstr>Investigating the Impact of Preschool Type on Young Children's Empathy</vt:lpstr>
      <vt:lpstr>Membership Committee</vt:lpstr>
      <vt:lpstr>PowerPoint Presentation</vt:lpstr>
      <vt:lpstr>PowerPoint Presentation</vt:lpstr>
      <vt:lpstr>PowerPoint Presentation</vt:lpstr>
      <vt:lpstr>PowerPoint Presentation</vt:lpstr>
      <vt:lpstr>PowerPoint Presentation</vt:lpstr>
      <vt:lpstr>Strategic Learning Committee</vt:lpstr>
      <vt:lpstr>PowerPoint Presentation</vt:lpstr>
      <vt:lpstr>WHAT RESOURCES DO YOU WISH EXISTED WITHIN THE NETWORK?</vt:lpstr>
      <vt:lpstr>PowerPoint Presentation</vt:lpstr>
      <vt:lpstr>PowerPoint Presentation</vt:lpstr>
      <vt:lpstr>PowerPoint Presentation</vt:lpstr>
      <vt:lpstr>Steering Committee</vt:lpstr>
      <vt:lpstr>PowerPoint Presentation</vt:lpstr>
      <vt:lpstr>PowerPoint Presentation</vt:lpstr>
      <vt:lpstr>PowerPoint Presentation</vt:lpstr>
      <vt:lpstr>PowerPoint Presentation</vt:lpstr>
      <vt:lpstr>PowerPoint Presentation</vt:lpstr>
      <vt:lpstr>PowerPoint Presentation</vt:lpstr>
      <vt:lpstr>Conservation Calls to Action Brainstorming</vt:lpstr>
      <vt:lpstr>PowerPoint Presentation</vt:lpstr>
      <vt:lpstr>PowerPoint Presentation</vt:lpstr>
      <vt:lpstr>DEAI Working Group</vt:lpstr>
      <vt:lpstr>PowerPoint Presentation</vt:lpstr>
      <vt:lpstr>PowerPoint Presentation</vt:lpstr>
      <vt:lpstr>PowerPoint Presentation</vt:lpstr>
      <vt:lpstr>PowerPoint Presentation</vt:lpstr>
      <vt:lpstr>Please take the survey to let us know how we can improve future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4</cp:revision>
  <dcterms:created xsi:type="dcterms:W3CDTF">2022-08-02T15:16:35Z</dcterms:created>
  <dcterms:modified xsi:type="dcterms:W3CDTF">2022-10-13T16:42:03Z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0x010100EDECC1D1ABF9514F8FBADB246F357791</vt:lpwstr>
  </property>
  <property fmtid="{D5CDD505-2E9C-101B-9397-08002B2CF9AE}" pid="3" name="MediaServiceImageTags">
    <vt:lpwstr/>
  </property>
</Properties>
</file>