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themeOverride+xml" PartName="/ppt/theme/themeOverride3.xml"/>
  <Override ContentType="application/vnd.openxmlformats-officedocument.themeOverride+xml" PartName="/ppt/theme/themeOverride2.xml"/>
  <Override ContentType="application/vnd.openxmlformats-officedocument.themeOverride+xml" PartName="/ppt/theme/themeOverr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9144000"/>
  <p:notesSz cx="6858000" cy="9144000"/>
  <p:embeddedFontLst>
    <p:embeddedFont>
      <p:font typeface="Gill Sans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GillSans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GillSans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12-14T19:30:03.856">
    <p:pos x="6000" y="0"/>
    <p:text>-Ylfa Muindi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3-12-14T19:30:03.854">
    <p:pos x="6000" y="0"/>
    <p:text>-Ylfa Muindi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4570691" y="2087856"/>
            <a:ext cx="4193871" cy="10054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420"/>
              </a:spcBef>
              <a:spcAft>
                <a:spcPts val="0"/>
              </a:spcAft>
              <a:buSzPts val="1400"/>
              <a:buNone/>
              <a:defRPr b="1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4570692" y="3197044"/>
            <a:ext cx="4170653" cy="74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27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Arial"/>
              <a:buNone/>
              <a:defRPr sz="1350">
                <a:solidFill>
                  <a:srgbClr val="FFFFFF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 showMasterSp="0">
  <p:cSld name="2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/>
          <p:nvPr>
            <p:ph type="ctrTitle"/>
          </p:nvPr>
        </p:nvSpPr>
        <p:spPr>
          <a:xfrm>
            <a:off x="4570692" y="2087856"/>
            <a:ext cx="4172936" cy="10054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420"/>
              </a:spcBef>
              <a:spcAft>
                <a:spcPts val="0"/>
              </a:spcAft>
              <a:buSzPts val="1400"/>
              <a:buNone/>
              <a:defRPr b="1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11"/>
          <p:cNvSpPr txBox="1"/>
          <p:nvPr>
            <p:ph idx="1" type="subTitle"/>
          </p:nvPr>
        </p:nvSpPr>
        <p:spPr>
          <a:xfrm>
            <a:off x="4570692" y="3197044"/>
            <a:ext cx="4170653" cy="74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27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Arial"/>
              <a:buNone/>
              <a:defRPr sz="1350">
                <a:solidFill>
                  <a:srgbClr val="FFFFFF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idx="1" type="body"/>
          </p:nvPr>
        </p:nvSpPr>
        <p:spPr>
          <a:xfrm>
            <a:off x="723900" y="1728789"/>
            <a:ext cx="7696200" cy="447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2"/>
          <p:cNvSpPr txBox="1"/>
          <p:nvPr>
            <p:ph idx="10" type="dt"/>
          </p:nvPr>
        </p:nvSpPr>
        <p:spPr>
          <a:xfrm>
            <a:off x="6577042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2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/>
          <p:nvPr>
            <p:ph idx="1" type="body"/>
          </p:nvPr>
        </p:nvSpPr>
        <p:spPr>
          <a:xfrm>
            <a:off x="4648200" y="1447800"/>
            <a:ext cx="4038600" cy="4678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4325" lvl="1" marL="914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2pPr>
            <a:lvl3pPr indent="-3048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5275" lvl="3" marL="18288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4pPr>
            <a:lvl5pPr indent="-295275" lvl="4" marL="22860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Char char="»"/>
              <a:defRPr sz="1050"/>
            </a:lvl5pPr>
            <a:lvl6pPr indent="-314325" lvl="5" marL="2743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48" name="Google Shape;48;p13"/>
          <p:cNvSpPr txBox="1"/>
          <p:nvPr>
            <p:ph idx="2" type="body"/>
          </p:nvPr>
        </p:nvSpPr>
        <p:spPr>
          <a:xfrm>
            <a:off x="457200" y="1447800"/>
            <a:ext cx="4038600" cy="4678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4325" lvl="1" marL="914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2pPr>
            <a:lvl3pPr indent="-3048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5275" lvl="3" marL="18288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4pPr>
            <a:lvl5pPr indent="-295275" lvl="4" marL="22860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Char char="»"/>
              <a:defRPr sz="1050"/>
            </a:lvl5pPr>
            <a:lvl6pPr indent="-314325" lvl="5" marL="2743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49" name="Google Shape;49;p13"/>
          <p:cNvSpPr txBox="1"/>
          <p:nvPr>
            <p:ph idx="10" type="dt"/>
          </p:nvPr>
        </p:nvSpPr>
        <p:spPr>
          <a:xfrm>
            <a:off x="6577042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3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lank">
  <p:cSld name="4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lank">
  <p:cSld name="5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End Slide" showMasterSp="0">
  <p:cSld name="2_End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7"/>
          <p:cNvSpPr txBox="1"/>
          <p:nvPr>
            <p:ph type="ctrTitle"/>
          </p:nvPr>
        </p:nvSpPr>
        <p:spPr>
          <a:xfrm>
            <a:off x="990601" y="1646899"/>
            <a:ext cx="6329485" cy="676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420"/>
              </a:spcBef>
              <a:spcAft>
                <a:spcPts val="0"/>
              </a:spcAft>
              <a:buSzPts val="1400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7"/>
          <p:cNvSpPr txBox="1"/>
          <p:nvPr>
            <p:ph idx="1" type="subTitle"/>
          </p:nvPr>
        </p:nvSpPr>
        <p:spPr>
          <a:xfrm>
            <a:off x="980689" y="2407541"/>
            <a:ext cx="6367309" cy="3489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270"/>
              </a:spcBef>
              <a:spcAft>
                <a:spcPts val="0"/>
              </a:spcAft>
              <a:buClr>
                <a:srgbClr val="FFFFFF"/>
              </a:buClr>
              <a:buSzPts val="1350"/>
              <a:buNone/>
              <a:defRPr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/>
          <p:nvPr>
            <p:ph type="ctrTitle"/>
          </p:nvPr>
        </p:nvSpPr>
        <p:spPr>
          <a:xfrm>
            <a:off x="4570692" y="2087856"/>
            <a:ext cx="4172936" cy="10054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420"/>
              </a:spcBef>
              <a:spcAft>
                <a:spcPts val="0"/>
              </a:spcAft>
              <a:buSzPts val="1400"/>
              <a:buNone/>
              <a:defRPr b="1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8"/>
          <p:cNvSpPr txBox="1"/>
          <p:nvPr>
            <p:ph idx="1" type="subTitle"/>
          </p:nvPr>
        </p:nvSpPr>
        <p:spPr>
          <a:xfrm>
            <a:off x="4570694" y="3197044"/>
            <a:ext cx="4170652" cy="74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27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Arial"/>
              <a:buNone/>
              <a:defRPr sz="1350">
                <a:solidFill>
                  <a:srgbClr val="FFFFFF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723900" y="1728789"/>
            <a:ext cx="7696200" cy="447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9"/>
          <p:cNvSpPr txBox="1"/>
          <p:nvPr>
            <p:ph idx="10" type="dt"/>
          </p:nvPr>
        </p:nvSpPr>
        <p:spPr>
          <a:xfrm>
            <a:off x="6577042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9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wo Content">
  <p:cSld name="2_Two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0"/>
          <p:cNvSpPr txBox="1"/>
          <p:nvPr>
            <p:ph idx="1" type="body"/>
          </p:nvPr>
        </p:nvSpPr>
        <p:spPr>
          <a:xfrm>
            <a:off x="4648200" y="1447800"/>
            <a:ext cx="4038600" cy="4678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4325" lvl="1" marL="914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2pPr>
            <a:lvl3pPr indent="-3048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5275" lvl="3" marL="18288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4pPr>
            <a:lvl5pPr indent="-295275" lvl="4" marL="22860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Char char="»"/>
              <a:defRPr sz="1050"/>
            </a:lvl5pPr>
            <a:lvl6pPr indent="-314325" lvl="5" marL="2743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69" name="Google Shape;69;p20"/>
          <p:cNvSpPr txBox="1"/>
          <p:nvPr>
            <p:ph idx="2" type="body"/>
          </p:nvPr>
        </p:nvSpPr>
        <p:spPr>
          <a:xfrm>
            <a:off x="457200" y="1447800"/>
            <a:ext cx="4038600" cy="4678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4325" lvl="1" marL="914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2pPr>
            <a:lvl3pPr indent="-3048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5275" lvl="3" marL="18288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4pPr>
            <a:lvl5pPr indent="-295275" lvl="4" marL="22860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Char char="»"/>
              <a:defRPr sz="1050"/>
            </a:lvl5pPr>
            <a:lvl6pPr indent="-314325" lvl="5" marL="2743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70" name="Google Shape;70;p20"/>
          <p:cNvSpPr txBox="1"/>
          <p:nvPr>
            <p:ph idx="10" type="dt"/>
          </p:nvPr>
        </p:nvSpPr>
        <p:spPr>
          <a:xfrm>
            <a:off x="6577042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" type="body"/>
          </p:nvPr>
        </p:nvSpPr>
        <p:spPr>
          <a:xfrm>
            <a:off x="723900" y="1728789"/>
            <a:ext cx="7696200" cy="447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0" type="dt"/>
          </p:nvPr>
        </p:nvSpPr>
        <p:spPr>
          <a:xfrm>
            <a:off x="6577042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lank">
  <p:cSld name="6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Blank">
  <p:cSld name="7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3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nd Slide" showMasterSp="0">
  <p:cSld name="1_End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/>
          <p:nvPr>
            <p:ph type="ctrTitle"/>
          </p:nvPr>
        </p:nvSpPr>
        <p:spPr>
          <a:xfrm>
            <a:off x="990601" y="1646899"/>
            <a:ext cx="6329485" cy="676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420"/>
              </a:spcBef>
              <a:spcAft>
                <a:spcPts val="0"/>
              </a:spcAft>
              <a:buSzPts val="1400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24"/>
          <p:cNvSpPr txBox="1"/>
          <p:nvPr>
            <p:ph idx="1" type="subTitle"/>
          </p:nvPr>
        </p:nvSpPr>
        <p:spPr>
          <a:xfrm>
            <a:off x="980689" y="2407541"/>
            <a:ext cx="6367309" cy="3489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270"/>
              </a:spcBef>
              <a:spcAft>
                <a:spcPts val="0"/>
              </a:spcAft>
              <a:buClr>
                <a:srgbClr val="FFFFFF"/>
              </a:buClr>
              <a:buSzPts val="1350"/>
              <a:buNone/>
              <a:defRPr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idx="1" type="body"/>
          </p:nvPr>
        </p:nvSpPr>
        <p:spPr>
          <a:xfrm>
            <a:off x="4648200" y="1447800"/>
            <a:ext cx="4038600" cy="4678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4325" lvl="1" marL="914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2pPr>
            <a:lvl3pPr indent="-3048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5275" lvl="3" marL="18288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4pPr>
            <a:lvl5pPr indent="-295275" lvl="4" marL="22860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Char char="»"/>
              <a:defRPr sz="1050"/>
            </a:lvl5pPr>
            <a:lvl6pPr indent="-314325" lvl="5" marL="2743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21" name="Google Shape;21;p4"/>
          <p:cNvSpPr txBox="1"/>
          <p:nvPr>
            <p:ph idx="2" type="body"/>
          </p:nvPr>
        </p:nvSpPr>
        <p:spPr>
          <a:xfrm>
            <a:off x="457200" y="1447800"/>
            <a:ext cx="4038600" cy="4678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4325" lvl="1" marL="914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2pPr>
            <a:lvl3pPr indent="-3048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5275" lvl="3" marL="18288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4pPr>
            <a:lvl5pPr indent="-295275" lvl="4" marL="22860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Char char="»"/>
              <a:defRPr sz="1050"/>
            </a:lvl5pPr>
            <a:lvl6pPr indent="-314325" lvl="5" marL="2743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22" name="Google Shape;22;p4"/>
          <p:cNvSpPr txBox="1"/>
          <p:nvPr>
            <p:ph idx="10" type="dt"/>
          </p:nvPr>
        </p:nvSpPr>
        <p:spPr>
          <a:xfrm>
            <a:off x="6577042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typ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idx="10" type="dt"/>
          </p:nvPr>
        </p:nvSpPr>
        <p:spPr>
          <a:xfrm>
            <a:off x="6577042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 showMasterSp="0">
  <p:cSld name="End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ctrTitle"/>
          </p:nvPr>
        </p:nvSpPr>
        <p:spPr>
          <a:xfrm>
            <a:off x="990601" y="1646899"/>
            <a:ext cx="6329485" cy="676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420"/>
              </a:spcBef>
              <a:spcAft>
                <a:spcPts val="0"/>
              </a:spcAft>
              <a:buSzPts val="1400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24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10"/>
          <p:cNvSpPr txBox="1"/>
          <p:nvPr>
            <p:ph idx="1" type="subTitle"/>
          </p:nvPr>
        </p:nvSpPr>
        <p:spPr>
          <a:xfrm>
            <a:off x="980689" y="2407541"/>
            <a:ext cx="6367309" cy="3489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270"/>
              </a:spcBef>
              <a:spcAft>
                <a:spcPts val="0"/>
              </a:spcAft>
              <a:buClr>
                <a:srgbClr val="FFFFFF"/>
              </a:buClr>
              <a:buSzPts val="1350"/>
              <a:buNone/>
              <a:defRPr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" type="body"/>
          </p:nvPr>
        </p:nvSpPr>
        <p:spPr>
          <a:xfrm>
            <a:off x="723900" y="1728789"/>
            <a:ext cx="7696200" cy="447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0" type="dt"/>
          </p:nvPr>
        </p:nvSpPr>
        <p:spPr>
          <a:xfrm>
            <a:off x="6577042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75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comments" Target="../comments/comment2.xml"/><Relationship Id="rId4" Type="http://schemas.openxmlformats.org/officeDocument/2006/relationships/image" Target="../media/image29.png"/><Relationship Id="rId9" Type="http://schemas.openxmlformats.org/officeDocument/2006/relationships/image" Target="../media/image40.jpg"/><Relationship Id="rId5" Type="http://schemas.openxmlformats.org/officeDocument/2006/relationships/image" Target="../media/image38.jpg"/><Relationship Id="rId6" Type="http://schemas.openxmlformats.org/officeDocument/2006/relationships/image" Target="../media/image35.jpg"/><Relationship Id="rId7" Type="http://schemas.openxmlformats.org/officeDocument/2006/relationships/image" Target="../media/image34.jpg"/><Relationship Id="rId8" Type="http://schemas.openxmlformats.org/officeDocument/2006/relationships/image" Target="../media/image3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youtu.be/oJ-CdxWXyTo" TargetMode="External"/><Relationship Id="rId4" Type="http://schemas.openxmlformats.org/officeDocument/2006/relationships/hyperlink" Target="https://youtu.be/oJ-CdxWXyTo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jpg"/><Relationship Id="rId4" Type="http://schemas.openxmlformats.org/officeDocument/2006/relationships/image" Target="../media/image46.jpg"/><Relationship Id="rId5" Type="http://schemas.openxmlformats.org/officeDocument/2006/relationships/image" Target="../media/image5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Relationship Id="rId4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Relationship Id="rId4" Type="http://schemas.openxmlformats.org/officeDocument/2006/relationships/image" Target="../media/image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g"/><Relationship Id="rId4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1.xml"/><Relationship Id="rId4" Type="http://schemas.openxmlformats.org/officeDocument/2006/relationships/image" Target="../media/image25.jpg"/><Relationship Id="rId9" Type="http://schemas.openxmlformats.org/officeDocument/2006/relationships/image" Target="../media/image33.jpg"/><Relationship Id="rId5" Type="http://schemas.openxmlformats.org/officeDocument/2006/relationships/image" Target="../media/image28.jpg"/><Relationship Id="rId6" Type="http://schemas.openxmlformats.org/officeDocument/2006/relationships/image" Target="../media/image27.jpg"/><Relationship Id="rId7" Type="http://schemas.openxmlformats.org/officeDocument/2006/relationships/image" Target="../media/image41.jpg"/><Relationship Id="rId8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5"/>
          <p:cNvSpPr txBox="1"/>
          <p:nvPr>
            <p:ph type="ctrTitle"/>
          </p:nvPr>
        </p:nvSpPr>
        <p:spPr>
          <a:xfrm>
            <a:off x="4570691" y="2087856"/>
            <a:ext cx="4193871" cy="10054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Living and Thriving </a:t>
            </a:r>
            <a:endParaRPr/>
          </a:p>
        </p:txBody>
      </p:sp>
      <p:sp>
        <p:nvSpPr>
          <p:cNvPr id="86" name="Google Shape;86;p25"/>
          <p:cNvSpPr txBox="1"/>
          <p:nvPr>
            <p:ph idx="1" type="subTitle"/>
          </p:nvPr>
        </p:nvSpPr>
        <p:spPr>
          <a:xfrm>
            <a:off x="4570692" y="3197044"/>
            <a:ext cx="4170653" cy="74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lang="en-US"/>
              <a:t>DAY </a:t>
            </a: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ONE</a:t>
            </a:r>
            <a:r>
              <a:rPr lang="en-US"/>
              <a:t>!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/>
          <p:nvPr>
            <p:ph idx="1" type="body"/>
          </p:nvPr>
        </p:nvSpPr>
        <p:spPr>
          <a:xfrm>
            <a:off x="723900" y="1728789"/>
            <a:ext cx="7696200" cy="447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Secondary Needs 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help us </a:t>
            </a:r>
            <a:r>
              <a:rPr b="1" lang="en-US" sz="3600">
                <a:latin typeface="Gill Sans"/>
                <a:ea typeface="Gill Sans"/>
                <a:cs typeface="Gill Sans"/>
                <a:sym typeface="Gill Sans"/>
              </a:rPr>
              <a:t>thrive</a:t>
            </a: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and stay </a:t>
            </a:r>
            <a:r>
              <a:rPr b="1" lang="en-US" sz="3600">
                <a:latin typeface="Gill Sans"/>
                <a:ea typeface="Gill Sans"/>
                <a:cs typeface="Gill Sans"/>
                <a:sym typeface="Gill Sans"/>
              </a:rPr>
              <a:t>healthy</a:t>
            </a:r>
            <a:endParaRPr/>
          </a:p>
        </p:txBody>
      </p:sp>
      <p:sp>
        <p:nvSpPr>
          <p:cNvPr id="150" name="Google Shape;150;p34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Secondary Needs</a:t>
            </a:r>
            <a:endParaRPr/>
          </a:p>
        </p:txBody>
      </p:sp>
      <p:pic>
        <p:nvPicPr>
          <p:cNvPr id="151" name="Google Shape;15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6616" y="2493123"/>
            <a:ext cx="4417359" cy="2944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/>
          <p:nvPr>
            <p:ph idx="1" type="body"/>
          </p:nvPr>
        </p:nvSpPr>
        <p:spPr>
          <a:xfrm>
            <a:off x="723900" y="1728789"/>
            <a:ext cx="7696200" cy="447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Wants are extras. 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They make life more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en-US" sz="3600">
                <a:latin typeface="Gill Sans"/>
                <a:ea typeface="Gill Sans"/>
                <a:cs typeface="Gill Sans"/>
                <a:sym typeface="Gill Sans"/>
              </a:rPr>
              <a:t>fun</a:t>
            </a: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 or </a:t>
            </a:r>
            <a:r>
              <a:rPr b="1" lang="en-US" sz="3600">
                <a:latin typeface="Gill Sans"/>
                <a:ea typeface="Gill Sans"/>
                <a:cs typeface="Gill Sans"/>
                <a:sym typeface="Gill Sans"/>
              </a:rPr>
              <a:t>interesting</a:t>
            </a: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. </a:t>
            </a:r>
            <a:endParaRPr/>
          </a:p>
          <a:p>
            <a:pPr indent="-123825" lvl="0" marL="257175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sp>
        <p:nvSpPr>
          <p:cNvPr id="157" name="Google Shape;157;p35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Wants</a:t>
            </a:r>
            <a:endParaRPr/>
          </a:p>
        </p:txBody>
      </p:sp>
      <p:pic>
        <p:nvPicPr>
          <p:cNvPr id="158" name="Google Shape;15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3660" y="2077629"/>
            <a:ext cx="3431394" cy="3431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&lt;strong&gt;Youtube&lt;/strong&gt; - أندرويد بالعربي | أردرويد" id="163" name="Google Shape;163;p36"/>
          <p:cNvPicPr preferRelativeResize="0"/>
          <p:nvPr/>
        </p:nvPicPr>
        <p:blipFill rotWithShape="1">
          <a:blip r:embed="rId4">
            <a:alphaModFix/>
          </a:blip>
          <a:srcRect b="12820" l="0" r="0" t="11825"/>
          <a:stretch/>
        </p:blipFill>
        <p:spPr>
          <a:xfrm>
            <a:off x="1397540" y="4940721"/>
            <a:ext cx="2426572" cy="18285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High power &lt;strong&gt;torch&lt;/strong&gt;.jpg - Wikipedia" id="164" name="Google Shape;164;p36"/>
          <p:cNvPicPr preferRelativeResize="0"/>
          <p:nvPr/>
        </p:nvPicPr>
        <p:blipFill rotWithShape="1">
          <a:blip r:embed="rId5">
            <a:alphaModFix/>
          </a:blip>
          <a:srcRect b="0" l="6628" r="0" t="0"/>
          <a:stretch/>
        </p:blipFill>
        <p:spPr>
          <a:xfrm>
            <a:off x="4708143" y="4940721"/>
            <a:ext cx="2554505" cy="1824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andersandWords: HAPPY &lt;strong&gt;FRIENDSHIP&lt;/strong&gt; DAY!!!" id="165" name="Google Shape;165;p36"/>
          <p:cNvPicPr preferRelativeResize="0"/>
          <p:nvPr/>
        </p:nvPicPr>
        <p:blipFill rotWithShape="1">
          <a:blip r:embed="rId6">
            <a:alphaModFix/>
          </a:blip>
          <a:srcRect b="0" l="8689" r="0" t="0"/>
          <a:stretch/>
        </p:blipFill>
        <p:spPr>
          <a:xfrm>
            <a:off x="4735444" y="3030617"/>
            <a:ext cx="2527205" cy="1790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othbrush and &lt;strong&gt;toothpaste&lt;/strong&gt; | Flickr - Photo Sharing!" id="166" name="Google Shape;166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97540" y="1232102"/>
            <a:ext cx="2426572" cy="1618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trong&gt;Children's&lt;/strong&gt; &lt;strong&gt;Books&lt;/strong&gt; | I needed a photo of &lt;strong&gt;children's&lt;/strong&gt; &lt;strong&gt;books&lt;/strong&gt; for … | Flickr - Photo Sharing!" id="167" name="Google Shape;167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97540" y="2970771"/>
            <a:ext cx="2426572" cy="18502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Топ 10 на вредните храни | Dieti.net" id="168" name="Google Shape;168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08143" y="1232102"/>
            <a:ext cx="2466281" cy="1464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7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7927" y="2178046"/>
            <a:ext cx="5065666" cy="335518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7"/>
          <p:cNvSpPr txBox="1"/>
          <p:nvPr/>
        </p:nvSpPr>
        <p:spPr>
          <a:xfrm>
            <a:off x="564776" y="2178046"/>
            <a:ext cx="2912633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Is </a:t>
            </a:r>
            <a:r>
              <a:rPr b="1" lang="en-US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kindness</a:t>
            </a:r>
            <a:r>
              <a:rPr lang="en-US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is a want or a need?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What about </a:t>
            </a:r>
            <a:r>
              <a:rPr b="1" lang="en-US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respect</a:t>
            </a:r>
            <a:r>
              <a:rPr lang="en-US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"/>
          <p:cNvSpPr txBox="1"/>
          <p:nvPr>
            <p:ph idx="1" type="body"/>
          </p:nvPr>
        </p:nvSpPr>
        <p:spPr>
          <a:xfrm>
            <a:off x="723900" y="1728789"/>
            <a:ext cx="7696200" cy="447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What are some 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ways we can give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others kindness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and respect?  </a:t>
            </a:r>
            <a:endParaRPr/>
          </a:p>
        </p:txBody>
      </p:sp>
      <p:sp>
        <p:nvSpPr>
          <p:cNvPr id="181" name="Google Shape;181;p38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8029" y="2398123"/>
            <a:ext cx="4303514" cy="2866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9"/>
          <p:cNvSpPr txBox="1"/>
          <p:nvPr>
            <p:ph type="ctrTitle"/>
          </p:nvPr>
        </p:nvSpPr>
        <p:spPr>
          <a:xfrm>
            <a:off x="4570691" y="2087856"/>
            <a:ext cx="4193871" cy="10054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Living and Thriving </a:t>
            </a:r>
            <a:endParaRPr/>
          </a:p>
        </p:txBody>
      </p:sp>
      <p:sp>
        <p:nvSpPr>
          <p:cNvPr id="188" name="Google Shape;188;p39"/>
          <p:cNvSpPr txBox="1"/>
          <p:nvPr>
            <p:ph idx="1" type="subTitle"/>
          </p:nvPr>
        </p:nvSpPr>
        <p:spPr>
          <a:xfrm>
            <a:off x="4570692" y="3197044"/>
            <a:ext cx="4170653" cy="74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DAY TWO!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9382" y="1937190"/>
            <a:ext cx="5494469" cy="366298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0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 animal keeper’s life for me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7010" y="1750807"/>
            <a:ext cx="3642254" cy="241240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1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would you like to do?</a:t>
            </a:r>
            <a:endParaRPr/>
          </a:p>
        </p:txBody>
      </p:sp>
      <p:pic>
        <p:nvPicPr>
          <p:cNvPr id="201" name="Google Shape;20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816" y="1750807"/>
            <a:ext cx="3500606" cy="233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67011" y="3487091"/>
            <a:ext cx="3619210" cy="2412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2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Animals are individuals </a:t>
            </a:r>
            <a:endParaRPr/>
          </a:p>
        </p:txBody>
      </p:sp>
      <p:pic>
        <p:nvPicPr>
          <p:cNvPr id="208" name="Google Shape;20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6788" y="2068606"/>
            <a:ext cx="5319657" cy="3546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3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do all animals need to survive?</a:t>
            </a:r>
            <a:endParaRPr/>
          </a:p>
        </p:txBody>
      </p:sp>
      <p:pic>
        <p:nvPicPr>
          <p:cNvPr id="214" name="Google Shape;214;p43"/>
          <p:cNvPicPr preferRelativeResize="0"/>
          <p:nvPr/>
        </p:nvPicPr>
        <p:blipFill rotWithShape="1">
          <a:blip r:embed="rId3">
            <a:alphaModFix/>
          </a:blip>
          <a:srcRect b="31470" l="0" r="0" t="9084"/>
          <a:stretch/>
        </p:blipFill>
        <p:spPr>
          <a:xfrm>
            <a:off x="2376367" y="2019076"/>
            <a:ext cx="4000498" cy="3590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6"/>
          <p:cNvSpPr txBox="1"/>
          <p:nvPr>
            <p:ph idx="1" type="body"/>
          </p:nvPr>
        </p:nvSpPr>
        <p:spPr>
          <a:xfrm>
            <a:off x="897034" y="2464513"/>
            <a:ext cx="7101337" cy="2990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US" sz="5400">
                <a:latin typeface="Gill Sans"/>
                <a:ea typeface="Gill Sans"/>
                <a:cs typeface="Gill Sans"/>
                <a:sym typeface="Gill Sans"/>
              </a:rPr>
              <a:t>What do </a:t>
            </a:r>
            <a:r>
              <a:rPr b="1" lang="en-US" sz="5400">
                <a:latin typeface="Gill Sans"/>
                <a:ea typeface="Gill Sans"/>
                <a:cs typeface="Gill Sans"/>
                <a:sym typeface="Gill Sans"/>
              </a:rPr>
              <a:t>all</a:t>
            </a:r>
            <a:r>
              <a:rPr lang="en-US" sz="5400">
                <a:latin typeface="Gill Sans"/>
                <a:ea typeface="Gill Sans"/>
                <a:cs typeface="Gill Sans"/>
                <a:sym typeface="Gill Sans"/>
              </a:rPr>
              <a:t> animals </a:t>
            </a:r>
            <a:r>
              <a:rPr b="1" lang="en-US" sz="5400">
                <a:latin typeface="Gill Sans"/>
                <a:ea typeface="Gill Sans"/>
                <a:cs typeface="Gill Sans"/>
                <a:sym typeface="Gill Sans"/>
              </a:rPr>
              <a:t>need</a:t>
            </a:r>
            <a:r>
              <a:rPr lang="en-US" sz="5400"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/>
          </a:p>
          <a:p>
            <a:pPr indent="0" lvl="0" marL="0" rtl="0" algn="l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US" sz="5400">
                <a:latin typeface="Gill Sans"/>
                <a:ea typeface="Gill Sans"/>
                <a:cs typeface="Gill Sans"/>
                <a:sym typeface="Gill Sans"/>
              </a:rPr>
              <a:t>to survive? </a:t>
            </a:r>
            <a:endParaRPr/>
          </a:p>
        </p:txBody>
      </p:sp>
      <p:sp>
        <p:nvSpPr>
          <p:cNvPr id="92" name="Google Shape;92;p26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Basic Needs 	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4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Secondary needs help animals thrive</a:t>
            </a:r>
            <a:endParaRPr/>
          </a:p>
        </p:txBody>
      </p:sp>
      <p:pic>
        <p:nvPicPr>
          <p:cNvPr id="220" name="Google Shape;22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0707" y="1860177"/>
            <a:ext cx="5811819" cy="3874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5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Enrichment</a:t>
            </a:r>
            <a:endParaRPr/>
          </a:p>
        </p:txBody>
      </p:sp>
      <p:sp>
        <p:nvSpPr>
          <p:cNvPr id="226" name="Google Shape;226;p45"/>
          <p:cNvSpPr txBox="1"/>
          <p:nvPr/>
        </p:nvSpPr>
        <p:spPr>
          <a:xfrm>
            <a:off x="2390887" y="5318984"/>
            <a:ext cx="6753113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5"/>
          <p:cNvSpPr txBox="1"/>
          <p:nvPr/>
        </p:nvSpPr>
        <p:spPr>
          <a:xfrm>
            <a:off x="1204335" y="3158245"/>
            <a:ext cx="6344561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Enrichment helps animals thrive </a:t>
            </a:r>
            <a:endParaRPr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6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Meet an Ambassador Animal</a:t>
            </a:r>
            <a:endParaRPr/>
          </a:p>
        </p:txBody>
      </p:sp>
      <p:sp>
        <p:nvSpPr>
          <p:cNvPr id="233" name="Google Shape;233;p46"/>
          <p:cNvSpPr txBox="1"/>
          <p:nvPr/>
        </p:nvSpPr>
        <p:spPr>
          <a:xfrm>
            <a:off x="840826" y="2785241"/>
            <a:ext cx="752540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help our animal guest feel comfortable.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7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will you help animals? </a:t>
            </a:r>
            <a:endParaRPr/>
          </a:p>
        </p:txBody>
      </p:sp>
      <p:pic>
        <p:nvPicPr>
          <p:cNvPr id="239" name="Google Shape;23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4783" y="1871954"/>
            <a:ext cx="5763666" cy="3818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8"/>
          <p:cNvSpPr txBox="1"/>
          <p:nvPr>
            <p:ph type="ctrTitle"/>
          </p:nvPr>
        </p:nvSpPr>
        <p:spPr>
          <a:xfrm>
            <a:off x="4570691" y="2087856"/>
            <a:ext cx="4193871" cy="10054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Living and Thriving	</a:t>
            </a:r>
            <a:endParaRPr/>
          </a:p>
        </p:txBody>
      </p:sp>
      <p:sp>
        <p:nvSpPr>
          <p:cNvPr id="245" name="Google Shape;245;p48"/>
          <p:cNvSpPr txBox="1"/>
          <p:nvPr>
            <p:ph idx="1" type="subTitle"/>
          </p:nvPr>
        </p:nvSpPr>
        <p:spPr>
          <a:xfrm>
            <a:off x="4570692" y="3197044"/>
            <a:ext cx="4170653" cy="74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DAY THREE! 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9"/>
          <p:cNvSpPr txBox="1"/>
          <p:nvPr>
            <p:ph idx="1" type="body"/>
          </p:nvPr>
        </p:nvSpPr>
        <p:spPr>
          <a:xfrm>
            <a:off x="723900" y="1728789"/>
            <a:ext cx="7696200" cy="447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-US" sz="3300">
                <a:latin typeface="Gill Sans"/>
                <a:ea typeface="Gill Sans"/>
                <a:cs typeface="Gill Sans"/>
                <a:sym typeface="Gill Sans"/>
              </a:rPr>
              <a:t>Enrichment is something given to an animal to encourage him or her to investigate, play, or exercise.</a:t>
            </a:r>
            <a:endParaRPr/>
          </a:p>
          <a:p>
            <a:pPr indent="0" lvl="0" marL="0" rtl="0" algn="l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t/>
            </a:r>
            <a:endParaRPr sz="33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-US" sz="3300">
                <a:latin typeface="Gill Sans"/>
                <a:ea typeface="Gill Sans"/>
                <a:cs typeface="Gill Sans"/>
                <a:sym typeface="Gill Sans"/>
              </a:rPr>
              <a:t>Enrichment helps animals stay healthy and happy.</a:t>
            </a:r>
            <a:endParaRPr/>
          </a:p>
        </p:txBody>
      </p:sp>
      <p:sp>
        <p:nvSpPr>
          <p:cNvPr id="251" name="Google Shape;251;p49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Enrichment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362" y="2123964"/>
            <a:ext cx="2342859" cy="335518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50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Enrichment must be safe and appropriate for the animal</a:t>
            </a:r>
            <a:endParaRPr/>
          </a:p>
        </p:txBody>
      </p:sp>
      <p:pic>
        <p:nvPicPr>
          <p:cNvPr id="258" name="Google Shape;25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85495" y="2123964"/>
            <a:ext cx="2382242" cy="328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50"/>
          <p:cNvPicPr preferRelativeResize="0"/>
          <p:nvPr/>
        </p:nvPicPr>
        <p:blipFill rotWithShape="1">
          <a:blip r:embed="rId5">
            <a:alphaModFix/>
          </a:blip>
          <a:srcRect b="-209" l="12956" r="33425" t="210"/>
          <a:stretch/>
        </p:blipFill>
        <p:spPr>
          <a:xfrm>
            <a:off x="6084011" y="2123964"/>
            <a:ext cx="2554016" cy="3288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1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Choose your animal </a:t>
            </a:r>
            <a:endParaRPr/>
          </a:p>
        </p:txBody>
      </p:sp>
      <p:pic>
        <p:nvPicPr>
          <p:cNvPr id="265" name="Google Shape;265;p51"/>
          <p:cNvPicPr preferRelativeResize="0"/>
          <p:nvPr/>
        </p:nvPicPr>
        <p:blipFill rotWithShape="1">
          <a:blip r:embed="rId3">
            <a:alphaModFix/>
          </a:blip>
          <a:srcRect b="0" l="17892" r="3672" t="0"/>
          <a:stretch/>
        </p:blipFill>
        <p:spPr>
          <a:xfrm>
            <a:off x="3045033" y="2179062"/>
            <a:ext cx="3131929" cy="262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1"/>
          <p:cNvPicPr preferRelativeResize="0"/>
          <p:nvPr/>
        </p:nvPicPr>
        <p:blipFill rotWithShape="1">
          <a:blip r:embed="rId4">
            <a:alphaModFix/>
          </a:blip>
          <a:srcRect b="6168" l="0" r="0" t="0"/>
          <a:stretch/>
        </p:blipFill>
        <p:spPr>
          <a:xfrm>
            <a:off x="148862" y="2179062"/>
            <a:ext cx="2796045" cy="262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1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16002" l="36956" r="9060" t="5843"/>
          <a:stretch/>
        </p:blipFill>
        <p:spPr>
          <a:xfrm>
            <a:off x="6277087" y="2180441"/>
            <a:ext cx="2727064" cy="262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7"/>
          <p:cNvSpPr txBox="1"/>
          <p:nvPr>
            <p:ph idx="1" type="body"/>
          </p:nvPr>
        </p:nvSpPr>
        <p:spPr>
          <a:xfrm>
            <a:off x="723900" y="1728789"/>
            <a:ext cx="7696200" cy="4473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Air </a:t>
            </a:r>
            <a:endParaRPr/>
          </a:p>
          <a:p>
            <a:pPr indent="-257175" lvl="0" marL="257175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Water</a:t>
            </a:r>
            <a:endParaRPr/>
          </a:p>
          <a:p>
            <a:pPr indent="-257175" lvl="0" marL="257175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Space</a:t>
            </a:r>
            <a:endParaRPr/>
          </a:p>
          <a:p>
            <a:pPr indent="-257175" lvl="0" marL="257175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Food</a:t>
            </a:r>
            <a:endParaRPr/>
          </a:p>
          <a:p>
            <a:pPr indent="-257175" lvl="0" marL="257175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Shelter</a:t>
            </a: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/>
          </a:p>
        </p:txBody>
      </p:sp>
      <p:sp>
        <p:nvSpPr>
          <p:cNvPr id="98" name="Google Shape;98;p27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Basic Needs</a:t>
            </a:r>
            <a:endParaRPr/>
          </a:p>
        </p:txBody>
      </p:sp>
      <p:pic>
        <p:nvPicPr>
          <p:cNvPr id="99" name="Google Shape;9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9688" y="1912583"/>
            <a:ext cx="3554667" cy="3837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25827" t="0"/>
          <a:stretch/>
        </p:blipFill>
        <p:spPr>
          <a:xfrm>
            <a:off x="4818095" y="2440108"/>
            <a:ext cx="3809955" cy="269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180" y="2440108"/>
            <a:ext cx="4038600" cy="269374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8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11841" t="0"/>
          <a:stretch/>
        </p:blipFill>
        <p:spPr>
          <a:xfrm>
            <a:off x="155115" y="2112579"/>
            <a:ext cx="4532499" cy="3426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9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Water</a:t>
            </a:r>
            <a:endParaRPr/>
          </a:p>
        </p:txBody>
      </p:sp>
      <p:pic>
        <p:nvPicPr>
          <p:cNvPr id="113" name="Google Shape;113;p2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8227" l="0" r="0" t="4174"/>
          <a:stretch/>
        </p:blipFill>
        <p:spPr>
          <a:xfrm>
            <a:off x="5328745" y="1955225"/>
            <a:ext cx="3273162" cy="3584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32660" t="0"/>
          <a:stretch/>
        </p:blipFill>
        <p:spPr>
          <a:xfrm>
            <a:off x="4473837" y="1986455"/>
            <a:ext cx="3527237" cy="413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18579"/>
          <a:stretch/>
        </p:blipFill>
        <p:spPr>
          <a:xfrm>
            <a:off x="672664" y="1986455"/>
            <a:ext cx="3394616" cy="4141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0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Space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8199" y="2414841"/>
            <a:ext cx="4214725" cy="2744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2414841"/>
            <a:ext cx="4038600" cy="274428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1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Food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527" l="0" r="0" t="0"/>
          <a:stretch/>
        </p:blipFill>
        <p:spPr>
          <a:xfrm>
            <a:off x="4690241" y="2472822"/>
            <a:ext cx="4038600" cy="262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2473475"/>
            <a:ext cx="4038600" cy="262701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2"/>
          <p:cNvSpPr txBox="1"/>
          <p:nvPr>
            <p:ph type="title"/>
          </p:nvPr>
        </p:nvSpPr>
        <p:spPr>
          <a:xfrm>
            <a:off x="261816" y="446614"/>
            <a:ext cx="8229600" cy="46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25717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Shelter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:Cirrus &lt;strong&gt;sky&lt;/strong&gt; panorama.jpg - Wikipedia" id="139" name="Google Shape;139;p33"/>
          <p:cNvPicPr preferRelativeResize="0"/>
          <p:nvPr/>
        </p:nvPicPr>
        <p:blipFill rotWithShape="1">
          <a:blip r:embed="rId4">
            <a:alphaModFix/>
          </a:blip>
          <a:srcRect b="1221" l="0" r="17549" t="11134"/>
          <a:stretch/>
        </p:blipFill>
        <p:spPr>
          <a:xfrm>
            <a:off x="817345" y="1276535"/>
            <a:ext cx="2681032" cy="1546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&lt;strong&gt;Rain&lt;/strong&gt; on the field.jpg" id="140" name="Google Shape;140;p33"/>
          <p:cNvPicPr preferRelativeResize="0"/>
          <p:nvPr/>
        </p:nvPicPr>
        <p:blipFill rotWithShape="1">
          <a:blip r:embed="rId5">
            <a:alphaModFix/>
          </a:blip>
          <a:srcRect b="5058" l="0" r="0" t="8696"/>
          <a:stretch/>
        </p:blipFill>
        <p:spPr>
          <a:xfrm>
            <a:off x="849770" y="3019497"/>
            <a:ext cx="2660589" cy="17209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Black Converse sneakers.JPG - Wikimedia Commons" id="141" name="Google Shape;14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9771" y="4876265"/>
            <a:ext cx="2648606" cy="17730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d now for something else completely different… | hbd chick" id="142" name="Google Shape;142;p33"/>
          <p:cNvPicPr preferRelativeResize="0"/>
          <p:nvPr/>
        </p:nvPicPr>
        <p:blipFill rotWithShape="1">
          <a:blip r:embed="rId7">
            <a:alphaModFix/>
          </a:blip>
          <a:srcRect b="10618" l="0" r="0" t="0"/>
          <a:stretch/>
        </p:blipFill>
        <p:spPr>
          <a:xfrm>
            <a:off x="4998145" y="1276535"/>
            <a:ext cx="2409263" cy="1615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 and A About &lt;strong&gt;Insect&lt;/strong&gt; &lt;strong&gt;Repellents&lt;/strong&gt; and Protecting Children From &lt;strong&gt;Insect&lt;/strong&gt; Bites — Eat Smart. Play Hard ..." id="143" name="Google Shape;143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27319" y="3019497"/>
            <a:ext cx="2389671" cy="1593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Tarpaulin fly &lt;strong&gt;tent&lt;/strong&gt;.jpg - Wikipedia" id="144" name="Google Shape;144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27319" y="4740493"/>
            <a:ext cx="2370506" cy="1777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PZ_Template(07)2003">
  <a:themeElements>
    <a:clrScheme name="Office Theme 3">
      <a:dk1>
        <a:srgbClr val="000000"/>
      </a:dk1>
      <a:lt1>
        <a:srgbClr val="FFFFFF"/>
      </a:lt1>
      <a:dk2>
        <a:srgbClr val="92C82A"/>
      </a:dk2>
      <a:lt2>
        <a:srgbClr val="4D4D4D"/>
      </a:lt2>
      <a:accent1>
        <a:srgbClr val="F99D31"/>
      </a:accent1>
      <a:accent2>
        <a:srgbClr val="00A0A5"/>
      </a:accent2>
      <a:accent3>
        <a:srgbClr val="FFFFFF"/>
      </a:accent3>
      <a:accent4>
        <a:srgbClr val="000000"/>
      </a:accent4>
      <a:accent5>
        <a:srgbClr val="FBCCAD"/>
      </a:accent5>
      <a:accent6>
        <a:srgbClr val="009195"/>
      </a:accent6>
      <a:hlink>
        <a:srgbClr val="92C83E"/>
      </a:hlink>
      <a:folHlink>
        <a:srgbClr val="00777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 xmlns:r="http://schemas.openxmlformats.org/officeDocument/2006/relationships">
  <a:clrScheme name="zoo">
    <a:dk1>
      <a:srgbClr val="000000"/>
    </a:dk1>
    <a:lt1>
      <a:srgbClr val="FFFFFF"/>
    </a:lt1>
    <a:dk2>
      <a:srgbClr val="00949C"/>
    </a:dk2>
    <a:lt2>
      <a:srgbClr val="EEECE1"/>
    </a:lt2>
    <a:accent1>
      <a:srgbClr val="00949C"/>
    </a:accent1>
    <a:accent2>
      <a:srgbClr val="CE7106"/>
    </a:accent2>
    <a:accent3>
      <a:srgbClr val="4B9021"/>
    </a:accent3>
    <a:accent4>
      <a:srgbClr val="4C9FB7"/>
    </a:accent4>
    <a:accent5>
      <a:srgbClr val="4BACC6"/>
    </a:accent5>
    <a:accent6>
      <a:srgbClr val="E1A461"/>
    </a:accent6>
    <a:hlink>
      <a:srgbClr val="00676C"/>
    </a:hlink>
    <a:folHlink>
      <a:srgbClr val="00838A"/>
    </a:folHlink>
  </a:clrScheme>
</a:themeOverride>
</file>

<file path=ppt/theme/themeOverride2.xml><?xml version="1.0" encoding="utf-8"?>
<a:themeOverride xmlns:a="http://schemas.openxmlformats.org/drawingml/2006/main" xmlns:r="http://schemas.openxmlformats.org/officeDocument/2006/relationships">
  <a:clrScheme name="zoo">
    <a:dk1>
      <a:srgbClr val="000000"/>
    </a:dk1>
    <a:lt1>
      <a:srgbClr val="FFFFFF"/>
    </a:lt1>
    <a:dk2>
      <a:srgbClr val="00949C"/>
    </a:dk2>
    <a:lt2>
      <a:srgbClr val="EEECE1"/>
    </a:lt2>
    <a:accent1>
      <a:srgbClr val="00949C"/>
    </a:accent1>
    <a:accent2>
      <a:srgbClr val="CE7106"/>
    </a:accent2>
    <a:accent3>
      <a:srgbClr val="4B9021"/>
    </a:accent3>
    <a:accent4>
      <a:srgbClr val="4C9FB7"/>
    </a:accent4>
    <a:accent5>
      <a:srgbClr val="4BACC6"/>
    </a:accent5>
    <a:accent6>
      <a:srgbClr val="E1A461"/>
    </a:accent6>
    <a:hlink>
      <a:srgbClr val="00676C"/>
    </a:hlink>
    <a:folHlink>
      <a:srgbClr val="00838A"/>
    </a:folHlink>
  </a:clrScheme>
</a:themeOverride>
</file>

<file path=ppt/theme/themeOverride3.xml><?xml version="1.0" encoding="utf-8"?>
<a:themeOverride xmlns:a="http://schemas.openxmlformats.org/drawingml/2006/main" xmlns:r="http://schemas.openxmlformats.org/officeDocument/2006/relationships">
  <a:clrScheme name="zoo">
    <a:dk1>
      <a:srgbClr val="000000"/>
    </a:dk1>
    <a:lt1>
      <a:srgbClr val="FFFFFF"/>
    </a:lt1>
    <a:dk2>
      <a:srgbClr val="00949C"/>
    </a:dk2>
    <a:lt2>
      <a:srgbClr val="EEECE1"/>
    </a:lt2>
    <a:accent1>
      <a:srgbClr val="00949C"/>
    </a:accent1>
    <a:accent2>
      <a:srgbClr val="CE7106"/>
    </a:accent2>
    <a:accent3>
      <a:srgbClr val="4B9021"/>
    </a:accent3>
    <a:accent4>
      <a:srgbClr val="4C9FB7"/>
    </a:accent4>
    <a:accent5>
      <a:srgbClr val="4BACC6"/>
    </a:accent5>
    <a:accent6>
      <a:srgbClr val="E1A461"/>
    </a:accent6>
    <a:hlink>
      <a:srgbClr val="00676C"/>
    </a:hlink>
    <a:folHlink>
      <a:srgbClr val="00838A"/>
    </a:folHlink>
  </a:clrScheme>
</a:themeOverride>
</file>