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lqASXdXCJTYc896BTws2kfAH74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2118847" y="2729767"/>
            <a:ext cx="9139392" cy="2958844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0" y="0"/>
            <a:ext cx="187741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>
            <a:spLocks noGrp="1"/>
          </p:cNvSpPr>
          <p:nvPr>
            <p:ph type="ctrTitle"/>
          </p:nvPr>
        </p:nvSpPr>
        <p:spPr>
          <a:xfrm>
            <a:off x="3690932" y="413706"/>
            <a:ext cx="10838671" cy="9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Arial Rounded"/>
              <a:buNone/>
            </a:pPr>
            <a:br>
              <a:rPr lang="en-US" sz="2800" b="1" dirty="0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 dirty="0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Fostering Empathy through Experiential Learning </a:t>
            </a:r>
            <a:br>
              <a:rPr lang="en-US" sz="2800" b="1" dirty="0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 dirty="0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(FEEL) Summer Day Camp</a:t>
            </a:r>
            <a:endParaRPr dirty="0"/>
          </a:p>
        </p:txBody>
      </p:sp>
      <p:sp>
        <p:nvSpPr>
          <p:cNvPr id="87" name="Google Shape;87;p1"/>
          <p:cNvSpPr txBox="1">
            <a:spLocks noGrp="1"/>
          </p:cNvSpPr>
          <p:nvPr>
            <p:ph type="subTitle" idx="1"/>
          </p:nvPr>
        </p:nvSpPr>
        <p:spPr>
          <a:xfrm>
            <a:off x="2417483" y="3084524"/>
            <a:ext cx="6692784" cy="360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None/>
            </a:pPr>
            <a:r>
              <a:rPr lang="en-US" sz="1800" b="1" dirty="0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To provide tourist and community kids aged 8-14 the opportunity to build knowledge of Alaska’s marine animals, ecosystems, and Native culture through play, to build empathy and encourage pro-conservation action in a flexible and affordable format.</a:t>
            </a:r>
            <a:endParaRPr sz="1800" dirty="0">
              <a:latin typeface="Arial Rounded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dirty="0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l="4189" t="4932" r="8235" b="5130"/>
          <a:stretch/>
        </p:blipFill>
        <p:spPr>
          <a:xfrm>
            <a:off x="241437" y="2467626"/>
            <a:ext cx="1410081" cy="214432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478" y="4681435"/>
            <a:ext cx="1368159" cy="20115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l="4728" b="4604"/>
          <a:stretch/>
        </p:blipFill>
        <p:spPr>
          <a:xfrm>
            <a:off x="241301" y="277044"/>
            <a:ext cx="1394807" cy="2121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1" name="Google Shape;91;p1" descr="A blue and white logo with white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66035" y="275144"/>
            <a:ext cx="1547121" cy="154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logo for a children's camp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10267" y="1632225"/>
            <a:ext cx="2578176" cy="317796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283400" y="277050"/>
            <a:ext cx="1368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</a:rPr>
              <a:t>NMFS MMHSRP #18786-02</a:t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/>
          <p:nvPr/>
        </p:nvSpPr>
        <p:spPr>
          <a:xfrm>
            <a:off x="0" y="0"/>
            <a:ext cx="3783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 txBox="1">
            <a:spLocks noGrp="1"/>
          </p:cNvSpPr>
          <p:nvPr>
            <p:ph type="subTitle" idx="1"/>
          </p:nvPr>
        </p:nvSpPr>
        <p:spPr>
          <a:xfrm>
            <a:off x="671409" y="2136899"/>
            <a:ext cx="7362763" cy="478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Empathy Observation</a:t>
            </a:r>
            <a:endParaRPr/>
          </a:p>
          <a:p>
            <a:pPr marL="800089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Affective, cognitive, pro-social motivations</a:t>
            </a:r>
            <a:endParaRPr/>
          </a:p>
          <a:p>
            <a:pPr marL="800089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One observer per camp session</a:t>
            </a:r>
            <a:endParaRPr/>
          </a:p>
          <a:p>
            <a:pPr marL="800089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Opportunity for skill development for interns and staff</a:t>
            </a:r>
            <a:endParaRPr/>
          </a:p>
          <a:p>
            <a:pPr marL="800089" lvl="1" indent="-241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 Activity Evaluation</a:t>
            </a:r>
            <a:endParaRPr/>
          </a:p>
          <a:p>
            <a:pPr marL="800089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Willingness to participate</a:t>
            </a:r>
            <a:endParaRPr/>
          </a:p>
          <a:p>
            <a:pPr marL="800089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Voting buckets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0" y="257535"/>
            <a:ext cx="12049366" cy="83294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357313" y="0"/>
            <a:ext cx="263040" cy="68580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 txBox="1">
            <a:spLocks noGrp="1"/>
          </p:cNvSpPr>
          <p:nvPr>
            <p:ph type="ctrTitle"/>
          </p:nvPr>
        </p:nvSpPr>
        <p:spPr>
          <a:xfrm>
            <a:off x="671409" y="281521"/>
            <a:ext cx="10838671" cy="64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Rounded"/>
              <a:buNone/>
            </a:pPr>
            <a:br>
              <a:rPr lang="en-US" sz="2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Evaluation Activities and Resources</a:t>
            </a:r>
            <a:endParaRPr/>
          </a:p>
        </p:txBody>
      </p:sp>
      <p:sp>
        <p:nvSpPr>
          <p:cNvPr id="218" name="Google Shape;218;p10"/>
          <p:cNvSpPr txBox="1"/>
          <p:nvPr/>
        </p:nvSpPr>
        <p:spPr>
          <a:xfrm>
            <a:off x="8775565" y="5342095"/>
            <a:ext cx="3405351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Success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we learned?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How to move forward?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2424" y="1238352"/>
            <a:ext cx="3103623" cy="4026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 descr="A group of kids posing for a pic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8288" y="4715597"/>
            <a:ext cx="2557647" cy="191920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21" name="Google Shape;221;p10" descr="A group of people standing in front of a coun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7647" t="10548" r="30494" b="35362"/>
          <a:stretch/>
        </p:blipFill>
        <p:spPr>
          <a:xfrm>
            <a:off x="6036991" y="3703309"/>
            <a:ext cx="2387822" cy="186791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22" name="Google Shape;222;p10"/>
          <p:cNvSpPr txBox="1"/>
          <p:nvPr/>
        </p:nvSpPr>
        <p:spPr>
          <a:xfrm>
            <a:off x="671409" y="1182801"/>
            <a:ext cx="810415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Challenge: 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No baseline – Where did they start? 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How much empathy development was a direct result of camp activities.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/>
          <p:nvPr/>
        </p:nvSpPr>
        <p:spPr>
          <a:xfrm>
            <a:off x="1" y="284896"/>
            <a:ext cx="12049366" cy="68552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1"/>
          <p:cNvSpPr txBox="1">
            <a:spLocks noGrp="1"/>
          </p:cNvSpPr>
          <p:nvPr>
            <p:ph type="title"/>
          </p:nvPr>
        </p:nvSpPr>
        <p:spPr>
          <a:xfrm>
            <a:off x="2105399" y="183072"/>
            <a:ext cx="10515600" cy="1107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</a:pPr>
            <a:r>
              <a:rPr lang="en-US" sz="24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Additional Benefits</a:t>
            </a:r>
            <a:endParaRPr/>
          </a:p>
        </p:txBody>
      </p:sp>
      <p:sp>
        <p:nvSpPr>
          <p:cNvPr id="229" name="Google Shape;229;p11"/>
          <p:cNvSpPr txBox="1">
            <a:spLocks noGrp="1"/>
          </p:cNvSpPr>
          <p:nvPr>
            <p:ph type="body" idx="1"/>
          </p:nvPr>
        </p:nvSpPr>
        <p:spPr>
          <a:xfrm>
            <a:off x="2399688" y="1421214"/>
            <a:ext cx="8678215" cy="212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600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Coordination across departments</a:t>
            </a:r>
            <a:endParaRPr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600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Partnering with Native organizations for land acknowledgement, language and cultural stories.</a:t>
            </a:r>
            <a:endParaRPr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600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Partnering with University of Alaska, Fairbanks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Char char="•"/>
            </a:pPr>
            <a:r>
              <a:rPr lang="en-US" sz="14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Use of space</a:t>
            </a:r>
            <a:endParaRPr/>
          </a:p>
          <a:p>
            <a:pPr marL="685783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Char char="•"/>
            </a:pPr>
            <a:r>
              <a:rPr lang="en-US" sz="14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Coordination of science chats in evenings</a:t>
            </a:r>
            <a:endParaRPr/>
          </a:p>
          <a:p>
            <a:pPr marL="685783" lvl="1" indent="-7619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b="1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0" y="970424"/>
            <a:ext cx="1983165" cy="5887577"/>
          </a:xfrm>
          <a:prstGeom prst="rect">
            <a:avLst/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/>
          <p:nvPr/>
        </p:nvSpPr>
        <p:spPr>
          <a:xfrm>
            <a:off x="1741290" y="-14296"/>
            <a:ext cx="241875" cy="68722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 txBox="1"/>
          <p:nvPr/>
        </p:nvSpPr>
        <p:spPr>
          <a:xfrm>
            <a:off x="2105399" y="941465"/>
            <a:ext cx="10515600" cy="63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 Rounded"/>
              <a:buNone/>
            </a:pPr>
            <a:r>
              <a:rPr lang="en-US" sz="1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Community and Collaboration</a:t>
            </a:r>
            <a:endParaRPr/>
          </a:p>
        </p:txBody>
      </p:sp>
      <p:sp>
        <p:nvSpPr>
          <p:cNvPr id="233" name="Google Shape;233;p11"/>
          <p:cNvSpPr txBox="1"/>
          <p:nvPr/>
        </p:nvSpPr>
        <p:spPr>
          <a:xfrm>
            <a:off x="2105399" y="3576416"/>
            <a:ext cx="10515600" cy="63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34" name="Google Shape;234;p11"/>
          <p:cNvSpPr txBox="1"/>
          <p:nvPr/>
        </p:nvSpPr>
        <p:spPr>
          <a:xfrm>
            <a:off x="2105399" y="3550959"/>
            <a:ext cx="10515600" cy="63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 Rounded"/>
              <a:buNone/>
            </a:pPr>
            <a:r>
              <a:rPr lang="en-US" sz="1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More focused internship program</a:t>
            </a:r>
            <a:endParaRPr/>
          </a:p>
        </p:txBody>
      </p:sp>
      <p:sp>
        <p:nvSpPr>
          <p:cNvPr id="235" name="Google Shape;235;p11"/>
          <p:cNvSpPr txBox="1"/>
          <p:nvPr/>
        </p:nvSpPr>
        <p:spPr>
          <a:xfrm>
            <a:off x="2525812" y="4073739"/>
            <a:ext cx="8678215" cy="212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marR="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Development of observational analysis skills</a:t>
            </a:r>
            <a:endParaRPr/>
          </a:p>
          <a:p>
            <a:pPr marL="228594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Opportunity to define, track and process evaluation data</a:t>
            </a:r>
            <a:endParaRPr/>
          </a:p>
          <a:p>
            <a:pPr marL="228594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 development and presentation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/>
          <p:nvPr/>
        </p:nvSpPr>
        <p:spPr>
          <a:xfrm>
            <a:off x="1" y="284896"/>
            <a:ext cx="12049366" cy="68552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2"/>
          <p:cNvSpPr txBox="1">
            <a:spLocks noGrp="1"/>
          </p:cNvSpPr>
          <p:nvPr>
            <p:ph type="title"/>
          </p:nvPr>
        </p:nvSpPr>
        <p:spPr>
          <a:xfrm>
            <a:off x="2105399" y="290191"/>
            <a:ext cx="10515600" cy="787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</a:pPr>
            <a:r>
              <a:rPr lang="en-US" sz="24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Additional Benefits</a:t>
            </a:r>
            <a:endParaRPr/>
          </a:p>
        </p:txBody>
      </p:sp>
      <p:sp>
        <p:nvSpPr>
          <p:cNvPr id="242" name="Google Shape;242;p12"/>
          <p:cNvSpPr/>
          <p:nvPr/>
        </p:nvSpPr>
        <p:spPr>
          <a:xfrm>
            <a:off x="0" y="970424"/>
            <a:ext cx="1983165" cy="5887577"/>
          </a:xfrm>
          <a:prstGeom prst="rect">
            <a:avLst/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2"/>
          <p:cNvSpPr/>
          <p:nvPr/>
        </p:nvSpPr>
        <p:spPr>
          <a:xfrm>
            <a:off x="1741290" y="147416"/>
            <a:ext cx="24187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2105399" y="941465"/>
            <a:ext cx="10515600" cy="63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 Rounded"/>
              <a:buNone/>
            </a:pPr>
            <a:r>
              <a:rPr lang="en-US" sz="1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 Development and Presentation</a:t>
            </a:r>
            <a:endParaRPr/>
          </a:p>
        </p:txBody>
      </p:sp>
      <p:sp>
        <p:nvSpPr>
          <p:cNvPr id="245" name="Google Shape;245;p12"/>
          <p:cNvSpPr txBox="1"/>
          <p:nvPr/>
        </p:nvSpPr>
        <p:spPr>
          <a:xfrm>
            <a:off x="2105399" y="3576416"/>
            <a:ext cx="10515600" cy="63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>
              <a:solidFill>
                <a:srgbClr val="00206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6" name="Google Shape;246;p12"/>
          <p:cNvSpPr txBox="1"/>
          <p:nvPr/>
        </p:nvSpPr>
        <p:spPr>
          <a:xfrm>
            <a:off x="2105399" y="3914212"/>
            <a:ext cx="10515600" cy="63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 Rounded"/>
              <a:buNone/>
            </a:pPr>
            <a:r>
              <a:rPr lang="en-US" sz="1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Improved Empathy Training</a:t>
            </a:r>
            <a:endParaRPr/>
          </a:p>
        </p:txBody>
      </p:sp>
      <p:sp>
        <p:nvSpPr>
          <p:cNvPr id="247" name="Google Shape;247;p12"/>
          <p:cNvSpPr txBox="1"/>
          <p:nvPr/>
        </p:nvSpPr>
        <p:spPr>
          <a:xfrm>
            <a:off x="2677157" y="4549164"/>
            <a:ext cx="8678215" cy="2129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marR="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Expanded empathy training  </a:t>
            </a:r>
            <a:endParaRPr/>
          </a:p>
          <a:p>
            <a:pPr marL="685783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48 staff trained between March and August 2023</a:t>
            </a:r>
            <a:endParaRPr/>
          </a:p>
          <a:p>
            <a:pPr marL="228594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Development and presentation of empathy-focused guest programing</a:t>
            </a:r>
            <a:endParaRPr/>
          </a:p>
          <a:p>
            <a:pPr marL="685783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10 guest experiences created and delivered daily</a:t>
            </a:r>
            <a:endParaRPr/>
          </a:p>
          <a:p>
            <a: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685783" marR="0" lvl="1" indent="-1650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2677158" y="1621698"/>
            <a:ext cx="8678215" cy="2467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marR="0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Development, execution and evaluation of new curriculum</a:t>
            </a:r>
            <a:endParaRPr/>
          </a:p>
          <a:p>
            <a:pPr marL="685783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32 programs covering 7 topics</a:t>
            </a:r>
            <a:endParaRPr/>
          </a:p>
          <a:p>
            <a:pPr marL="228594" marR="0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Integration of new programing into other education programs</a:t>
            </a:r>
            <a:endParaRPr/>
          </a:p>
          <a:p>
            <a:pPr marL="685783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Experiential learning</a:t>
            </a:r>
            <a:endParaRPr/>
          </a:p>
          <a:p>
            <a:pPr marL="685783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Empathy and conservation focus</a:t>
            </a:r>
            <a:endParaRPr/>
          </a:p>
          <a:p>
            <a:pPr marL="685783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Inclusive </a:t>
            </a:r>
            <a:endParaRPr/>
          </a:p>
          <a:p>
            <a:pPr marL="685783" marR="0" lvl="1" indent="-2285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F5496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Modular for adaptability</a:t>
            </a:r>
            <a:endParaRPr/>
          </a:p>
          <a:p>
            <a:pPr marL="685783" marR="0" lvl="1" indent="-1396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457189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685783" marR="0" lvl="1" indent="-16509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b="1" i="0" u="none" strike="noStrike" cap="none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"/>
          <p:cNvSpPr/>
          <p:nvPr/>
        </p:nvSpPr>
        <p:spPr>
          <a:xfrm>
            <a:off x="0" y="0"/>
            <a:ext cx="124022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1" y="284896"/>
            <a:ext cx="12049366" cy="68552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3"/>
          <p:cNvSpPr txBox="1"/>
          <p:nvPr/>
        </p:nvSpPr>
        <p:spPr>
          <a:xfrm>
            <a:off x="2091558" y="183377"/>
            <a:ext cx="6726620" cy="68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Rounded"/>
              <a:buNone/>
            </a:pPr>
            <a:r>
              <a:rPr lang="en-US" sz="24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 Review and Post-Camp Evaluation</a:t>
            </a:r>
            <a:endParaRPr/>
          </a:p>
        </p:txBody>
      </p:sp>
      <p:pic>
        <p:nvPicPr>
          <p:cNvPr id="256" name="Google Shape;256;p13" descr="A logo for a children's cam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795" y="284896"/>
            <a:ext cx="1926852" cy="2375113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3"/>
          <p:cNvSpPr txBox="1"/>
          <p:nvPr/>
        </p:nvSpPr>
        <p:spPr>
          <a:xfrm>
            <a:off x="2330803" y="1472452"/>
            <a:ext cx="9591407" cy="311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Wrap up: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Review curriculum – what worked, what can be improved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Booking structure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Camp time frame</a:t>
            </a:r>
            <a:endParaRPr/>
          </a:p>
          <a:p>
            <a:pPr marL="285750" marR="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Recap of costs vs. revenue generated.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58" name="Google Shape;258;p13"/>
          <p:cNvSpPr txBox="1"/>
          <p:nvPr/>
        </p:nvSpPr>
        <p:spPr>
          <a:xfrm>
            <a:off x="2330803" y="3509414"/>
            <a:ext cx="7556939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 Rounded"/>
              <a:buNone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With Participants and Parents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Email survey post-summer vacation to parents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Future planning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Tracking of conservation actions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Membership opportunity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endParaRPr sz="2000" b="1" i="0" u="none" strike="noStrike" cap="none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 Rounded"/>
              <a:buNone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Internal Statistics and Logistics Review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/>
          <p:nvPr/>
        </p:nvSpPr>
        <p:spPr>
          <a:xfrm>
            <a:off x="0" y="0"/>
            <a:ext cx="187741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/>
          </p:nvPr>
        </p:nvSpPr>
        <p:spPr>
          <a:xfrm>
            <a:off x="2042554" y="84459"/>
            <a:ext cx="10838671" cy="9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Arial Rounded"/>
              <a:buNone/>
            </a:pPr>
            <a:b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Fostering Empathy through Experiential Learning </a:t>
            </a:r>
            <a:b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(FEEL) Summer Day Camp</a:t>
            </a:r>
            <a:endParaRPr/>
          </a:p>
        </p:txBody>
      </p:sp>
      <p:pic>
        <p:nvPicPr>
          <p:cNvPr id="265" name="Google Shape;265;p14" descr="A blue and white logo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44" y="84459"/>
            <a:ext cx="1547121" cy="154712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4"/>
          <p:cNvSpPr txBox="1"/>
          <p:nvPr/>
        </p:nvSpPr>
        <p:spPr>
          <a:xfrm>
            <a:off x="2138854" y="1212511"/>
            <a:ext cx="8623739" cy="343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Coming Soon</a:t>
            </a:r>
            <a:endParaRPr/>
          </a:p>
          <a:p>
            <a:pPr marL="800089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Creation of an empathy interpretive training program for all ASLC staff.</a:t>
            </a:r>
            <a:endParaRPr/>
          </a:p>
          <a:p>
            <a:pPr marL="1257289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Tools and techniques</a:t>
            </a:r>
            <a:endParaRPr/>
          </a:p>
          <a:p>
            <a:pPr marL="1257289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Linking conservation messaging</a:t>
            </a:r>
            <a:endParaRPr/>
          </a:p>
          <a:p>
            <a:pPr marL="1257289" marR="0" lvl="2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800089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Integration of modular programing utilizing experiential learning, empathy and inclusion into all education curriculum.</a:t>
            </a:r>
            <a:endParaRPr/>
          </a:p>
          <a:p>
            <a:pPr marL="800089" marR="0" lvl="1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1" i="0" u="none" strike="noStrike" cap="none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800089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Integration of empathy and inclusion into ASLC exhibits.</a:t>
            </a:r>
            <a:endParaRPr/>
          </a:p>
          <a:p>
            <a:pPr marL="1257289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Signage to include Native language</a:t>
            </a:r>
            <a:endParaRPr/>
          </a:p>
          <a:p>
            <a:pPr marL="1257289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Audio tour for increased accessibility</a:t>
            </a:r>
            <a:endParaRPr/>
          </a:p>
          <a:p>
            <a:pPr marL="1714489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700"/>
              <a:buFont typeface="Arial"/>
              <a:buChar char="•"/>
            </a:pPr>
            <a:r>
              <a:rPr lang="en-US" sz="17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Native stories from elders</a:t>
            </a:r>
            <a:endParaRPr/>
          </a:p>
        </p:txBody>
      </p:sp>
      <p:pic>
        <p:nvPicPr>
          <p:cNvPr id="267" name="Google Shape;267;p14" descr="A group of people posing for a phot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345" y="4004443"/>
            <a:ext cx="3333602" cy="25014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68" name="Google Shape;268;p14"/>
          <p:cNvSpPr txBox="1"/>
          <p:nvPr/>
        </p:nvSpPr>
        <p:spPr>
          <a:xfrm>
            <a:off x="5242956" y="4857360"/>
            <a:ext cx="3764410" cy="9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 Rounded"/>
              <a:buNone/>
            </a:pPr>
            <a:br>
              <a:rPr lang="en-US" sz="36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36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Questions?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1093076" y="966952"/>
            <a:ext cx="10184524" cy="3993931"/>
          </a:xfrm>
          <a:prstGeom prst="roundRect">
            <a:avLst>
              <a:gd name="adj" fmla="val 16667"/>
            </a:avLst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0" y="0"/>
            <a:ext cx="842676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472019" y="0"/>
            <a:ext cx="26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 txBox="1">
            <a:spLocks noGrp="1"/>
          </p:cNvSpPr>
          <p:nvPr>
            <p:ph type="ctrTitle"/>
          </p:nvPr>
        </p:nvSpPr>
        <p:spPr>
          <a:xfrm>
            <a:off x="1093076" y="63722"/>
            <a:ext cx="10838671" cy="71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ct val="100000"/>
              <a:buFont typeface="Arial Rounded"/>
              <a:buNone/>
            </a:pPr>
            <a:b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Empathy Summer Day Camp Goals:</a:t>
            </a:r>
            <a:endParaRPr/>
          </a:p>
        </p:txBody>
      </p:sp>
      <p:sp>
        <p:nvSpPr>
          <p:cNvPr id="102" name="Google Shape;102;p2"/>
          <p:cNvSpPr txBox="1">
            <a:spLocks noGrp="1"/>
          </p:cNvSpPr>
          <p:nvPr>
            <p:ph type="subTitle" idx="1"/>
          </p:nvPr>
        </p:nvSpPr>
        <p:spPr>
          <a:xfrm>
            <a:off x="1293223" y="1143518"/>
            <a:ext cx="9784229" cy="364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Develop and implement empathy-focused curriculum. 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Improve understanding of Alaska’s marine animals, ecosystems and Native culture.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Provide an inclusive learning environment.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Utilize learning through play, animal observation, and empathy exercises to introduce and evaluate empathy and pro-conservation behavior.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Wider audience reach and increased revenue.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Strengthen summer education intern program.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Improved empathy training for all education and interpretation staff, </a:t>
            </a:r>
            <a:r>
              <a:rPr lang="en-US" sz="2600" b="1" dirty="0" err="1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seasonals</a:t>
            </a:r>
            <a:r>
              <a:rPr lang="en-US" sz="26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 and interns.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6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Evaluation of curriculum for incorporation into other program offerings</a:t>
            </a:r>
            <a:r>
              <a:rPr lang="en-US" sz="1800" b="1" dirty="0">
                <a:solidFill>
                  <a:schemeClr val="accent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1" dirty="0">
              <a:solidFill>
                <a:schemeClr val="accen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85750" lvl="0" indent="-222884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1" dirty="0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85750" lvl="0" indent="-222884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1" dirty="0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 l="17940" t="12911" r="294" b="20770"/>
          <a:stretch/>
        </p:blipFill>
        <p:spPr>
          <a:xfrm>
            <a:off x="4786312" y="5217657"/>
            <a:ext cx="2619375" cy="13538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t="10569" b="24198"/>
          <a:stretch/>
        </p:blipFill>
        <p:spPr>
          <a:xfrm>
            <a:off x="8101638" y="5217656"/>
            <a:ext cx="2619375" cy="13538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 l="4602" t="6069" b="38716"/>
          <a:stretch/>
        </p:blipFill>
        <p:spPr>
          <a:xfrm>
            <a:off x="1540386" y="5236152"/>
            <a:ext cx="2619375" cy="135380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597272" y="0"/>
            <a:ext cx="26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1" y="177396"/>
            <a:ext cx="12191999" cy="110013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>
            <a:spLocks noGrp="1"/>
          </p:cNvSpPr>
          <p:nvPr>
            <p:ph type="title"/>
          </p:nvPr>
        </p:nvSpPr>
        <p:spPr>
          <a:xfrm>
            <a:off x="748205" y="292355"/>
            <a:ext cx="10515600" cy="90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Rounded"/>
              <a:buNone/>
            </a:pPr>
            <a:r>
              <a:rPr lang="en-US" sz="2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 Development &amp; Implementation</a:t>
            </a: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-2761" y="2"/>
            <a:ext cx="729717" cy="685799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>
            <a:off x="689752" y="0"/>
            <a:ext cx="5845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3" descr="A group of people standing in front of a fish tan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8531" y="1507687"/>
            <a:ext cx="2534157" cy="190061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4">
            <a:alphaModFix/>
          </a:blip>
          <a:srcRect l="20920" r="13775"/>
          <a:stretch/>
        </p:blipFill>
        <p:spPr>
          <a:xfrm rot="5400000">
            <a:off x="8700025" y="3895541"/>
            <a:ext cx="1900618" cy="218525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7" name="Google Shape;117;p3" descr="A group of kids sitting on a ru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3669" t="18644" r="5242"/>
          <a:stretch/>
        </p:blipFill>
        <p:spPr>
          <a:xfrm>
            <a:off x="5993890" y="2095443"/>
            <a:ext cx="2430807" cy="19424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859966" y="1593785"/>
            <a:ext cx="7132503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 Rounded"/>
              <a:buNone/>
            </a:pPr>
            <a:r>
              <a:rPr lang="en-US" sz="18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</a:t>
            </a: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Day Camps – 2 session per day, 4 hours each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1" i="0" u="none" strike="noStrike" cap="none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 Rounded"/>
              <a:buNone/>
            </a:pPr>
            <a:r>
              <a:rPr lang="en-US" sz="18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When: </a:t>
            </a: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7 days a week, 10 weeks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 Rounded"/>
              <a:buNone/>
            </a:pPr>
            <a:r>
              <a:rPr lang="en-US" sz="18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How: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 Rounded"/>
              <a:buNone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Each camp consisted of: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Land acknowledgement 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Experiential knowledge developmental activities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 visit to the aquarium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Wrap up discussion with empathy tracking exercises 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Award of a “Conservation Agent” badge.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Curriculum developed specific to 7 categories. 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Total activities and exercises created, 32.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Additional empathy and conservation interpretive programs developed for use throughout the facility.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/>
          <p:nvPr/>
        </p:nvSpPr>
        <p:spPr>
          <a:xfrm>
            <a:off x="1" y="177396"/>
            <a:ext cx="12191999" cy="110013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>
            <a:spLocks noGrp="1"/>
          </p:cNvSpPr>
          <p:nvPr>
            <p:ph type="title"/>
          </p:nvPr>
        </p:nvSpPr>
        <p:spPr>
          <a:xfrm>
            <a:off x="748205" y="292355"/>
            <a:ext cx="10515600" cy="90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Rounded"/>
              <a:buNone/>
            </a:pPr>
            <a:r>
              <a:rPr lang="en-US" sz="2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Camp Attendance </a:t>
            </a:r>
            <a:endParaRPr/>
          </a:p>
        </p:txBody>
      </p:sp>
      <p:sp>
        <p:nvSpPr>
          <p:cNvPr id="125" name="Google Shape;125;p4"/>
          <p:cNvSpPr/>
          <p:nvPr/>
        </p:nvSpPr>
        <p:spPr>
          <a:xfrm>
            <a:off x="-2761" y="2"/>
            <a:ext cx="729717" cy="685799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689752" y="0"/>
            <a:ext cx="5845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" descr="A graph of different day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3063418"/>
            <a:ext cx="5813606" cy="362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 descr="A pie chart with different colored circle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3834" r="9866"/>
          <a:stretch/>
        </p:blipFill>
        <p:spPr>
          <a:xfrm>
            <a:off x="925795" y="4162018"/>
            <a:ext cx="3422067" cy="26099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4469374" y="1425623"/>
            <a:ext cx="610125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Alaska Residents : 72%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Non-Residents : 28%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65% preferred the weekday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70% preferred the pm session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</a:t>
            </a:r>
            <a:r>
              <a:rPr lang="en-US" sz="14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(weekday or weekend)</a:t>
            </a:r>
            <a:endParaRPr/>
          </a:p>
        </p:txBody>
      </p:sp>
      <p:pic>
        <p:nvPicPr>
          <p:cNvPr id="130" name="Google Shape;130;p4" descr="A pie chart with different colored circle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414" t="-307" r="12360" b="306"/>
          <a:stretch/>
        </p:blipFill>
        <p:spPr>
          <a:xfrm>
            <a:off x="925795" y="1371782"/>
            <a:ext cx="3422067" cy="269598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/>
          <p:nvPr/>
        </p:nvSpPr>
        <p:spPr>
          <a:xfrm>
            <a:off x="1" y="0"/>
            <a:ext cx="12191999" cy="110013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 txBox="1">
            <a:spLocks noGrp="1"/>
          </p:cNvSpPr>
          <p:nvPr>
            <p:ph type="title"/>
          </p:nvPr>
        </p:nvSpPr>
        <p:spPr>
          <a:xfrm>
            <a:off x="748205" y="194889"/>
            <a:ext cx="10515600" cy="90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Rounded"/>
              <a:buNone/>
            </a:pPr>
            <a:r>
              <a:rPr lang="en-US" sz="2800" b="1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 Topics and Flexibility</a:t>
            </a: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-2761" y="2"/>
            <a:ext cx="729717" cy="685799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689752" y="0"/>
            <a:ext cx="5845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050" y="3859210"/>
            <a:ext cx="1691205" cy="169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9094" y="4927405"/>
            <a:ext cx="1887942" cy="188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72878" y="4034152"/>
            <a:ext cx="1887942" cy="188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0163" y="4945151"/>
            <a:ext cx="1810541" cy="181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06889" y="5103187"/>
            <a:ext cx="1691205" cy="169120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"/>
          <p:cNvSpPr txBox="1"/>
          <p:nvPr/>
        </p:nvSpPr>
        <p:spPr>
          <a:xfrm>
            <a:off x="1079485" y="1216113"/>
            <a:ext cx="10422763" cy="2774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Topics were specific to each day of the week.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Focused on resident animals, rescue animals or scientific research at ASLC.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Daily topics allowed for families to build their own experience.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Programs designed to accommodate a varied audience.</a:t>
            </a: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endParaRPr sz="1800" b="1" i="0" u="none" strike="noStrike" cap="none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Some favorite exercises of the staff and campers: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Growing Up Otter – Life-sized board game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Coasts to Currents – Seabird Adaptation, Habitats, and Life Cycle</a:t>
            </a:r>
            <a:endParaRPr/>
          </a:p>
          <a:p>
            <a:pPr marL="7429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Travel Tails, We Wish You Whale – Whale Migration</a:t>
            </a:r>
            <a:endParaRPr/>
          </a:p>
        </p:txBody>
      </p:sp>
      <p:pic>
        <p:nvPicPr>
          <p:cNvPr id="145" name="Google Shape;145;p5" descr="A cartoon of a sea otter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91698" y="4034152"/>
            <a:ext cx="1481097" cy="188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1906" y="4008229"/>
            <a:ext cx="1554033" cy="1557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/>
          <p:nvPr/>
        </p:nvSpPr>
        <p:spPr>
          <a:xfrm>
            <a:off x="1" y="284896"/>
            <a:ext cx="12049366" cy="8329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"/>
          <p:cNvSpPr/>
          <p:nvPr/>
        </p:nvSpPr>
        <p:spPr>
          <a:xfrm>
            <a:off x="-1" y="0"/>
            <a:ext cx="842676" cy="68580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472019" y="0"/>
            <a:ext cx="26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6"/>
          <p:cNvSpPr txBox="1">
            <a:spLocks noGrp="1"/>
          </p:cNvSpPr>
          <p:nvPr>
            <p:ph type="ctrTitle"/>
          </p:nvPr>
        </p:nvSpPr>
        <p:spPr>
          <a:xfrm>
            <a:off x="881310" y="0"/>
            <a:ext cx="10838671" cy="9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 Rounded"/>
              <a:buNone/>
            </a:pPr>
            <a:b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Providing an Inclusive Learning Experience</a:t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960724" y="1890410"/>
            <a:ext cx="10970496" cy="360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None/>
            </a:pPr>
            <a:r>
              <a:rPr lang="en-US" sz="20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Equitable Access</a:t>
            </a:r>
            <a:endParaRPr/>
          </a:p>
          <a:p>
            <a:pPr marL="742939" marR="0" lvl="1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Programs easily adapted to accommodate various ages and learning levels.</a:t>
            </a:r>
            <a:endParaRPr/>
          </a:p>
          <a:p>
            <a:pPr marL="742939" marR="0" lvl="1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Affordable cost structure with scholarships available.</a:t>
            </a:r>
            <a:endParaRPr/>
          </a:p>
          <a:p>
            <a:pPr marL="742939" marR="0" lvl="1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Fostering kindness and acceptance throughout camp participation.</a:t>
            </a:r>
            <a:endParaRPr/>
          </a:p>
          <a:p>
            <a:pPr marL="742939" marR="0" lvl="1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Diverse program offerings for all interest levels: e.g., drawing, writing, acting.</a:t>
            </a:r>
            <a:endParaRPr/>
          </a:p>
          <a:p>
            <a:pPr marL="742939" marR="0" lvl="1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“Under the Sea” sensory corner</a:t>
            </a:r>
            <a:endParaRPr/>
          </a:p>
          <a:p>
            <a:pPr marL="1200127" marR="0" lvl="2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Provide a quiet space. </a:t>
            </a:r>
            <a:endParaRPr/>
          </a:p>
          <a:p>
            <a:pPr marL="1200127" marR="0" lvl="2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Offer activities and games in line with daily learning topic.</a:t>
            </a:r>
            <a:endParaRPr/>
          </a:p>
          <a:p>
            <a:pPr marL="1200127" marR="0" lvl="2" indent="-28575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Additional one-on-one support from an educator.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4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6" name="Google Shape;156;p6" descr="A group of kids drawing on pap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82457" y="1281263"/>
            <a:ext cx="2294504" cy="17208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7" name="Google Shape;157;p6" descr="A group of people sitting around a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8982456" y="3124278"/>
            <a:ext cx="2294505" cy="172087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8" name="Google Shape;158;p6" descr="A child sitting at a table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9176" r="20213"/>
          <a:stretch/>
        </p:blipFill>
        <p:spPr>
          <a:xfrm rot="5400000">
            <a:off x="9268037" y="4696261"/>
            <a:ext cx="1723342" cy="22945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9" name="Google Shape;159;p6"/>
          <p:cNvSpPr/>
          <p:nvPr/>
        </p:nvSpPr>
        <p:spPr>
          <a:xfrm>
            <a:off x="378064" y="2628"/>
            <a:ext cx="11064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>
            <a:off x="1" y="284896"/>
            <a:ext cx="12049366" cy="8329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-1" y="0"/>
            <a:ext cx="842676" cy="68580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472019" y="0"/>
            <a:ext cx="26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 txBox="1">
            <a:spLocks noGrp="1"/>
          </p:cNvSpPr>
          <p:nvPr>
            <p:ph type="ctrTitle"/>
          </p:nvPr>
        </p:nvSpPr>
        <p:spPr>
          <a:xfrm>
            <a:off x="881310" y="0"/>
            <a:ext cx="10838671" cy="9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 Rounded"/>
              <a:buNone/>
            </a:pPr>
            <a:b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Empathy and Pro-Conservation Development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960724" y="1890410"/>
            <a:ext cx="10970496" cy="360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378064" y="2628"/>
            <a:ext cx="11064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 txBox="1"/>
          <p:nvPr/>
        </p:nvSpPr>
        <p:spPr>
          <a:xfrm>
            <a:off x="3821580" y="1565760"/>
            <a:ext cx="7035965" cy="170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Learning through play</a:t>
            </a:r>
            <a:endParaRPr sz="18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Animal observation</a:t>
            </a:r>
            <a:endParaRPr sz="18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Empathy exercises to introduce and evaluate empathy </a:t>
            </a:r>
            <a:endParaRPr sz="18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Pro-conservation behavior introduction and evaluation</a:t>
            </a:r>
            <a:endParaRPr/>
          </a:p>
        </p:txBody>
      </p:sp>
      <p:pic>
        <p:nvPicPr>
          <p:cNvPr id="171" name="Google Shape;171;p7" descr="A group of kids looking at a large aquariu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036" t="19175" r="14401"/>
          <a:stretch/>
        </p:blipFill>
        <p:spPr>
          <a:xfrm>
            <a:off x="7339563" y="4114535"/>
            <a:ext cx="3064738" cy="252541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2" name="Google Shape;172;p7" descr="A group of people in a room with a mas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7647" t="17137" r="29817" b="25896"/>
          <a:stretch/>
        </p:blipFill>
        <p:spPr>
          <a:xfrm>
            <a:off x="3880195" y="3591325"/>
            <a:ext cx="3064737" cy="249242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3" name="Google Shape;173;p7" descr="A child and child looking at a sign in a glass cas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8736" t="14035"/>
          <a:stretch/>
        </p:blipFill>
        <p:spPr>
          <a:xfrm rot="5400000">
            <a:off x="733718" y="1846135"/>
            <a:ext cx="3318072" cy="234403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"/>
          <p:cNvSpPr/>
          <p:nvPr/>
        </p:nvSpPr>
        <p:spPr>
          <a:xfrm>
            <a:off x="1" y="284896"/>
            <a:ext cx="12049366" cy="8329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-1" y="0"/>
            <a:ext cx="842676" cy="68580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472019" y="0"/>
            <a:ext cx="26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 txBox="1">
            <a:spLocks noGrp="1"/>
          </p:cNvSpPr>
          <p:nvPr>
            <p:ph type="ctrTitle"/>
          </p:nvPr>
        </p:nvSpPr>
        <p:spPr>
          <a:xfrm>
            <a:off x="881310" y="0"/>
            <a:ext cx="10838671" cy="9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 Rounded"/>
              <a:buNone/>
            </a:pPr>
            <a:b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Empathy Evaluation Exercises </a:t>
            </a:r>
            <a:endParaRPr/>
          </a:p>
        </p:txBody>
      </p:sp>
      <p:sp>
        <p:nvSpPr>
          <p:cNvPr id="182" name="Google Shape;182;p8"/>
          <p:cNvSpPr txBox="1"/>
          <p:nvPr/>
        </p:nvSpPr>
        <p:spPr>
          <a:xfrm>
            <a:off x="960724" y="1890410"/>
            <a:ext cx="10970496" cy="360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83" name="Google Shape;183;p8"/>
          <p:cNvSpPr/>
          <p:nvPr/>
        </p:nvSpPr>
        <p:spPr>
          <a:xfrm>
            <a:off x="378064" y="2628"/>
            <a:ext cx="11064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8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589" y="1245043"/>
            <a:ext cx="2411503" cy="312741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8"/>
          <p:cNvSpPr txBox="1"/>
          <p:nvPr/>
        </p:nvSpPr>
        <p:spPr>
          <a:xfrm>
            <a:off x="3489993" y="1248955"/>
            <a:ext cx="268887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Association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Perspective Taking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8" descr="A group of pictures on a black surfa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4444"/>
          <a:stretch/>
        </p:blipFill>
        <p:spPr>
          <a:xfrm>
            <a:off x="9326537" y="3468827"/>
            <a:ext cx="2722732" cy="213702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7" name="Google Shape;187;p8" descr="A person looking at a chil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9818" r="12797" b="7631"/>
          <a:stretch/>
        </p:blipFill>
        <p:spPr>
          <a:xfrm rot="5400000">
            <a:off x="6595335" y="2085127"/>
            <a:ext cx="2080706" cy="213910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8" name="Google Shape;188;p8" descr="A child standing at a table with a table with cards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8535" t="30112" r="7516" b="12087"/>
          <a:stretch/>
        </p:blipFill>
        <p:spPr>
          <a:xfrm>
            <a:off x="7010173" y="4672053"/>
            <a:ext cx="2764428" cy="18739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89" name="Google Shape;189;p8"/>
          <p:cNvGrpSpPr/>
          <p:nvPr/>
        </p:nvGrpSpPr>
        <p:grpSpPr>
          <a:xfrm>
            <a:off x="8812330" y="1203857"/>
            <a:ext cx="3171298" cy="2225143"/>
            <a:chOff x="6991600" y="3273742"/>
            <a:chExt cx="4750984" cy="3369306"/>
          </a:xfrm>
        </p:grpSpPr>
        <p:sp>
          <p:nvSpPr>
            <p:cNvPr id="190" name="Google Shape;190;p8"/>
            <p:cNvSpPr/>
            <p:nvPr/>
          </p:nvSpPr>
          <p:spPr>
            <a:xfrm>
              <a:off x="6991600" y="3273742"/>
              <a:ext cx="4750984" cy="3369306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1" name="Google Shape;191;p8" descr="A collage of animals&#10;&#10;Description automatically generated with medium confidenc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72200" y="3273742"/>
              <a:ext cx="4516543" cy="32993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" name="Google Shape;192;p8" descr="A piece of paper with drawings on i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0114" t="10201" r="10499" b="3345"/>
          <a:stretch/>
        </p:blipFill>
        <p:spPr>
          <a:xfrm rot="5400000">
            <a:off x="1374590" y="4085630"/>
            <a:ext cx="3032113" cy="23159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44164" y="3705920"/>
            <a:ext cx="2284737" cy="29605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4" name="Google Shape;194;p8"/>
          <p:cNvSpPr txBox="1"/>
          <p:nvPr/>
        </p:nvSpPr>
        <p:spPr>
          <a:xfrm>
            <a:off x="3465024" y="2279251"/>
            <a:ext cx="340535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Success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What we learned?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How to move forward?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/>
          <p:nvPr/>
        </p:nvSpPr>
        <p:spPr>
          <a:xfrm>
            <a:off x="1" y="284896"/>
            <a:ext cx="12049366" cy="83294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-1" y="0"/>
            <a:ext cx="842676" cy="6858000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472019" y="0"/>
            <a:ext cx="2630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9"/>
          <p:cNvSpPr txBox="1">
            <a:spLocks noGrp="1"/>
          </p:cNvSpPr>
          <p:nvPr>
            <p:ph type="ctrTitle"/>
          </p:nvPr>
        </p:nvSpPr>
        <p:spPr>
          <a:xfrm>
            <a:off x="881310" y="0"/>
            <a:ext cx="10838671" cy="9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2800"/>
              <a:buFont typeface="Arial Rounded"/>
              <a:buNone/>
            </a:pPr>
            <a:b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en-US" sz="2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Conservation Messaging</a:t>
            </a:r>
            <a:endParaRPr/>
          </a:p>
        </p:txBody>
      </p:sp>
      <p:sp>
        <p:nvSpPr>
          <p:cNvPr id="203" name="Google Shape;203;p9"/>
          <p:cNvSpPr txBox="1"/>
          <p:nvPr/>
        </p:nvSpPr>
        <p:spPr>
          <a:xfrm>
            <a:off x="960724" y="1890410"/>
            <a:ext cx="10970496" cy="360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378064" y="2628"/>
            <a:ext cx="11064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9"/>
          <p:cNvSpPr txBox="1"/>
          <p:nvPr/>
        </p:nvSpPr>
        <p:spPr>
          <a:xfrm>
            <a:off x="960722" y="1230941"/>
            <a:ext cx="10270553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F5496"/>
                </a:solidFill>
                <a:latin typeface="Arial Rounded"/>
                <a:ea typeface="Arial Rounded"/>
                <a:cs typeface="Arial Rounded"/>
                <a:sym typeface="Arial Rounded"/>
              </a:rPr>
              <a:t>Empathy as a tool for driving pro-conservation behaviors.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Challenge: Short timeline – difficult to confirm follow through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Ability to connect knowledge and concern for animals into understanding a need for conservation.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Desire to make a conservation pledge.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Creation of a conservation action.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Font typeface="Arial"/>
              <a:buChar char="•"/>
            </a:pPr>
            <a:r>
              <a:rPr lang="en-US" sz="1600" b="1">
                <a:solidFill>
                  <a:srgbClr val="1F3864"/>
                </a:solidFill>
                <a:latin typeface="Arial Rounded"/>
                <a:ea typeface="Arial Rounded"/>
                <a:cs typeface="Arial Rounded"/>
                <a:sym typeface="Arial Rounded"/>
              </a:rPr>
              <a:t>Become a “Conservation Agent”</a:t>
            </a:r>
            <a:endParaRPr/>
          </a:p>
          <a:p>
            <a:pPr marL="285750" marR="0" lvl="0" indent="-184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rgbClr val="1F3864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2F5496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6" name="Google Shape;206;p9" descr="A certificate with an octopus and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6534" y="4308529"/>
            <a:ext cx="2725958" cy="204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3178" y="4308529"/>
            <a:ext cx="2596234" cy="203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 descr="A certificate with a picture of an octopu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8267" y="4371643"/>
            <a:ext cx="2725958" cy="2044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843</Words>
  <Application>Microsoft Office PowerPoint</Application>
  <PresentationFormat>Widescreen</PresentationFormat>
  <Paragraphs>152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Rounded</vt:lpstr>
      <vt:lpstr>Calibri</vt:lpstr>
      <vt:lpstr>Office Theme</vt:lpstr>
      <vt:lpstr> Fostering Empathy through Experiential Learning  (FEEL) Summer Day Camp</vt:lpstr>
      <vt:lpstr> Empathy Summer Day Camp Goals:</vt:lpstr>
      <vt:lpstr>Program Development &amp; Implementation</vt:lpstr>
      <vt:lpstr>Camp Attendance </vt:lpstr>
      <vt:lpstr>Program Topics and Flexibility</vt:lpstr>
      <vt:lpstr> Providing an Inclusive Learning Experience</vt:lpstr>
      <vt:lpstr> Empathy and Pro-Conservation Development</vt:lpstr>
      <vt:lpstr> Empathy Evaluation Exercises </vt:lpstr>
      <vt:lpstr> Conservation Messaging</vt:lpstr>
      <vt:lpstr> Evaluation Activities and Resources</vt:lpstr>
      <vt:lpstr>Additional Benefits</vt:lpstr>
      <vt:lpstr>Additional Benefits</vt:lpstr>
      <vt:lpstr>PowerPoint Presentation</vt:lpstr>
      <vt:lpstr> Fostering Empathy through Experiential Learning  (FEEL) Summer Day Camp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Fostering Empathy through Experiential Learning  (FEEL) Summer Day Camp</dc:title>
  <dc:creator>Shana Kent</dc:creator>
  <cp:lastModifiedBy>Shana Kent</cp:lastModifiedBy>
  <cp:revision>1</cp:revision>
  <dcterms:created xsi:type="dcterms:W3CDTF">2022-12-09T01:30:57Z</dcterms:created>
  <dcterms:modified xsi:type="dcterms:W3CDTF">2024-01-30T22:13:49Z</dcterms:modified>
</cp:coreProperties>
</file>