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slide" Target="slides/slide18.xml"/><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12" Type="http://schemas.openxmlformats.org/officeDocument/2006/relationships/slide" Target="slides/slide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Hello and welcome back! </a:t>
            </a:r>
            <a:endParaRPr/>
          </a:p>
          <a:p>
            <a:pPr indent="0" lvl="0" marL="0" rtl="0" algn="l">
              <a:spcBef>
                <a:spcPts val="0"/>
              </a:spcBef>
              <a:spcAft>
                <a:spcPts val="0"/>
              </a:spcAft>
              <a:buNone/>
            </a:pPr>
            <a:r>
              <a:rPr lang="en-US"/>
              <a:t>This is the second in our 4-part series about Empathy, a topic that the Zoo is really excited to bring into our education programming. Before we get started, does anyone have any thoughts or questions to raise? </a:t>
            </a:r>
            <a:endParaRPr/>
          </a:p>
          <a:p>
            <a:pPr indent="0" lvl="0" marL="0" rtl="0" algn="l">
              <a:spcBef>
                <a:spcPts val="0"/>
              </a:spcBef>
              <a:spcAft>
                <a:spcPts val="0"/>
              </a:spcAft>
              <a:buNone/>
            </a:pPr>
            <a:r>
              <a:rPr lang="en-US"/>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During the last session, we explored what empathy means, how it contributes to conservation action, and what types of animal behavior,  or agency, elicit empathy.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Today we will be expanding on the definition of empathy and talking about the characteristic of affectivity as a driver of people’s empathy towards animals.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 First, let’s do a quick warm up activity!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As a zoo docent, then, knowing that affectivity is a key to empathy can make you a better interpreter! </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Just like with agency, you can take advantage of the empathy that naturally occurs when visitors observe animals that show extremes of high and low vitality patterns and qualities. For example, the lemurs that go from springing wildly around their habitat to posing peacefully in the sun. Their affectivity makes them easy to feel empathy for. Capitalize on the relatability of this range of vitality, most familiar to those with young children. </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Your challenge, on the other hand, is to identify affectivity that may not be as obvious in some animals. I’ll give you one example and then we can brainstorm some more. </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
        <p:nvSpPr>
          <p:cNvPr id="209" name="Google Shape;209;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 name="Google Shape;220;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en-US" sz="1200">
                <a:solidFill>
                  <a:schemeClr val="dk1"/>
                </a:solidFill>
                <a:latin typeface="Calibri"/>
                <a:ea typeface="Calibri"/>
                <a:cs typeface="Calibri"/>
                <a:sym typeface="Calibri"/>
              </a:rPr>
              <a:t>Going back to our Aldabra tortoise, an animal that doesn’t exhibit a wide range of affectivity, you might share with visitors the fact that tortoises can follow the gaze of another tortoise. This is a trait that not all animals, and certainly not many reptiles, are known to possess. So when a tortoise is seemingly just staring blankly into the distance, it may in fact be communicating something with a family member and sharing important information about their surroundings. That’s pretty neat! And demonstrates a level of vitality that isn’t obvious from its generally low-key behavior. </a:t>
            </a:r>
            <a:endParaRPr b="1"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What other examples of animals with a limited range of vitality can you think of, and how might you describe it in a way that increases visitors’ empathy towards that animal? Think about low-energy animals or ones that don’t have the ability to move quickly or far. [</a:t>
            </a:r>
            <a:r>
              <a:rPr i="1" lang="en-US" sz="1200">
                <a:solidFill>
                  <a:schemeClr val="dk1"/>
                </a:solidFill>
                <a:latin typeface="Calibri"/>
                <a:ea typeface="Calibri"/>
                <a:cs typeface="Calibri"/>
                <a:sym typeface="Calibri"/>
              </a:rPr>
              <a:t>Give docents a moment to think, then share their examples aloud, or type them in the chat box.</a:t>
            </a: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a:p>
        </p:txBody>
      </p:sp>
      <p:sp>
        <p:nvSpPr>
          <p:cNvPr id="221" name="Google Shape;221;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One way that zoo keepers promote an animal’s natural vitality is through behavioral enrichment. </a:t>
            </a:r>
            <a:r>
              <a:rPr lang="en-US"/>
              <a:t>Enrichment activities are prime times to highlight affectivity.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 normally sedate bison becomes animated in response to bubbles. </a:t>
            </a:r>
            <a:endParaRPr/>
          </a:p>
          <a:p>
            <a:pPr indent="0" lvl="0" marL="0" rtl="0" algn="l">
              <a:spcBef>
                <a:spcPts val="0"/>
              </a:spcBef>
              <a:spcAft>
                <a:spcPts val="0"/>
              </a:spcAft>
              <a:buNone/>
            </a:pPr>
            <a:r>
              <a:rPr lang="en-US"/>
              <a:t>The sandhill crane, though its facial expression doesn’t change, suddenly becomes playful around a toy. </a:t>
            </a:r>
            <a:endParaRPr/>
          </a:p>
        </p:txBody>
      </p:sp>
      <p:sp>
        <p:nvSpPr>
          <p:cNvPr id="231" name="Google Shape;23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Every holiday inspires enrichment activities and provides great opportunities for you to highlight the affectivity in animals that may often be hidden.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But you don’t have to wait for a zoo keeper to introduce enrichment into the habitat. Animals find enrichment in their natural surroundings. For example, this badger being intrigued by a fluttering leaf. Observing these special moments, and pointing them out to visitors, can help them make empathy connections. </a:t>
            </a:r>
            <a:endParaRPr/>
          </a:p>
          <a:p>
            <a:pPr indent="0" lvl="0" marL="0" rtl="0" algn="l">
              <a:spcBef>
                <a:spcPts val="0"/>
              </a:spcBef>
              <a:spcAft>
                <a:spcPts val="0"/>
              </a:spcAft>
              <a:buNone/>
            </a:pPr>
            <a:r>
              <a:t/>
            </a:r>
            <a:endParaRPr/>
          </a:p>
        </p:txBody>
      </p:sp>
      <p:sp>
        <p:nvSpPr>
          <p:cNvPr id="239" name="Google Shape;239;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af211b0ee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gaf211b0ee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Now that you’ve heard some more examples, c</a:t>
            </a:r>
            <a:r>
              <a:rPr lang="en-US"/>
              <a:t>an you think of additional exhibits or animals where you could highlight affectivity? Where can zoo visitors observe or learn about examples of animal’s vitality - however that might be displayed for that particular species?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t>
            </a:r>
            <a:r>
              <a:rPr i="1" lang="en-US"/>
              <a:t>Give time for participants to think and share.]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47" name="Google Shape;247;gaf211b0ee4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gaf211b0ee4_0_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gaf211b0ee4_0_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To summarize, what we have learned is that there are three ways to experience empathy: Affective, Cognitive, and through Empathic Concern. Our focus in this session was on Affective Empathy, or the ability to sense the emotions or another being</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US" sz="1100">
                <a:solidFill>
                  <a:srgbClr val="000000"/>
                </a:solidFill>
              </a:rPr>
              <a:t>We also reminded ourselves that empathy for animals is influenced by 4 characteristics, focusing this time on Affectivity which is the varying modes of vitality or patterns of arousal exhibited by an animal. The greater those variations in vitality, the higher the affectivity and the more empathy the animal attracts. </a:t>
            </a:r>
            <a:endParaRPr sz="3959">
              <a:solidFill>
                <a:srgbClr val="1F3864"/>
              </a:solidFill>
            </a:endParaRPr>
          </a:p>
        </p:txBody>
      </p:sp>
      <p:sp>
        <p:nvSpPr>
          <p:cNvPr id="255" name="Google Shape;255;gaf211b0ee4_0_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af211b0ee4_0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af211b0ee4_0_1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100">
                <a:solidFill>
                  <a:srgbClr val="000000"/>
                </a:solidFill>
              </a:rPr>
              <a:t>We of course want to remember why this work around empathy is important.  Research on this topic shows that an increase in empathy for animals at a young age contributes to a willingness to take action for wildlife later in life. </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US" sz="1100">
                <a:solidFill>
                  <a:srgbClr val="000000"/>
                </a:solidFill>
              </a:rPr>
              <a:t>In other words, </a:t>
            </a:r>
            <a:r>
              <a:rPr lang="en-US" sz="1100"/>
              <a:t>if we want our visitors to contribute to our mission of conserving wildlife, then it’s important that they first develop a sense of empathy for those species. </a:t>
            </a:r>
            <a:endParaRPr sz="1100"/>
          </a:p>
          <a:p>
            <a:pPr indent="0" lvl="0" marL="0" rtl="0" algn="l">
              <a:spcBef>
                <a:spcPts val="0"/>
              </a:spcBef>
              <a:spcAft>
                <a:spcPts val="0"/>
              </a:spcAft>
              <a:buNone/>
            </a:pPr>
            <a:r>
              <a:t/>
            </a:r>
            <a:endParaRPr sz="1100"/>
          </a:p>
          <a:p>
            <a:pPr indent="0" lvl="0" marL="0" rtl="0" algn="l">
              <a:spcBef>
                <a:spcPts val="0"/>
              </a:spcBef>
              <a:spcAft>
                <a:spcPts val="0"/>
              </a:spcAft>
              <a:buNone/>
            </a:pPr>
            <a:r>
              <a:rPr lang="en-US" sz="1100"/>
              <a:t>The Zoo is committed to building organizational capacity for empathy practices in all of its education programs and YOU are a critical piece of our ability to educate visitors. </a:t>
            </a:r>
            <a:endParaRPr sz="1100"/>
          </a:p>
          <a:p>
            <a:pPr indent="0" lvl="0" marL="0" rtl="0" algn="l">
              <a:spcBef>
                <a:spcPts val="0"/>
              </a:spcBef>
              <a:spcAft>
                <a:spcPts val="0"/>
              </a:spcAft>
              <a:buNone/>
            </a:pPr>
            <a:r>
              <a:t/>
            </a:r>
            <a:endParaRPr sz="1100">
              <a:solidFill>
                <a:srgbClr val="000000"/>
              </a:solidFill>
            </a:endParaRPr>
          </a:p>
        </p:txBody>
      </p:sp>
      <p:sp>
        <p:nvSpPr>
          <p:cNvPr id="263" name="Google Shape;263;gaf211b0ee4_0_1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You can make it a goal when talking with guests to increase the AFFECTIVITY they observe in the animals in our exhibits. By doing that, you are triggering their empathy, which contributes to their desire and willingness to support the conservation of its species. </a:t>
            </a:r>
            <a:endParaRPr/>
          </a:p>
          <a:p>
            <a:pPr indent="0" lvl="0" marL="0" rtl="0" algn="l">
              <a:spcBef>
                <a:spcPts val="0"/>
              </a:spcBef>
              <a:spcAft>
                <a:spcPts val="0"/>
              </a:spcAft>
              <a:buNone/>
            </a:pPr>
            <a:br>
              <a:rPr lang="en-US"/>
            </a:br>
            <a:r>
              <a:rPr lang="en-US"/>
              <a:t>This is the end of the second module on this topic. In the next 2 sessions, we will continue to explore what empathy means and how we can foster it with different techniques. </a:t>
            </a:r>
            <a:endParaRPr/>
          </a:p>
          <a:p>
            <a:pPr indent="0" lvl="0" marL="0" rtl="0" algn="l">
              <a:spcBef>
                <a:spcPts val="0"/>
              </a:spcBef>
              <a:spcAft>
                <a:spcPts val="0"/>
              </a:spcAft>
              <a:buNone/>
            </a:pPr>
            <a:r>
              <a:t/>
            </a:r>
            <a:endParaRPr/>
          </a:p>
        </p:txBody>
      </p:sp>
      <p:sp>
        <p:nvSpPr>
          <p:cNvPr id="271" name="Google Shape;271;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Talk about next steps and open up for questions…</a:t>
            </a:r>
            <a:endParaRPr/>
          </a:p>
        </p:txBody>
      </p:sp>
      <p:sp>
        <p:nvSpPr>
          <p:cNvPr id="283" name="Google Shape;283;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Let’s list in the chat box some animals in our collection that you have seen visitors show empathy towards. It could be at the zoo, or if you don’t have that as a good frame of reference, think about how people respond to animals on TV, in social media, or in any part of your life. [</a:t>
            </a:r>
            <a:r>
              <a:rPr i="1" lang="en-US"/>
              <a:t>Can use chat box or share aloud.]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95" name="Google Shape;9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As it happens, actual research has been done on which animals are most and least likely to generate empathy from people.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On the left, we have the high-empathy animals: highest on the list is orangutan, followed by gorilla, chimpanzee, bears, and foxes. On the right are the lowest-empathy animals: scallops, jellies and spiders, and the least empathy-inspiring animal of all – the tick!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These feelings are pretty much universal, but the good news is, once we understand WHY people do or don’t feel empathy towards a species, we can communicate more clearly in a way that increases empathy for animals overall.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7" name="Google Shape;107;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0" lang="en-US" sz="1200">
                <a:solidFill>
                  <a:schemeClr val="dk1"/>
                </a:solidFill>
                <a:latin typeface="Calibri"/>
                <a:ea typeface="Calibri"/>
                <a:cs typeface="Calibri"/>
                <a:sym typeface="Calibri"/>
              </a:rPr>
              <a:t>When we looked at the definition of empathy in the first session, we agreed that it involved being aware of another’s feelings, caring about others, and seeing things from another’s perspective. </a:t>
            </a:r>
            <a:endParaRPr/>
          </a:p>
          <a:p>
            <a:pPr indent="0" lvl="0" marL="0" marR="0" rtl="0" algn="l">
              <a:lnSpc>
                <a:spcPct val="100000"/>
              </a:lnSpc>
              <a:spcBef>
                <a:spcPts val="0"/>
              </a:spcBef>
              <a:spcAft>
                <a:spcPts val="0"/>
              </a:spcAft>
              <a:buClr>
                <a:schemeClr val="dk1"/>
              </a:buClr>
              <a:buSzPts val="1200"/>
              <a:buFont typeface="Calibri"/>
              <a:buNone/>
            </a:pPr>
            <a:r>
              <a:t/>
            </a:r>
            <a:endParaRPr b="0"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lang="en-US" sz="1200">
                <a:solidFill>
                  <a:schemeClr val="dk1"/>
                </a:solidFill>
                <a:latin typeface="Calibri"/>
                <a:ea typeface="Calibri"/>
                <a:cs typeface="Calibri"/>
                <a:sym typeface="Calibri"/>
              </a:rPr>
              <a:t>Digging deeper into this definition, the research on empathy describes 3 what we call “empathic abilities.” </a:t>
            </a:r>
            <a:r>
              <a:rPr lang="en-US" sz="1200">
                <a:solidFill>
                  <a:schemeClr val="dk1"/>
                </a:solidFill>
                <a:latin typeface="Calibri"/>
                <a:ea typeface="Calibri"/>
                <a:cs typeface="Calibri"/>
                <a:sym typeface="Calibri"/>
              </a:rPr>
              <a:t>Each of these processes occurs in separate parts of the brain but can all be used to take the perspective of an animal. </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The three empathic abilities are: Affective Empathy, Cognitive Empathy, and Empathic Concern. Don’t let the jargon here get in your way of learning how this applies to your work as a docent! We are going to spend a little bit of time understanding Affective Empathy today, and will get to the other pieces later. </a:t>
            </a:r>
            <a:endParaRPr/>
          </a:p>
          <a:p>
            <a:pPr indent="0" lvl="0" marL="0" rtl="0" algn="l">
              <a:spcBef>
                <a:spcPts val="0"/>
              </a:spcBef>
              <a:spcAft>
                <a:spcPts val="0"/>
              </a:spcAft>
              <a:buNone/>
            </a:pPr>
            <a:r>
              <a:t/>
            </a:r>
            <a:endParaRPr/>
          </a:p>
        </p:txBody>
      </p:sp>
      <p:sp>
        <p:nvSpPr>
          <p:cNvPr id="122" name="Google Shape;122;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Affective Empathy is the ability to sense the emotions of another being. When affective empathy is really strong, you actually feel another’s emotion even when the experience is not your own. </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For instance, when you see a child drop her ice cream cone and begin to cry, and you feel her disappointment in your own heart, that is affective empathy. </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When you see a dog cowering in fear as its owner scolds it, and you sense how scared the dog is, that is affective empathy.</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At the zoo, when you see a tiger stretched out in the sun having a big yawn, and you feel a comfortable laziness in your own bones, that is affective empathy. </a:t>
            </a:r>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130" name="Google Shape;13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Here are four images of animals from our collection, each showing expressions that we might interpret as a particular emotion. Now, you are probably thinking – wait a minute, I thought we weren’t supposed to anthropomorphize the animals!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i="0" lang="en-US"/>
              <a:t>Let’s pause and talk about how anthropomorphism fits into the topic of empathy for animals.  An important distinction to make is that we are not necessarily attributing the emotion to the </a:t>
            </a:r>
            <a:r>
              <a:rPr i="0" lang="en-US" u="none"/>
              <a:t>animal</a:t>
            </a:r>
            <a:r>
              <a:rPr i="0" lang="en-US"/>
              <a:t>, but we are feeling an emotional response to what we observe. </a:t>
            </a:r>
            <a:endParaRPr/>
          </a:p>
          <a:p>
            <a:pPr indent="0" lvl="0" marL="0" marR="0" rtl="0" algn="l">
              <a:lnSpc>
                <a:spcPct val="100000"/>
              </a:lnSpc>
              <a:spcBef>
                <a:spcPts val="0"/>
              </a:spcBef>
              <a:spcAft>
                <a:spcPts val="0"/>
              </a:spcAft>
              <a:buClr>
                <a:schemeClr val="dk1"/>
              </a:buClr>
              <a:buSzPts val="1200"/>
              <a:buFont typeface="Calibri"/>
              <a:buNone/>
            </a:pPr>
            <a:r>
              <a:t/>
            </a:r>
            <a:endParaRPr i="0"/>
          </a:p>
          <a:p>
            <a:pPr indent="0" lvl="0" marL="0" marR="0" rtl="0" algn="l">
              <a:lnSpc>
                <a:spcPct val="100000"/>
              </a:lnSpc>
              <a:spcBef>
                <a:spcPts val="0"/>
              </a:spcBef>
              <a:spcAft>
                <a:spcPts val="0"/>
              </a:spcAft>
              <a:buClr>
                <a:schemeClr val="dk1"/>
              </a:buClr>
              <a:buSzPts val="1200"/>
              <a:buFont typeface="Calibri"/>
              <a:buNone/>
            </a:pPr>
            <a:r>
              <a:rPr i="0" lang="en-US"/>
              <a:t>For example, with picture A, instead of stating that the lion feels tired, you might say something like, “Boy, that big yawn sure makes me feel sleepy!” We cannot claim to know with certainty what an animal is feeling, but we can know how their circumstance makes US feel.  And by making the connection to the human emotion, you are triggering the parts of the brain that increase empathy for the animal. Does that make sense? [</a:t>
            </a:r>
            <a:r>
              <a:rPr i="1" lang="en-US"/>
              <a:t>Ask participants to show you a thumbs up, down, or sideways.]</a:t>
            </a:r>
            <a:endParaRPr i="0"/>
          </a:p>
          <a:p>
            <a:pPr indent="0" lvl="0" marL="0" marR="0" rtl="0" algn="l">
              <a:lnSpc>
                <a:spcPct val="100000"/>
              </a:lnSpc>
              <a:spcBef>
                <a:spcPts val="0"/>
              </a:spcBef>
              <a:spcAft>
                <a:spcPts val="0"/>
              </a:spcAft>
              <a:buClr>
                <a:schemeClr val="dk1"/>
              </a:buClr>
              <a:buSzPts val="1200"/>
              <a:buFont typeface="Calibri"/>
              <a:buNone/>
            </a:pPr>
            <a:r>
              <a:t/>
            </a:r>
            <a:endParaRPr i="0"/>
          </a:p>
          <a:p>
            <a:pPr indent="0" lvl="0" marL="0" marR="0" rtl="0" algn="l">
              <a:lnSpc>
                <a:spcPct val="100000"/>
              </a:lnSpc>
              <a:spcBef>
                <a:spcPts val="0"/>
              </a:spcBef>
              <a:spcAft>
                <a:spcPts val="0"/>
              </a:spcAft>
              <a:buClr>
                <a:schemeClr val="dk1"/>
              </a:buClr>
              <a:buSzPts val="1200"/>
              <a:buFont typeface="Calibri"/>
              <a:buNone/>
            </a:pPr>
            <a:r>
              <a:rPr i="0" lang="en-US"/>
              <a:t>It is a fine line, and not always an easy one to distinguish. When using affectivity as a component of tapping into people’s empathy for animals, you need to be careful that you are asking them what their emotions are in response to seeing an animal, as opposed to stating that an animal is itself feeling that emotion. </a:t>
            </a:r>
            <a:endParaRPr/>
          </a:p>
          <a:p>
            <a:pPr indent="0" lvl="0" marL="0" marR="0" rtl="0" algn="l">
              <a:lnSpc>
                <a:spcPct val="100000"/>
              </a:lnSpc>
              <a:spcBef>
                <a:spcPts val="0"/>
              </a:spcBef>
              <a:spcAft>
                <a:spcPts val="0"/>
              </a:spcAft>
              <a:buClr>
                <a:schemeClr val="dk1"/>
              </a:buClr>
              <a:buSzPts val="1200"/>
              <a:buFont typeface="Calibri"/>
              <a:buNone/>
            </a:pPr>
            <a:r>
              <a:t/>
            </a:r>
            <a:endParaRPr i="0"/>
          </a:p>
          <a:p>
            <a:pPr indent="0" lvl="0" marL="0" marR="0" rtl="0" algn="l">
              <a:lnSpc>
                <a:spcPct val="100000"/>
              </a:lnSpc>
              <a:spcBef>
                <a:spcPts val="0"/>
              </a:spcBef>
              <a:spcAft>
                <a:spcPts val="0"/>
              </a:spcAft>
              <a:buClr>
                <a:schemeClr val="dk1"/>
              </a:buClr>
              <a:buSzPts val="1200"/>
              <a:buFont typeface="Calibri"/>
              <a:buNone/>
            </a:pPr>
            <a:r>
              <a:rPr i="0" lang="en-US"/>
              <a:t>Let’s try it with the other animals shown here. </a:t>
            </a:r>
            <a:r>
              <a:rPr i="1" lang="en-US"/>
              <a:t>Ask for volunteers to describe their emotional response to the animals. </a:t>
            </a:r>
            <a:endParaRPr/>
          </a:p>
          <a:p>
            <a:pPr indent="0" lvl="0" marL="0" marR="0" rtl="0" algn="l">
              <a:lnSpc>
                <a:spcPct val="100000"/>
              </a:lnSpc>
              <a:spcBef>
                <a:spcPts val="0"/>
              </a:spcBef>
              <a:spcAft>
                <a:spcPts val="0"/>
              </a:spcAft>
              <a:buClr>
                <a:schemeClr val="dk1"/>
              </a:buClr>
              <a:buSzPts val="1200"/>
              <a:buFont typeface="Calibri"/>
              <a:buNone/>
            </a:pPr>
            <a:r>
              <a:rPr i="1" lang="en-US"/>
              <a:t>Possible answers: </a:t>
            </a:r>
            <a:endParaRPr/>
          </a:p>
          <a:p>
            <a:pPr indent="0" lvl="0" marL="0" marR="0" rtl="0" algn="l">
              <a:lnSpc>
                <a:spcPct val="100000"/>
              </a:lnSpc>
              <a:spcBef>
                <a:spcPts val="0"/>
              </a:spcBef>
              <a:spcAft>
                <a:spcPts val="0"/>
              </a:spcAft>
              <a:buClr>
                <a:schemeClr val="dk1"/>
              </a:buClr>
              <a:buSzPts val="1200"/>
              <a:buFont typeface="Calibri"/>
              <a:buNone/>
            </a:pPr>
            <a:r>
              <a:rPr i="0" lang="en-US"/>
              <a:t>B (Aldabra tortoise) - If I were chomping on my favorite snack, </a:t>
            </a:r>
            <a:r>
              <a:rPr b="1" i="0" lang="en-US"/>
              <a:t>I </a:t>
            </a:r>
            <a:r>
              <a:rPr i="0" lang="en-US"/>
              <a:t>would feel very delighted! </a:t>
            </a:r>
            <a:endParaRPr/>
          </a:p>
          <a:p>
            <a:pPr indent="0" lvl="0" marL="0" marR="0" rtl="0" algn="l">
              <a:lnSpc>
                <a:spcPct val="100000"/>
              </a:lnSpc>
              <a:spcBef>
                <a:spcPts val="0"/>
              </a:spcBef>
              <a:spcAft>
                <a:spcPts val="0"/>
              </a:spcAft>
              <a:buClr>
                <a:schemeClr val="dk1"/>
              </a:buClr>
              <a:buSzPts val="1200"/>
              <a:buFont typeface="Calibri"/>
              <a:buNone/>
            </a:pPr>
            <a:r>
              <a:rPr i="0" lang="en-US"/>
              <a:t>C (Red pandas) - Snuggling up with a friend always makes </a:t>
            </a:r>
            <a:r>
              <a:rPr b="1" i="0" lang="en-US"/>
              <a:t>me</a:t>
            </a:r>
            <a:r>
              <a:rPr i="0" lang="en-US"/>
              <a:t> feel cozy. </a:t>
            </a:r>
            <a:endParaRPr/>
          </a:p>
          <a:p>
            <a:pPr indent="0" lvl="0" marL="0" marR="0" rtl="0" algn="l">
              <a:lnSpc>
                <a:spcPct val="100000"/>
              </a:lnSpc>
              <a:spcBef>
                <a:spcPts val="0"/>
              </a:spcBef>
              <a:spcAft>
                <a:spcPts val="0"/>
              </a:spcAft>
              <a:buClr>
                <a:schemeClr val="dk1"/>
              </a:buClr>
              <a:buSzPts val="1200"/>
              <a:buFont typeface="Calibri"/>
              <a:buNone/>
            </a:pPr>
            <a:r>
              <a:rPr i="0" lang="en-US"/>
              <a:t>D (African penguin) – When I was the age of this youngster, my parents made </a:t>
            </a:r>
            <a:r>
              <a:rPr b="1" i="0" lang="en-US"/>
              <a:t>me</a:t>
            </a:r>
            <a:r>
              <a:rPr i="0" lang="en-US"/>
              <a:t> feel like I could do anything - even fly! </a:t>
            </a:r>
            <a:endParaRPr/>
          </a:p>
          <a:p>
            <a:pPr indent="0" lvl="0" marL="0" marR="0" rtl="0" algn="l">
              <a:lnSpc>
                <a:spcPct val="100000"/>
              </a:lnSpc>
              <a:spcBef>
                <a:spcPts val="0"/>
              </a:spcBef>
              <a:spcAft>
                <a:spcPts val="0"/>
              </a:spcAft>
              <a:buClr>
                <a:schemeClr val="dk1"/>
              </a:buClr>
              <a:buSzPts val="1200"/>
              <a:buFont typeface="Calibri"/>
              <a:buNone/>
            </a:pPr>
            <a:r>
              <a:t/>
            </a:r>
            <a:endParaRPr i="0"/>
          </a:p>
          <a:p>
            <a:pPr indent="0" lvl="0" marL="0" marR="0" rtl="0" algn="l">
              <a:lnSpc>
                <a:spcPct val="100000"/>
              </a:lnSpc>
              <a:spcBef>
                <a:spcPts val="0"/>
              </a:spcBef>
              <a:spcAft>
                <a:spcPts val="0"/>
              </a:spcAft>
              <a:buClr>
                <a:schemeClr val="dk1"/>
              </a:buClr>
              <a:buSzPts val="1200"/>
              <a:buFont typeface="Calibri"/>
              <a:buNone/>
            </a:pPr>
            <a:r>
              <a:rPr i="0" lang="en-US"/>
              <a:t>It takes practice to get this phrasing right. Don’t worry if you slip sometimes – we all do! It’s natural to attribute emotions to animals when we observe them. </a:t>
            </a:r>
            <a:r>
              <a:rPr lang="en-US" sz="1200">
                <a:solidFill>
                  <a:schemeClr val="dk1"/>
                </a:solidFill>
                <a:latin typeface="Calibri"/>
                <a:ea typeface="Calibri"/>
                <a:cs typeface="Calibri"/>
                <a:sym typeface="Calibri"/>
              </a:rPr>
              <a:t>Whereas most zoo scientists used to feel strongly that anthropomorphism should be avoided, research on empathy explains why it can be a useful tool for zoo education. </a:t>
            </a:r>
            <a:endParaRPr/>
          </a:p>
          <a:p>
            <a:pPr indent="0" lvl="0" marL="0" marR="0" rtl="0" algn="l">
              <a:lnSpc>
                <a:spcPct val="100000"/>
              </a:lnSpc>
              <a:spcBef>
                <a:spcPts val="0"/>
              </a:spcBef>
              <a:spcAft>
                <a:spcPts val="0"/>
              </a:spcAft>
              <a:buClr>
                <a:schemeClr val="dk1"/>
              </a:buClr>
              <a:buSzPts val="1200"/>
              <a:buFont typeface="Calibri"/>
              <a:buNone/>
            </a:pPr>
            <a:r>
              <a:t/>
            </a:r>
            <a:endParaRPr i="0"/>
          </a:p>
          <a:p>
            <a:pPr indent="0" lvl="0" marL="0" marR="0" rtl="0" algn="l">
              <a:lnSpc>
                <a:spcPct val="100000"/>
              </a:lnSpc>
              <a:spcBef>
                <a:spcPts val="0"/>
              </a:spcBef>
              <a:spcAft>
                <a:spcPts val="0"/>
              </a:spcAft>
              <a:buClr>
                <a:schemeClr val="dk1"/>
              </a:buClr>
              <a:buSzPts val="1200"/>
              <a:buFont typeface="Calibri"/>
              <a:buNone/>
            </a:pPr>
            <a:r>
              <a:rPr i="0" lang="en-US"/>
              <a:t>The important point here is that, when people feel an emotion </a:t>
            </a:r>
            <a:r>
              <a:rPr i="0" lang="en-US" u="sng"/>
              <a:t>themselves</a:t>
            </a:r>
            <a:r>
              <a:rPr i="0" lang="en-US"/>
              <a:t> as they interpret what an animal is feeling, they are experiencing affective empathy – which is a key to moving them towards conservation action. </a:t>
            </a:r>
            <a:endParaRPr/>
          </a:p>
          <a:p>
            <a:pPr indent="0" lvl="0" marL="0" marR="0" rtl="0" algn="l">
              <a:lnSpc>
                <a:spcPct val="100000"/>
              </a:lnSpc>
              <a:spcBef>
                <a:spcPts val="0"/>
              </a:spcBef>
              <a:spcAft>
                <a:spcPts val="0"/>
              </a:spcAft>
              <a:buClr>
                <a:schemeClr val="dk1"/>
              </a:buClr>
              <a:buSzPts val="1200"/>
              <a:buFont typeface="Calibri"/>
              <a:buNone/>
            </a:pPr>
            <a:r>
              <a:t/>
            </a:r>
            <a:endParaRPr i="0"/>
          </a:p>
          <a:p>
            <a:pPr indent="0" lvl="0" marL="0" marR="0" rtl="0" algn="l">
              <a:lnSpc>
                <a:spcPct val="100000"/>
              </a:lnSpc>
              <a:spcBef>
                <a:spcPts val="0"/>
              </a:spcBef>
              <a:spcAft>
                <a:spcPts val="0"/>
              </a:spcAft>
              <a:buClr>
                <a:schemeClr val="dk1"/>
              </a:buClr>
              <a:buSzPts val="1200"/>
              <a:buFont typeface="Calibri"/>
              <a:buNone/>
            </a:pPr>
            <a:r>
              <a:t/>
            </a:r>
            <a:endParaRPr i="0"/>
          </a:p>
        </p:txBody>
      </p:sp>
      <p:sp>
        <p:nvSpPr>
          <p:cNvPr id="148" name="Google Shape;148;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af211b0ee4_0_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af211b0ee4_0_1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62" name="Google Shape;162;gaf211b0ee4_0_1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en-US"/>
              <a:t>Remember, there are 4 characteristics of animals that contribute to how much empathy people generally feel: </a:t>
            </a:r>
            <a:endParaRPr/>
          </a:p>
          <a:p>
            <a:pPr indent="0" lvl="0" marL="0" rtl="0" algn="l">
              <a:spcBef>
                <a:spcPts val="0"/>
              </a:spcBef>
              <a:spcAft>
                <a:spcPts val="0"/>
              </a:spcAft>
              <a:buClr>
                <a:schemeClr val="dk1"/>
              </a:buClr>
              <a:buFont typeface="Arial"/>
              <a:buNone/>
            </a:pPr>
            <a:r>
              <a:rPr lang="en-US"/>
              <a:t>Agency</a:t>
            </a:r>
            <a:endParaRPr/>
          </a:p>
          <a:p>
            <a:pPr indent="0" lvl="0" marL="0" rtl="0" algn="l">
              <a:spcBef>
                <a:spcPts val="0"/>
              </a:spcBef>
              <a:spcAft>
                <a:spcPts val="0"/>
              </a:spcAft>
              <a:buClr>
                <a:schemeClr val="dk1"/>
              </a:buClr>
              <a:buFont typeface="Arial"/>
              <a:buNone/>
            </a:pPr>
            <a:r>
              <a:rPr lang="en-US"/>
              <a:t>Affectivity</a:t>
            </a:r>
            <a:endParaRPr/>
          </a:p>
          <a:p>
            <a:pPr indent="0" lvl="0" marL="0" rtl="0" algn="l">
              <a:spcBef>
                <a:spcPts val="0"/>
              </a:spcBef>
              <a:spcAft>
                <a:spcPts val="0"/>
              </a:spcAft>
              <a:buClr>
                <a:schemeClr val="dk1"/>
              </a:buClr>
              <a:buFont typeface="Arial"/>
              <a:buNone/>
            </a:pPr>
            <a:r>
              <a:rPr lang="en-US"/>
              <a:t>Coherence</a:t>
            </a:r>
            <a:endParaRPr/>
          </a:p>
          <a:p>
            <a:pPr indent="0" lvl="0" marL="0" rtl="0" algn="l">
              <a:spcBef>
                <a:spcPts val="0"/>
              </a:spcBef>
              <a:spcAft>
                <a:spcPts val="0"/>
              </a:spcAft>
              <a:buClr>
                <a:schemeClr val="dk1"/>
              </a:buClr>
              <a:buFont typeface="Arial"/>
              <a:buNone/>
            </a:pPr>
            <a:r>
              <a:rPr lang="en-US"/>
              <a:t>Continuity</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Agency was covered in the first module and referred to the extent to which an animal presents behaviors similar to human behaviors. </a:t>
            </a:r>
            <a:endParaRPr/>
          </a:p>
          <a:p>
            <a:pPr indent="0" lvl="0" marL="0" rtl="0" algn="l">
              <a:spcBef>
                <a:spcPts val="0"/>
              </a:spcBef>
              <a:spcAft>
                <a:spcPts val="0"/>
              </a:spcAft>
              <a:buClr>
                <a:schemeClr val="dk1"/>
              </a:buClr>
              <a:buFont typeface="Arial"/>
              <a:buNone/>
            </a:pPr>
            <a:r>
              <a:t/>
            </a:r>
            <a:endParaRPr/>
          </a:p>
          <a:p>
            <a:pPr indent="0" lvl="0" marL="0" rtl="0" algn="l">
              <a:spcBef>
                <a:spcPts val="0"/>
              </a:spcBef>
              <a:spcAft>
                <a:spcPts val="0"/>
              </a:spcAft>
              <a:buClr>
                <a:schemeClr val="dk1"/>
              </a:buClr>
              <a:buFont typeface="Arial"/>
              <a:buNone/>
            </a:pPr>
            <a:r>
              <a:rPr lang="en-US"/>
              <a:t>The second one, Affectivity, is – you guessed it – closely related to Affective Empathy. Affectivity is also sometimes called the vitality affect.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80" name="Google Shape;18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If you think about an animal showing a lot of vitality, what do you picture? Energy! Liveliness! Animation! Spirit! Exuberance! </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At the opposite extreme is an animal with low vitality: Low energy; Passive; Immobile. </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Animals that exhibit a wider range of affectivity – those that can go between extreme high and low vitality levels – are more likely to engender empathy. </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97" name="Google Shape;19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7" name="Shape 27"/>
        <p:cNvGrpSpPr/>
        <p:nvPr/>
      </p:nvGrpSpPr>
      <p:grpSpPr>
        <a:xfrm>
          <a:off x="0" y="0"/>
          <a:ext cx="0" cy="0"/>
          <a:chOff x="0" y="0"/>
          <a:chExt cx="0" cy="0"/>
        </a:xfrm>
      </p:grpSpPr>
      <p:sp>
        <p:nvSpPr>
          <p:cNvPr id="28" name="Google Shape;28;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4" name="Shape 34"/>
        <p:cNvGrpSpPr/>
        <p:nvPr/>
      </p:nvGrpSpPr>
      <p:grpSpPr>
        <a:xfrm>
          <a:off x="0" y="0"/>
          <a:ext cx="0" cy="0"/>
          <a:chOff x="0" y="0"/>
          <a:chExt cx="0" cy="0"/>
        </a:xfrm>
      </p:grpSpPr>
      <p:sp>
        <p:nvSpPr>
          <p:cNvPr id="35" name="Google Shape;35;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8" name="Shape 38"/>
        <p:cNvGrpSpPr/>
        <p:nvPr/>
      </p:nvGrpSpPr>
      <p:grpSpPr>
        <a:xfrm>
          <a:off x="0" y="0"/>
          <a:ext cx="0" cy="0"/>
          <a:chOff x="0" y="0"/>
          <a:chExt cx="0" cy="0"/>
        </a:xfrm>
      </p:grpSpPr>
      <p:sp>
        <p:nvSpPr>
          <p:cNvPr id="39" name="Google Shape;39;p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1" name="Google Shape;41;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8.png"/><Relationship Id="rId4" Type="http://schemas.openxmlformats.org/officeDocument/2006/relationships/image" Target="../media/image42.png"/><Relationship Id="rId5"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6.jpg"/><Relationship Id="rId4" Type="http://schemas.openxmlformats.org/officeDocument/2006/relationships/image" Target="../media/image34.png"/><Relationship Id="rId5" Type="http://schemas.openxmlformats.org/officeDocument/2006/relationships/image" Target="../media/image41.png"/><Relationship Id="rId6" Type="http://schemas.openxmlformats.org/officeDocument/2006/relationships/image" Target="../media/image35.png"/><Relationship Id="rId7"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0.png"/><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48.png"/><Relationship Id="rId4" Type="http://schemas.openxmlformats.org/officeDocument/2006/relationships/image" Target="../media/image51.png"/><Relationship Id="rId5" Type="http://schemas.openxmlformats.org/officeDocument/2006/relationships/image" Target="../media/image4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4.png"/><Relationship Id="rId4" Type="http://schemas.openxmlformats.org/officeDocument/2006/relationships/image" Target="../media/image46.png"/><Relationship Id="rId5"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png"/><Relationship Id="rId4" Type="http://schemas.openxmlformats.org/officeDocument/2006/relationships/image" Target="../media/image37.png"/><Relationship Id="rId5"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4.png"/><Relationship Id="rId4" Type="http://schemas.openxmlformats.org/officeDocument/2006/relationships/image" Target="../media/image5.png"/><Relationship Id="rId5" Type="http://schemas.openxmlformats.org/officeDocument/2006/relationships/image" Target="../media/image8.png"/><Relationship Id="rId6" Type="http://schemas.openxmlformats.org/officeDocument/2006/relationships/image" Target="../media/image10.png"/><Relationship Id="rId7" Type="http://schemas.openxmlformats.org/officeDocument/2006/relationships/image" Target="../media/image18.png"/><Relationship Id="rId8"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9.png"/><Relationship Id="rId4" Type="http://schemas.openxmlformats.org/officeDocument/2006/relationships/image" Target="../media/image22.png"/><Relationship Id="rId11" Type="http://schemas.openxmlformats.org/officeDocument/2006/relationships/image" Target="../media/image14.png"/><Relationship Id="rId10" Type="http://schemas.openxmlformats.org/officeDocument/2006/relationships/image" Target="../media/image12.png"/><Relationship Id="rId9" Type="http://schemas.openxmlformats.org/officeDocument/2006/relationships/image" Target="../media/image16.png"/><Relationship Id="rId5" Type="http://schemas.openxmlformats.org/officeDocument/2006/relationships/image" Target="../media/image2.png"/><Relationship Id="rId6" Type="http://schemas.openxmlformats.org/officeDocument/2006/relationships/image" Target="../media/image27.png"/><Relationship Id="rId7" Type="http://schemas.openxmlformats.org/officeDocument/2006/relationships/image" Target="../media/image6.png"/><Relationship Id="rId8"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17.png"/><Relationship Id="rId7" Type="http://schemas.openxmlformats.org/officeDocument/2006/relationships/image" Target="../media/image26.png"/><Relationship Id="rId8"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25.png"/><Relationship Id="rId5" Type="http://schemas.openxmlformats.org/officeDocument/2006/relationships/image" Target="../media/image28.png"/><Relationship Id="rId6"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3.png"/><Relationship Id="rId4" Type="http://schemas.openxmlformats.org/officeDocument/2006/relationships/image" Target="../media/image15.png"/><Relationship Id="rId5" Type="http://schemas.openxmlformats.org/officeDocument/2006/relationships/image" Target="../media/image40.png"/><Relationship Id="rId6"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3.png"/><Relationship Id="rId4" Type="http://schemas.openxmlformats.org/officeDocument/2006/relationships/image" Target="../media/image15.png"/><Relationship Id="rId5" Type="http://schemas.openxmlformats.org/officeDocument/2006/relationships/image" Target="../media/image32.png"/><Relationship Id="rId6"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52.png"/><Relationship Id="rId4" Type="http://schemas.openxmlformats.org/officeDocument/2006/relationships/image" Target="../media/image45.jpg"/><Relationship Id="rId5"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3"/>
          <p:cNvSpPr txBox="1"/>
          <p:nvPr>
            <p:ph type="ctrTitle"/>
          </p:nvPr>
        </p:nvSpPr>
        <p:spPr>
          <a:xfrm>
            <a:off x="1231231" y="1214438"/>
            <a:ext cx="9729537" cy="23876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5400"/>
              <a:buFont typeface="Calibri"/>
              <a:buNone/>
            </a:pPr>
            <a:r>
              <a:rPr lang="en-US" sz="5400"/>
              <a:t> </a:t>
            </a:r>
            <a:r>
              <a:rPr lang="en-US" sz="5400">
                <a:solidFill>
                  <a:srgbClr val="002060"/>
                </a:solidFill>
                <a:latin typeface="Calibri"/>
                <a:ea typeface="Calibri"/>
                <a:cs typeface="Calibri"/>
                <a:sym typeface="Calibri"/>
              </a:rPr>
              <a:t>Promoting Wildlife Conservation</a:t>
            </a:r>
            <a:r>
              <a:rPr b="1" lang="en-US" sz="5400">
                <a:solidFill>
                  <a:srgbClr val="002060"/>
                </a:solidFill>
                <a:latin typeface="Calibri"/>
                <a:ea typeface="Calibri"/>
                <a:cs typeface="Calibri"/>
                <a:sym typeface="Calibri"/>
              </a:rPr>
              <a:t> </a:t>
            </a:r>
            <a:r>
              <a:rPr lang="en-US" sz="5400">
                <a:solidFill>
                  <a:srgbClr val="1F3864"/>
                </a:solidFill>
              </a:rPr>
              <a:t>through Empathy for Animals</a:t>
            </a:r>
            <a:br>
              <a:rPr b="1" lang="en-US" sz="5400">
                <a:solidFill>
                  <a:srgbClr val="1F3864"/>
                </a:solidFill>
              </a:rPr>
            </a:br>
            <a:r>
              <a:rPr b="1" lang="en-US" sz="5400">
                <a:solidFill>
                  <a:srgbClr val="1F3864"/>
                </a:solidFill>
                <a:latin typeface="Calibri"/>
                <a:ea typeface="Calibri"/>
                <a:cs typeface="Calibri"/>
                <a:sym typeface="Calibri"/>
              </a:rPr>
              <a:t>Module 2: Affectivity</a:t>
            </a:r>
            <a:endParaRPr/>
          </a:p>
        </p:txBody>
      </p:sp>
      <p:sp>
        <p:nvSpPr>
          <p:cNvPr id="90" name="Google Shape;90;p13"/>
          <p:cNvSpPr txBox="1"/>
          <p:nvPr>
            <p:ph idx="1" type="subTitle"/>
          </p:nvPr>
        </p:nvSpPr>
        <p:spPr>
          <a:xfrm>
            <a:off x="1523999" y="5257800"/>
            <a:ext cx="9144000" cy="806116"/>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B0F0"/>
              </a:buClr>
              <a:buSzPts val="3200"/>
              <a:buNone/>
            </a:pPr>
            <a:r>
              <a:rPr lang="en-US" sz="3200">
                <a:solidFill>
                  <a:srgbClr val="00B0F0"/>
                </a:solidFill>
              </a:rPr>
              <a:t>Docent Training</a:t>
            </a:r>
            <a:endParaRPr/>
          </a:p>
        </p:txBody>
      </p:sp>
      <p:pic>
        <p:nvPicPr>
          <p:cNvPr id="91" name="Google Shape;91;p13"/>
          <p:cNvPicPr preferRelativeResize="0"/>
          <p:nvPr/>
        </p:nvPicPr>
        <p:blipFill rotWithShape="1">
          <a:blip r:embed="rId3">
            <a:alphaModFix/>
          </a:blip>
          <a:srcRect b="0" l="0" r="0" t="0"/>
          <a:stretch/>
        </p:blipFill>
        <p:spPr>
          <a:xfrm>
            <a:off x="5143499" y="4000500"/>
            <a:ext cx="1905000" cy="1257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descr="Target" id="211" name="Google Shape;211;p22"/>
          <p:cNvPicPr preferRelativeResize="0"/>
          <p:nvPr>
            <p:ph idx="1" type="body"/>
          </p:nvPr>
        </p:nvPicPr>
        <p:blipFill rotWithShape="1">
          <a:blip r:embed="rId3">
            <a:alphaModFix/>
          </a:blip>
          <a:srcRect b="0" l="0" r="0" t="0"/>
          <a:stretch/>
        </p:blipFill>
        <p:spPr>
          <a:xfrm>
            <a:off x="1874044" y="2314717"/>
            <a:ext cx="914400" cy="914400"/>
          </a:xfrm>
          <a:prstGeom prst="rect">
            <a:avLst/>
          </a:prstGeom>
          <a:noFill/>
          <a:ln>
            <a:noFill/>
          </a:ln>
        </p:spPr>
      </p:pic>
      <p:pic>
        <p:nvPicPr>
          <p:cNvPr descr="Playbook" id="212" name="Google Shape;212;p22"/>
          <p:cNvPicPr preferRelativeResize="0"/>
          <p:nvPr/>
        </p:nvPicPr>
        <p:blipFill rotWithShape="1">
          <a:blip r:embed="rId4">
            <a:alphaModFix/>
          </a:blip>
          <a:srcRect b="0" l="0" r="0" t="0"/>
          <a:stretch/>
        </p:blipFill>
        <p:spPr>
          <a:xfrm>
            <a:off x="9068382" y="2343434"/>
            <a:ext cx="914400" cy="914400"/>
          </a:xfrm>
          <a:prstGeom prst="rect">
            <a:avLst/>
          </a:prstGeom>
          <a:noFill/>
          <a:ln>
            <a:noFill/>
          </a:ln>
        </p:spPr>
      </p:pic>
      <p:sp>
        <p:nvSpPr>
          <p:cNvPr id="213" name="Google Shape;213;p22"/>
          <p:cNvSpPr txBox="1"/>
          <p:nvPr/>
        </p:nvSpPr>
        <p:spPr>
          <a:xfrm>
            <a:off x="673767" y="3475585"/>
            <a:ext cx="3220452" cy="25545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200">
                <a:solidFill>
                  <a:srgbClr val="002060"/>
                </a:solidFill>
                <a:latin typeface="Calibri"/>
                <a:ea typeface="Calibri"/>
                <a:cs typeface="Calibri"/>
                <a:sym typeface="Calibri"/>
              </a:rPr>
              <a:t>Capitalize on the empathy that visitors naturally feel for some animals! </a:t>
            </a:r>
            <a:endParaRPr/>
          </a:p>
        </p:txBody>
      </p:sp>
      <p:sp>
        <p:nvSpPr>
          <p:cNvPr id="214" name="Google Shape;214;p22"/>
          <p:cNvSpPr txBox="1"/>
          <p:nvPr/>
        </p:nvSpPr>
        <p:spPr>
          <a:xfrm>
            <a:off x="7915356" y="3475585"/>
            <a:ext cx="3220453" cy="2554545"/>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3200">
                <a:solidFill>
                  <a:srgbClr val="002060"/>
                </a:solidFill>
                <a:latin typeface="Calibri"/>
                <a:ea typeface="Calibri"/>
                <a:cs typeface="Calibri"/>
                <a:sym typeface="Calibri"/>
              </a:rPr>
              <a:t>Describe the inherent vitality in animals that do not elicit empathy as readily! </a:t>
            </a:r>
            <a:endParaRPr/>
          </a:p>
        </p:txBody>
      </p:sp>
      <p:grpSp>
        <p:nvGrpSpPr>
          <p:cNvPr id="215" name="Google Shape;215;p22"/>
          <p:cNvGrpSpPr/>
          <p:nvPr/>
        </p:nvGrpSpPr>
        <p:grpSpPr>
          <a:xfrm>
            <a:off x="3355853" y="501979"/>
            <a:ext cx="5097869" cy="3625476"/>
            <a:chOff x="3355853" y="501979"/>
            <a:chExt cx="5097869" cy="3625476"/>
          </a:xfrm>
        </p:grpSpPr>
        <p:sp>
          <p:nvSpPr>
            <p:cNvPr id="216" name="Google Shape;216;p22"/>
            <p:cNvSpPr/>
            <p:nvPr/>
          </p:nvSpPr>
          <p:spPr>
            <a:xfrm>
              <a:off x="3355853" y="501979"/>
              <a:ext cx="5097869" cy="3625476"/>
            </a:xfrm>
            <a:prstGeom prst="diamond">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br>
                <a:rPr lang="en-US" sz="3600">
                  <a:solidFill>
                    <a:schemeClr val="lt1"/>
                  </a:solidFill>
                  <a:latin typeface="Calibri"/>
                  <a:ea typeface="Calibri"/>
                  <a:cs typeface="Calibri"/>
                  <a:sym typeface="Calibri"/>
                </a:rPr>
              </a:br>
              <a:r>
                <a:rPr lang="en-US" sz="3600">
                  <a:solidFill>
                    <a:schemeClr val="lt1"/>
                  </a:solidFill>
                  <a:latin typeface="Calibri"/>
                  <a:ea typeface="Calibri"/>
                  <a:cs typeface="Calibri"/>
                  <a:sym typeface="Calibri"/>
                </a:rPr>
                <a:t>AFFECTIVITY</a:t>
              </a:r>
              <a:endParaRPr/>
            </a:p>
          </p:txBody>
        </p:sp>
        <p:pic>
          <p:nvPicPr>
            <p:cNvPr descr="Lion" id="217" name="Google Shape;217;p22"/>
            <p:cNvPicPr preferRelativeResize="0"/>
            <p:nvPr/>
          </p:nvPicPr>
          <p:blipFill rotWithShape="1">
            <a:blip r:embed="rId5">
              <a:alphaModFix/>
            </a:blip>
            <a:srcRect b="0" l="0" r="0" t="0"/>
            <a:stretch/>
          </p:blipFill>
          <p:spPr>
            <a:xfrm>
              <a:off x="5447384" y="1230306"/>
              <a:ext cx="914400" cy="914400"/>
            </a:xfrm>
            <a:prstGeom prst="rect">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060"/>
        </a:solidFill>
      </p:bgPr>
    </p:bg>
    <p:spTree>
      <p:nvGrpSpPr>
        <p:cNvPr id="222" name="Shape 222"/>
        <p:cNvGrpSpPr/>
        <p:nvPr/>
      </p:nvGrpSpPr>
      <p:grpSpPr>
        <a:xfrm>
          <a:off x="0" y="0"/>
          <a:ext cx="0" cy="0"/>
          <a:chOff x="0" y="0"/>
          <a:chExt cx="0" cy="0"/>
        </a:xfrm>
      </p:grpSpPr>
      <p:pic>
        <p:nvPicPr>
          <p:cNvPr descr="Tortoise,giant,animal,zoo,free pictures - free image from needpix.com" id="223" name="Google Shape;223;p23"/>
          <p:cNvPicPr preferRelativeResize="0"/>
          <p:nvPr/>
        </p:nvPicPr>
        <p:blipFill rotWithShape="1">
          <a:blip r:embed="rId3">
            <a:alphaModFix/>
          </a:blip>
          <a:srcRect b="0" l="0" r="0" t="0"/>
          <a:stretch/>
        </p:blipFill>
        <p:spPr>
          <a:xfrm>
            <a:off x="3007678" y="1371600"/>
            <a:ext cx="8233410" cy="5486400"/>
          </a:xfrm>
          <a:prstGeom prst="rect">
            <a:avLst/>
          </a:prstGeom>
          <a:noFill/>
          <a:ln>
            <a:noFill/>
          </a:ln>
        </p:spPr>
      </p:pic>
      <p:pic>
        <p:nvPicPr>
          <p:cNvPr descr="Turtle" id="224" name="Google Shape;224;p23"/>
          <p:cNvPicPr preferRelativeResize="0"/>
          <p:nvPr/>
        </p:nvPicPr>
        <p:blipFill rotWithShape="1">
          <a:blip r:embed="rId4">
            <a:alphaModFix/>
          </a:blip>
          <a:srcRect b="0" l="0" r="0" t="0"/>
          <a:stretch/>
        </p:blipFill>
        <p:spPr>
          <a:xfrm>
            <a:off x="950911" y="1306284"/>
            <a:ext cx="1202999" cy="1202999"/>
          </a:xfrm>
          <a:prstGeom prst="rect">
            <a:avLst/>
          </a:prstGeom>
          <a:noFill/>
          <a:ln>
            <a:noFill/>
          </a:ln>
        </p:spPr>
      </p:pic>
      <p:pic>
        <p:nvPicPr>
          <p:cNvPr descr="Caterpillar" id="225" name="Google Shape;225;p23"/>
          <p:cNvPicPr preferRelativeResize="0"/>
          <p:nvPr/>
        </p:nvPicPr>
        <p:blipFill rotWithShape="1">
          <a:blip r:embed="rId5">
            <a:alphaModFix/>
          </a:blip>
          <a:srcRect b="0" l="0" r="0" t="0"/>
          <a:stretch/>
        </p:blipFill>
        <p:spPr>
          <a:xfrm>
            <a:off x="493711" y="2971800"/>
            <a:ext cx="914400" cy="914400"/>
          </a:xfrm>
          <a:prstGeom prst="rect">
            <a:avLst/>
          </a:prstGeom>
          <a:noFill/>
          <a:ln>
            <a:noFill/>
          </a:ln>
        </p:spPr>
      </p:pic>
      <p:pic>
        <p:nvPicPr>
          <p:cNvPr descr="Crab" id="226" name="Google Shape;226;p23"/>
          <p:cNvPicPr preferRelativeResize="0"/>
          <p:nvPr/>
        </p:nvPicPr>
        <p:blipFill rotWithShape="1">
          <a:blip r:embed="rId6">
            <a:alphaModFix/>
          </a:blip>
          <a:srcRect b="0" l="0" r="0" t="0"/>
          <a:stretch/>
        </p:blipFill>
        <p:spPr>
          <a:xfrm>
            <a:off x="1552410" y="3886200"/>
            <a:ext cx="914400" cy="914400"/>
          </a:xfrm>
          <a:prstGeom prst="rect">
            <a:avLst/>
          </a:prstGeom>
          <a:noFill/>
          <a:ln>
            <a:noFill/>
          </a:ln>
        </p:spPr>
      </p:pic>
      <p:pic>
        <p:nvPicPr>
          <p:cNvPr descr="Rhino" id="227" name="Google Shape;227;p23"/>
          <p:cNvPicPr preferRelativeResize="0"/>
          <p:nvPr/>
        </p:nvPicPr>
        <p:blipFill rotWithShape="1">
          <a:blip r:embed="rId7">
            <a:alphaModFix/>
          </a:blip>
          <a:srcRect b="0" l="0" r="0" t="0"/>
          <a:stretch/>
        </p:blipFill>
        <p:spPr>
          <a:xfrm>
            <a:off x="714462" y="5094515"/>
            <a:ext cx="1202999" cy="12029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2060"/>
              </a:buClr>
              <a:buSzPts val="4400"/>
              <a:buFont typeface="Calibri"/>
              <a:buNone/>
            </a:pPr>
            <a:r>
              <a:rPr b="1" lang="en-US">
                <a:solidFill>
                  <a:srgbClr val="002060"/>
                </a:solidFill>
                <a:latin typeface="Calibri"/>
                <a:ea typeface="Calibri"/>
                <a:cs typeface="Calibri"/>
                <a:sym typeface="Calibri"/>
              </a:rPr>
              <a:t>Using Enrichment to Increase Affectivity</a:t>
            </a:r>
            <a:endParaRPr/>
          </a:p>
        </p:txBody>
      </p:sp>
      <p:pic>
        <p:nvPicPr>
          <p:cNvPr id="234" name="Google Shape;234;p24"/>
          <p:cNvPicPr preferRelativeResize="0"/>
          <p:nvPr/>
        </p:nvPicPr>
        <p:blipFill rotWithShape="1">
          <a:blip r:embed="rId3">
            <a:alphaModFix/>
          </a:blip>
          <a:srcRect b="0" l="0" r="0" t="0"/>
          <a:stretch/>
        </p:blipFill>
        <p:spPr>
          <a:xfrm rot="-419958">
            <a:off x="1115606" y="1730474"/>
            <a:ext cx="3578869" cy="4771826"/>
          </a:xfrm>
          <a:prstGeom prst="rect">
            <a:avLst/>
          </a:prstGeom>
          <a:noFill/>
          <a:ln>
            <a:noFill/>
          </a:ln>
        </p:spPr>
      </p:pic>
      <p:pic>
        <p:nvPicPr>
          <p:cNvPr id="235" name="Google Shape;235;p24"/>
          <p:cNvPicPr preferRelativeResize="0"/>
          <p:nvPr/>
        </p:nvPicPr>
        <p:blipFill rotWithShape="1">
          <a:blip r:embed="rId4">
            <a:alphaModFix/>
          </a:blip>
          <a:srcRect b="0" l="0" r="0" t="0"/>
          <a:stretch/>
        </p:blipFill>
        <p:spPr>
          <a:xfrm rot="312983">
            <a:off x="5303201" y="2055812"/>
            <a:ext cx="6176899" cy="4121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060"/>
        </a:solidFill>
      </p:bgPr>
    </p:bg>
    <p:spTree>
      <p:nvGrpSpPr>
        <p:cNvPr id="240" name="Shape 240"/>
        <p:cNvGrpSpPr/>
        <p:nvPr/>
      </p:nvGrpSpPr>
      <p:grpSpPr>
        <a:xfrm>
          <a:off x="0" y="0"/>
          <a:ext cx="0" cy="0"/>
          <a:chOff x="0" y="0"/>
          <a:chExt cx="0" cy="0"/>
        </a:xfrm>
      </p:grpSpPr>
      <p:pic>
        <p:nvPicPr>
          <p:cNvPr id="241" name="Google Shape;241;p25"/>
          <p:cNvPicPr preferRelativeResize="0"/>
          <p:nvPr/>
        </p:nvPicPr>
        <p:blipFill rotWithShape="1">
          <a:blip r:embed="rId3">
            <a:alphaModFix/>
          </a:blip>
          <a:srcRect b="0" l="0" r="0" t="0"/>
          <a:stretch/>
        </p:blipFill>
        <p:spPr>
          <a:xfrm>
            <a:off x="3953091" y="1110525"/>
            <a:ext cx="4094528" cy="5488409"/>
          </a:xfrm>
          <a:prstGeom prst="rect">
            <a:avLst/>
          </a:prstGeom>
          <a:noFill/>
          <a:ln>
            <a:noFill/>
          </a:ln>
        </p:spPr>
      </p:pic>
      <p:pic>
        <p:nvPicPr>
          <p:cNvPr id="242" name="Google Shape;242;p25"/>
          <p:cNvPicPr preferRelativeResize="0"/>
          <p:nvPr/>
        </p:nvPicPr>
        <p:blipFill rotWithShape="1">
          <a:blip r:embed="rId4">
            <a:alphaModFix/>
          </a:blip>
          <a:srcRect b="0" l="0" r="0" t="0"/>
          <a:stretch/>
        </p:blipFill>
        <p:spPr>
          <a:xfrm>
            <a:off x="258966" y="352105"/>
            <a:ext cx="4094529" cy="3076895"/>
          </a:xfrm>
          <a:prstGeom prst="rect">
            <a:avLst/>
          </a:prstGeom>
          <a:noFill/>
          <a:ln>
            <a:noFill/>
          </a:ln>
        </p:spPr>
      </p:pic>
      <p:pic>
        <p:nvPicPr>
          <p:cNvPr id="243" name="Google Shape;243;p25"/>
          <p:cNvPicPr preferRelativeResize="0"/>
          <p:nvPr/>
        </p:nvPicPr>
        <p:blipFill rotWithShape="1">
          <a:blip r:embed="rId5">
            <a:alphaModFix/>
          </a:blip>
          <a:srcRect b="0" l="0" r="0" t="0"/>
          <a:stretch/>
        </p:blipFill>
        <p:spPr>
          <a:xfrm>
            <a:off x="8155783" y="2500152"/>
            <a:ext cx="3777251" cy="270915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060"/>
        </a:solidFill>
      </p:bgPr>
    </p:bg>
    <p:spTree>
      <p:nvGrpSpPr>
        <p:cNvPr id="248" name="Shape 248"/>
        <p:cNvGrpSpPr/>
        <p:nvPr/>
      </p:nvGrpSpPr>
      <p:grpSpPr>
        <a:xfrm>
          <a:off x="0" y="0"/>
          <a:ext cx="0" cy="0"/>
          <a:chOff x="0" y="0"/>
          <a:chExt cx="0" cy="0"/>
        </a:xfrm>
      </p:grpSpPr>
      <p:sp>
        <p:nvSpPr>
          <p:cNvPr id="249" name="Google Shape;249;p26"/>
          <p:cNvSpPr txBox="1"/>
          <p:nvPr>
            <p:ph type="title"/>
          </p:nvPr>
        </p:nvSpPr>
        <p:spPr>
          <a:xfrm>
            <a:off x="838200" y="307667"/>
            <a:ext cx="10515600" cy="13257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lt1"/>
              </a:buClr>
              <a:buSzPts val="4400"/>
              <a:buFont typeface="Calibri"/>
              <a:buNone/>
            </a:pPr>
            <a:r>
              <a:rPr b="1" lang="en-US">
                <a:solidFill>
                  <a:schemeClr val="lt1"/>
                </a:solidFill>
              </a:rPr>
              <a:t>Other Examples of Affectivity?</a:t>
            </a:r>
            <a:endParaRPr/>
          </a:p>
        </p:txBody>
      </p:sp>
      <p:sp>
        <p:nvSpPr>
          <p:cNvPr id="250" name="Google Shape;250;p26"/>
          <p:cNvSpPr txBox="1"/>
          <p:nvPr/>
        </p:nvSpPr>
        <p:spPr>
          <a:xfrm>
            <a:off x="2654992" y="1699808"/>
            <a:ext cx="6882000" cy="4832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
        <p:nvSpPr>
          <p:cNvPr id="251" name="Google Shape;251;p26"/>
          <p:cNvSpPr txBox="1"/>
          <p:nvPr/>
        </p:nvSpPr>
        <p:spPr>
          <a:xfrm>
            <a:off x="3149402" y="2133353"/>
            <a:ext cx="6387600" cy="2246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rgbClr val="FFFFFF"/>
                </a:solidFill>
                <a:latin typeface="Calibri"/>
                <a:ea typeface="Calibri"/>
                <a:cs typeface="Calibri"/>
                <a:sym typeface="Calibri"/>
              </a:rPr>
              <a:t>QUALITIES OF AROUSAL – low to high</a:t>
            </a:r>
            <a:endParaRPr b="0" i="0" sz="2800" u="none" cap="none" strike="noStrike">
              <a:solidFill>
                <a:srgbClr val="FFFFFF"/>
              </a:solidFill>
              <a:latin typeface="Calibri"/>
              <a:ea typeface="Calibri"/>
              <a:cs typeface="Calibri"/>
              <a:sym typeface="Calibri"/>
            </a:endParaRPr>
          </a:p>
          <a:p>
            <a:pPr indent="0" lvl="0" marL="0" marR="0" rtl="0" algn="l">
              <a:spcBef>
                <a:spcPts val="0"/>
              </a:spcBef>
              <a:spcAft>
                <a:spcPts val="0"/>
              </a:spcAft>
              <a:buNone/>
            </a:pPr>
            <a:r>
              <a:t/>
            </a:r>
            <a:endParaRPr sz="2800">
              <a:solidFill>
                <a:srgbClr val="FFFFFF"/>
              </a:solidFill>
              <a:latin typeface="Calibri"/>
              <a:ea typeface="Calibri"/>
              <a:cs typeface="Calibri"/>
              <a:sym typeface="Calibri"/>
            </a:endParaRPr>
          </a:p>
          <a:p>
            <a:pPr indent="0" lvl="0" marL="0" marR="0" rtl="0" algn="l">
              <a:spcBef>
                <a:spcPts val="0"/>
              </a:spcBef>
              <a:spcAft>
                <a:spcPts val="0"/>
              </a:spcAft>
              <a:buNone/>
            </a:pPr>
            <a:r>
              <a:rPr lang="en-US" sz="2800">
                <a:solidFill>
                  <a:srgbClr val="FFFFFF"/>
                </a:solidFill>
                <a:latin typeface="Calibri"/>
                <a:ea typeface="Calibri"/>
                <a:cs typeface="Calibri"/>
                <a:sym typeface="Calibri"/>
              </a:rPr>
              <a:t>PATTERNS OF AROUSAL -  variable</a:t>
            </a:r>
            <a:endParaRPr>
              <a:solidFill>
                <a:srgbClr val="FFFFFF"/>
              </a:solidFill>
            </a:endParaRPr>
          </a:p>
          <a:p>
            <a:pPr indent="0" lvl="0" marL="0" marR="0" rtl="0" algn="l">
              <a:spcBef>
                <a:spcPts val="0"/>
              </a:spcBef>
              <a:spcAft>
                <a:spcPts val="0"/>
              </a:spcAft>
              <a:buNone/>
            </a:pPr>
            <a:r>
              <a:t/>
            </a:r>
            <a:endParaRPr sz="2800">
              <a:solidFill>
                <a:srgbClr val="1F3864"/>
              </a:solidFill>
              <a:latin typeface="Calibri"/>
              <a:ea typeface="Calibri"/>
              <a:cs typeface="Calibri"/>
              <a:sym typeface="Calibri"/>
            </a:endParaRPr>
          </a:p>
          <a:p>
            <a:pPr indent="0" lvl="0" marL="0" marR="0" rtl="0" algn="l">
              <a:spcBef>
                <a:spcPts val="0"/>
              </a:spcBef>
              <a:spcAft>
                <a:spcPts val="0"/>
              </a:spcAft>
              <a:buNone/>
            </a:pPr>
            <a:r>
              <a:t/>
            </a:r>
            <a:endParaRPr sz="2800">
              <a:solidFill>
                <a:srgbClr val="1F3864"/>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27"/>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solidFill>
                  <a:srgbClr val="002060"/>
                </a:solidFill>
              </a:rPr>
              <a:t>Summary: Module 2</a:t>
            </a:r>
            <a:endParaRPr>
              <a:solidFill>
                <a:srgbClr val="002060"/>
              </a:solidFill>
            </a:endParaRPr>
          </a:p>
        </p:txBody>
      </p:sp>
      <p:sp>
        <p:nvSpPr>
          <p:cNvPr id="258" name="Google Shape;258;p27"/>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lang="en-US" u="sng">
                <a:solidFill>
                  <a:srgbClr val="31538F"/>
                </a:solidFill>
              </a:rPr>
              <a:t>3 Empathic Abilities: </a:t>
            </a:r>
            <a:endParaRPr u="sng">
              <a:solidFill>
                <a:srgbClr val="31538F"/>
              </a:solidFill>
            </a:endParaRPr>
          </a:p>
          <a:p>
            <a:pPr indent="-203200" lvl="0" marL="228600" rtl="0" algn="l">
              <a:spcBef>
                <a:spcPts val="0"/>
              </a:spcBef>
              <a:spcAft>
                <a:spcPts val="0"/>
              </a:spcAft>
              <a:buClr>
                <a:srgbClr val="31538F"/>
              </a:buClr>
              <a:buSzPts val="2800"/>
              <a:buChar char="•"/>
            </a:pPr>
            <a:r>
              <a:rPr b="1" lang="en-US">
                <a:solidFill>
                  <a:srgbClr val="31538F"/>
                </a:solidFill>
              </a:rPr>
              <a:t>Affective Empathy </a:t>
            </a:r>
            <a:r>
              <a:rPr lang="en-US">
                <a:solidFill>
                  <a:srgbClr val="31538F"/>
                </a:solidFill>
              </a:rPr>
              <a:t>– feeling another’s feelings</a:t>
            </a:r>
            <a:endParaRPr>
              <a:solidFill>
                <a:srgbClr val="31538F"/>
              </a:solidFill>
            </a:endParaRPr>
          </a:p>
          <a:p>
            <a:pPr indent="-203200" lvl="0" marL="228600" rtl="0" algn="l">
              <a:spcBef>
                <a:spcPts val="1000"/>
              </a:spcBef>
              <a:spcAft>
                <a:spcPts val="0"/>
              </a:spcAft>
              <a:buClr>
                <a:srgbClr val="31538F"/>
              </a:buClr>
              <a:buSzPts val="2800"/>
              <a:buChar char="•"/>
            </a:pPr>
            <a:r>
              <a:rPr b="1" lang="en-US">
                <a:solidFill>
                  <a:srgbClr val="31538F"/>
                </a:solidFill>
              </a:rPr>
              <a:t>Cognitive Empathy  </a:t>
            </a:r>
            <a:r>
              <a:rPr lang="en-US">
                <a:solidFill>
                  <a:srgbClr val="31538F"/>
                </a:solidFill>
              </a:rPr>
              <a:t>- understanding another’s feelings</a:t>
            </a:r>
            <a:endParaRPr>
              <a:solidFill>
                <a:srgbClr val="31538F"/>
              </a:solidFill>
            </a:endParaRPr>
          </a:p>
          <a:p>
            <a:pPr indent="-203200" lvl="0" marL="228600" rtl="0" algn="l">
              <a:spcBef>
                <a:spcPts val="1000"/>
              </a:spcBef>
              <a:spcAft>
                <a:spcPts val="0"/>
              </a:spcAft>
              <a:buClr>
                <a:srgbClr val="31538F"/>
              </a:buClr>
              <a:buSzPts val="2800"/>
              <a:buChar char="•"/>
            </a:pPr>
            <a:r>
              <a:rPr b="1" lang="en-US">
                <a:solidFill>
                  <a:srgbClr val="31538F"/>
                </a:solidFill>
              </a:rPr>
              <a:t>Empathic Concern </a:t>
            </a:r>
            <a:r>
              <a:rPr lang="en-US">
                <a:solidFill>
                  <a:srgbClr val="31538F"/>
                </a:solidFill>
              </a:rPr>
              <a:t>–  acting in response to another’s feelings</a:t>
            </a:r>
            <a:endParaRPr>
              <a:solidFill>
                <a:srgbClr val="31538F"/>
              </a:solidFill>
            </a:endParaRPr>
          </a:p>
          <a:p>
            <a:pPr indent="0" lvl="0" marL="0" rtl="0" algn="l">
              <a:spcBef>
                <a:spcPts val="1000"/>
              </a:spcBef>
              <a:spcAft>
                <a:spcPts val="0"/>
              </a:spcAft>
              <a:buClr>
                <a:schemeClr val="dk1"/>
              </a:buClr>
              <a:buSzPts val="1100"/>
              <a:buFont typeface="Arial"/>
              <a:buNone/>
            </a:pPr>
            <a:r>
              <a:rPr lang="en-US" u="sng">
                <a:solidFill>
                  <a:srgbClr val="31538F"/>
                </a:solidFill>
              </a:rPr>
              <a:t>Empathy for animals is influenced by 4 characteristics</a:t>
            </a:r>
            <a:r>
              <a:rPr lang="en-US">
                <a:solidFill>
                  <a:srgbClr val="31538F"/>
                </a:solidFill>
              </a:rPr>
              <a:t>: </a:t>
            </a:r>
            <a:endParaRPr>
              <a:solidFill>
                <a:srgbClr val="31538F"/>
              </a:solidFill>
            </a:endParaRPr>
          </a:p>
          <a:p>
            <a:pPr indent="-342900" lvl="0" marL="457200" rtl="0" algn="l">
              <a:spcBef>
                <a:spcPts val="1000"/>
              </a:spcBef>
              <a:spcAft>
                <a:spcPts val="0"/>
              </a:spcAft>
              <a:buClr>
                <a:srgbClr val="31538F"/>
              </a:buClr>
              <a:buSzPts val="1800"/>
              <a:buChar char="•"/>
            </a:pPr>
            <a:r>
              <a:rPr i="1" lang="en-US">
                <a:solidFill>
                  <a:srgbClr val="31538F"/>
                </a:solidFill>
              </a:rPr>
              <a:t>Agency </a:t>
            </a:r>
            <a:endParaRPr i="1">
              <a:solidFill>
                <a:srgbClr val="31538F"/>
              </a:solidFill>
            </a:endParaRPr>
          </a:p>
          <a:p>
            <a:pPr indent="-342900" lvl="0" marL="457200" rtl="0" algn="l">
              <a:spcBef>
                <a:spcPts val="0"/>
              </a:spcBef>
              <a:spcAft>
                <a:spcPts val="0"/>
              </a:spcAft>
              <a:buClr>
                <a:srgbClr val="31538F"/>
              </a:buClr>
              <a:buSzPts val="1800"/>
              <a:buChar char="•"/>
            </a:pPr>
            <a:r>
              <a:rPr b="1" lang="en-US">
                <a:solidFill>
                  <a:srgbClr val="31538F"/>
                </a:solidFill>
              </a:rPr>
              <a:t>Affectivity </a:t>
            </a:r>
            <a:r>
              <a:rPr lang="en-US">
                <a:solidFill>
                  <a:srgbClr val="31538F"/>
                </a:solidFill>
              </a:rPr>
              <a:t>- differing vitality “modes” of an animal</a:t>
            </a:r>
            <a:endParaRPr>
              <a:solidFill>
                <a:srgbClr val="31538F"/>
              </a:solidFill>
            </a:endParaRPr>
          </a:p>
          <a:p>
            <a:pPr indent="-342900" lvl="0" marL="457200" rtl="0" algn="l">
              <a:spcBef>
                <a:spcPts val="0"/>
              </a:spcBef>
              <a:spcAft>
                <a:spcPts val="0"/>
              </a:spcAft>
              <a:buClr>
                <a:srgbClr val="31538F"/>
              </a:buClr>
              <a:buSzPts val="1800"/>
              <a:buChar char="•"/>
            </a:pPr>
            <a:r>
              <a:rPr i="1" lang="en-US">
                <a:solidFill>
                  <a:srgbClr val="31538F"/>
                </a:solidFill>
              </a:rPr>
              <a:t>Coherence</a:t>
            </a:r>
            <a:endParaRPr i="1">
              <a:solidFill>
                <a:srgbClr val="31538F"/>
              </a:solidFill>
            </a:endParaRPr>
          </a:p>
          <a:p>
            <a:pPr indent="-342900" lvl="0" marL="457200" rtl="0" algn="l">
              <a:spcBef>
                <a:spcPts val="0"/>
              </a:spcBef>
              <a:spcAft>
                <a:spcPts val="0"/>
              </a:spcAft>
              <a:buClr>
                <a:srgbClr val="31538F"/>
              </a:buClr>
              <a:buSzPts val="1800"/>
              <a:buChar char="•"/>
            </a:pPr>
            <a:r>
              <a:rPr i="1" lang="en-US">
                <a:solidFill>
                  <a:srgbClr val="31538F"/>
                </a:solidFill>
              </a:rPr>
              <a:t>Continuity</a:t>
            </a:r>
            <a:endParaRPr>
              <a:solidFill>
                <a:srgbClr val="31538F"/>
              </a:solidFill>
            </a:endParaRPr>
          </a:p>
        </p:txBody>
      </p:sp>
      <p:cxnSp>
        <p:nvCxnSpPr>
          <p:cNvPr id="259" name="Google Shape;259;p27"/>
          <p:cNvCxnSpPr/>
          <p:nvPr/>
        </p:nvCxnSpPr>
        <p:spPr>
          <a:xfrm flipH="1" rot="10800000">
            <a:off x="1056300" y="1674200"/>
            <a:ext cx="10079400" cy="16500"/>
          </a:xfrm>
          <a:prstGeom prst="straightConnector1">
            <a:avLst/>
          </a:prstGeom>
          <a:noFill/>
          <a:ln cap="flat" cmpd="sng" w="38100">
            <a:solidFill>
              <a:srgbClr val="002060"/>
            </a:solidFill>
            <a:prstDash val="solid"/>
            <a:round/>
            <a:headEnd len="med" w="med" type="none"/>
            <a:tailEnd len="med" w="med" type="none"/>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28"/>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solidFill>
                  <a:srgbClr val="002060"/>
                </a:solidFill>
              </a:rPr>
              <a:t>Summary: Module 2 (cont.)</a:t>
            </a:r>
            <a:endParaRPr>
              <a:solidFill>
                <a:srgbClr val="002060"/>
              </a:solidFill>
            </a:endParaRPr>
          </a:p>
        </p:txBody>
      </p:sp>
      <p:sp>
        <p:nvSpPr>
          <p:cNvPr id="266" name="Google Shape;266;p28"/>
          <p:cNvSpPr txBox="1"/>
          <p:nvPr>
            <p:ph idx="1" type="body"/>
          </p:nvPr>
        </p:nvSpPr>
        <p:spPr>
          <a:xfrm>
            <a:off x="838200" y="1825625"/>
            <a:ext cx="10515600" cy="4351200"/>
          </a:xfrm>
          <a:prstGeom prst="rect">
            <a:avLst/>
          </a:prstGeom>
        </p:spPr>
        <p:txBody>
          <a:bodyPr anchorCtr="0" anchor="t" bIns="45700" lIns="91425" spcFirstLastPara="1" rIns="91425" wrap="square" tIns="45700">
            <a:noAutofit/>
          </a:bodyPr>
          <a:lstStyle/>
          <a:p>
            <a:pPr indent="-342900" lvl="0" marL="457200" rtl="0" algn="l">
              <a:spcBef>
                <a:spcPts val="1000"/>
              </a:spcBef>
              <a:spcAft>
                <a:spcPts val="0"/>
              </a:spcAft>
              <a:buClr>
                <a:srgbClr val="31538F"/>
              </a:buClr>
              <a:buSzPts val="1800"/>
              <a:buChar char="•"/>
            </a:pPr>
            <a:r>
              <a:rPr lang="en-US">
                <a:solidFill>
                  <a:srgbClr val="31538F"/>
                </a:solidFill>
              </a:rPr>
              <a:t>People’s empathy for animals is an important building block toward conservation action</a:t>
            </a:r>
            <a:endParaRPr>
              <a:solidFill>
                <a:srgbClr val="31538F"/>
              </a:solidFill>
            </a:endParaRPr>
          </a:p>
          <a:p>
            <a:pPr indent="-342900" lvl="0" marL="457200" rtl="0" algn="l">
              <a:spcBef>
                <a:spcPts val="1000"/>
              </a:spcBef>
              <a:spcAft>
                <a:spcPts val="0"/>
              </a:spcAft>
              <a:buClr>
                <a:srgbClr val="31538F"/>
              </a:buClr>
              <a:buSzPts val="1800"/>
              <a:buChar char="•"/>
            </a:pPr>
            <a:r>
              <a:rPr lang="en-US">
                <a:solidFill>
                  <a:srgbClr val="31538F"/>
                </a:solidFill>
              </a:rPr>
              <a:t>Supporting the zoo’s mission</a:t>
            </a:r>
            <a:endParaRPr>
              <a:solidFill>
                <a:srgbClr val="31538F"/>
              </a:solidFill>
            </a:endParaRPr>
          </a:p>
          <a:p>
            <a:pPr indent="-342900" lvl="0" marL="457200" rtl="0" algn="l">
              <a:spcBef>
                <a:spcPts val="1000"/>
              </a:spcBef>
              <a:spcAft>
                <a:spcPts val="0"/>
              </a:spcAft>
              <a:buClr>
                <a:srgbClr val="31538F"/>
              </a:buClr>
              <a:buSzPts val="1800"/>
              <a:buChar char="•"/>
            </a:pPr>
            <a:r>
              <a:rPr lang="en-US">
                <a:solidFill>
                  <a:srgbClr val="31538F"/>
                </a:solidFill>
              </a:rPr>
              <a:t>Docents are an important piece of the zoo’s education initiatives!</a:t>
            </a:r>
            <a:endParaRPr>
              <a:solidFill>
                <a:srgbClr val="31538F"/>
              </a:solidFill>
            </a:endParaRPr>
          </a:p>
        </p:txBody>
      </p:sp>
      <p:cxnSp>
        <p:nvCxnSpPr>
          <p:cNvPr id="267" name="Google Shape;267;p28"/>
          <p:cNvCxnSpPr/>
          <p:nvPr/>
        </p:nvCxnSpPr>
        <p:spPr>
          <a:xfrm flipH="1" rot="10800000">
            <a:off x="1056300" y="1674200"/>
            <a:ext cx="10079400" cy="16500"/>
          </a:xfrm>
          <a:prstGeom prst="straightConnector1">
            <a:avLst/>
          </a:prstGeom>
          <a:noFill/>
          <a:ln cap="flat" cmpd="sng" w="38100">
            <a:solidFill>
              <a:srgbClr val="002060"/>
            </a:solidFill>
            <a:prstDash val="solid"/>
            <a:round/>
            <a:headEnd len="med" w="med" type="none"/>
            <a:tailEnd len="med" w="med" type="none"/>
          </a:ln>
        </p:spPr>
      </p:cxn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latin typeface="Calibri"/>
                <a:ea typeface="Calibri"/>
                <a:cs typeface="Calibri"/>
                <a:sym typeface="Calibri"/>
              </a:rPr>
              <a:t>Empathy is teachable and learnable! </a:t>
            </a:r>
            <a:endParaRPr/>
          </a:p>
        </p:txBody>
      </p:sp>
      <p:pic>
        <p:nvPicPr>
          <p:cNvPr descr="Open hand with plant" id="274" name="Google Shape;274;p29"/>
          <p:cNvPicPr preferRelativeResize="0"/>
          <p:nvPr/>
        </p:nvPicPr>
        <p:blipFill rotWithShape="1">
          <a:blip r:embed="rId3">
            <a:alphaModFix/>
          </a:blip>
          <a:srcRect b="0" l="0" r="0" t="0"/>
          <a:stretch/>
        </p:blipFill>
        <p:spPr>
          <a:xfrm>
            <a:off x="5508102" y="2155484"/>
            <a:ext cx="3785937" cy="3785937"/>
          </a:xfrm>
          <a:prstGeom prst="rect">
            <a:avLst/>
          </a:prstGeom>
          <a:noFill/>
          <a:ln>
            <a:noFill/>
          </a:ln>
        </p:spPr>
      </p:pic>
      <p:pic>
        <p:nvPicPr>
          <p:cNvPr descr="Arrow Rotate left" id="275" name="Google Shape;275;p29"/>
          <p:cNvPicPr preferRelativeResize="0"/>
          <p:nvPr/>
        </p:nvPicPr>
        <p:blipFill rotWithShape="1">
          <a:blip r:embed="rId4">
            <a:alphaModFix/>
          </a:blip>
          <a:srcRect b="0" l="0" r="0" t="0"/>
          <a:stretch/>
        </p:blipFill>
        <p:spPr>
          <a:xfrm rot="10800000">
            <a:off x="9125597" y="2004082"/>
            <a:ext cx="2849835" cy="2849835"/>
          </a:xfrm>
          <a:prstGeom prst="rect">
            <a:avLst/>
          </a:prstGeom>
          <a:noFill/>
          <a:ln>
            <a:noFill/>
          </a:ln>
        </p:spPr>
      </p:pic>
      <p:pic>
        <p:nvPicPr>
          <p:cNvPr descr="Arrow Rotate left" id="276" name="Google Shape;276;p29"/>
          <p:cNvPicPr preferRelativeResize="0"/>
          <p:nvPr/>
        </p:nvPicPr>
        <p:blipFill rotWithShape="1">
          <a:blip r:embed="rId4">
            <a:alphaModFix/>
          </a:blip>
          <a:srcRect b="0" l="0" r="0" t="0"/>
          <a:stretch/>
        </p:blipFill>
        <p:spPr>
          <a:xfrm rot="10800000">
            <a:off x="793858" y="4248702"/>
            <a:ext cx="2437729" cy="2437729"/>
          </a:xfrm>
          <a:prstGeom prst="rect">
            <a:avLst/>
          </a:prstGeom>
          <a:noFill/>
          <a:ln>
            <a:noFill/>
          </a:ln>
        </p:spPr>
      </p:pic>
      <p:grpSp>
        <p:nvGrpSpPr>
          <p:cNvPr id="277" name="Google Shape;277;p29"/>
          <p:cNvGrpSpPr/>
          <p:nvPr/>
        </p:nvGrpSpPr>
        <p:grpSpPr>
          <a:xfrm>
            <a:off x="793858" y="1842091"/>
            <a:ext cx="5097869" cy="3625476"/>
            <a:chOff x="793858" y="1842091"/>
            <a:chExt cx="5097869" cy="3625476"/>
          </a:xfrm>
        </p:grpSpPr>
        <p:sp>
          <p:nvSpPr>
            <p:cNvPr id="278" name="Google Shape;278;p29"/>
            <p:cNvSpPr/>
            <p:nvPr/>
          </p:nvSpPr>
          <p:spPr>
            <a:xfrm>
              <a:off x="793858" y="1842091"/>
              <a:ext cx="5097869" cy="3625476"/>
            </a:xfrm>
            <a:prstGeom prst="diamond">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br>
                <a:rPr lang="en-US" sz="3600">
                  <a:solidFill>
                    <a:schemeClr val="lt1"/>
                  </a:solidFill>
                  <a:latin typeface="Calibri"/>
                  <a:ea typeface="Calibri"/>
                  <a:cs typeface="Calibri"/>
                  <a:sym typeface="Calibri"/>
                </a:rPr>
              </a:br>
              <a:r>
                <a:rPr lang="en-US" sz="3600">
                  <a:solidFill>
                    <a:schemeClr val="lt1"/>
                  </a:solidFill>
                  <a:latin typeface="Calibri"/>
                  <a:ea typeface="Calibri"/>
                  <a:cs typeface="Calibri"/>
                  <a:sym typeface="Calibri"/>
                </a:rPr>
                <a:t>AFFECTIVITY</a:t>
              </a:r>
              <a:endParaRPr/>
            </a:p>
          </p:txBody>
        </p:sp>
        <p:pic>
          <p:nvPicPr>
            <p:cNvPr descr="Lion" id="279" name="Google Shape;279;p29"/>
            <p:cNvPicPr preferRelativeResize="0"/>
            <p:nvPr/>
          </p:nvPicPr>
          <p:blipFill rotWithShape="1">
            <a:blip r:embed="rId5">
              <a:alphaModFix/>
            </a:blip>
            <a:srcRect b="0" l="0" r="0" t="0"/>
            <a:stretch/>
          </p:blipFill>
          <p:spPr>
            <a:xfrm>
              <a:off x="2885409" y="2578856"/>
              <a:ext cx="914400" cy="914400"/>
            </a:xfrm>
            <a:prstGeom prst="rect">
              <a:avLst/>
            </a:prstGeom>
            <a:noFill/>
            <a:ln>
              <a:noFill/>
            </a:ln>
          </p:spPr>
        </p:pic>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lang="en-US">
                <a:latin typeface="Calibri"/>
                <a:ea typeface="Calibri"/>
                <a:cs typeface="Calibri"/>
                <a:sym typeface="Calibri"/>
              </a:rPr>
              <a:t>The best way to learn is through practice!</a:t>
            </a:r>
            <a:endParaRPr/>
          </a:p>
        </p:txBody>
      </p:sp>
      <p:pic>
        <p:nvPicPr>
          <p:cNvPr id="286" name="Google Shape;286;p30"/>
          <p:cNvPicPr preferRelativeResize="0"/>
          <p:nvPr/>
        </p:nvPicPr>
        <p:blipFill rotWithShape="1">
          <a:blip r:embed="rId3">
            <a:alphaModFix/>
          </a:blip>
          <a:srcRect b="0" l="0" r="0" t="0"/>
          <a:stretch/>
        </p:blipFill>
        <p:spPr>
          <a:xfrm>
            <a:off x="9448800" y="5235575"/>
            <a:ext cx="1905000" cy="1257300"/>
          </a:xfrm>
          <a:prstGeom prst="rect">
            <a:avLst/>
          </a:prstGeom>
          <a:noFill/>
          <a:ln>
            <a:noFill/>
          </a:ln>
        </p:spPr>
      </p:pic>
      <p:pic>
        <p:nvPicPr>
          <p:cNvPr descr="Users" id="287" name="Google Shape;287;p30"/>
          <p:cNvPicPr preferRelativeResize="0"/>
          <p:nvPr/>
        </p:nvPicPr>
        <p:blipFill rotWithShape="1">
          <a:blip r:embed="rId4">
            <a:alphaModFix/>
          </a:blip>
          <a:srcRect b="0" l="0" r="0" t="0"/>
          <a:stretch/>
        </p:blipFill>
        <p:spPr>
          <a:xfrm>
            <a:off x="5061284" y="1120942"/>
            <a:ext cx="4387516" cy="4387516"/>
          </a:xfrm>
          <a:prstGeom prst="rect">
            <a:avLst/>
          </a:prstGeom>
          <a:noFill/>
          <a:ln>
            <a:noFill/>
          </a:ln>
        </p:spPr>
      </p:pic>
      <p:pic>
        <p:nvPicPr>
          <p:cNvPr descr="Confused person" id="288" name="Google Shape;288;p30"/>
          <p:cNvPicPr preferRelativeResize="0"/>
          <p:nvPr/>
        </p:nvPicPr>
        <p:blipFill rotWithShape="1">
          <a:blip r:embed="rId5">
            <a:alphaModFix/>
          </a:blip>
          <a:srcRect b="0" l="0" r="0" t="0"/>
          <a:stretch/>
        </p:blipFill>
        <p:spPr>
          <a:xfrm>
            <a:off x="1497931" y="2191753"/>
            <a:ext cx="3316705" cy="331670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descr="Fish" id="97" name="Google Shape;97;p14"/>
          <p:cNvPicPr preferRelativeResize="0"/>
          <p:nvPr/>
        </p:nvPicPr>
        <p:blipFill rotWithShape="1">
          <a:blip r:embed="rId3">
            <a:alphaModFix/>
          </a:blip>
          <a:srcRect b="0" l="0" r="0" t="0"/>
          <a:stretch/>
        </p:blipFill>
        <p:spPr>
          <a:xfrm>
            <a:off x="948245" y="2645902"/>
            <a:ext cx="914400" cy="914400"/>
          </a:xfrm>
          <a:prstGeom prst="rect">
            <a:avLst/>
          </a:prstGeom>
          <a:noFill/>
          <a:ln>
            <a:noFill/>
          </a:ln>
        </p:spPr>
      </p:pic>
      <p:pic>
        <p:nvPicPr>
          <p:cNvPr descr="Sparrow" id="98" name="Google Shape;98;p14"/>
          <p:cNvPicPr preferRelativeResize="0"/>
          <p:nvPr/>
        </p:nvPicPr>
        <p:blipFill rotWithShape="1">
          <a:blip r:embed="rId4">
            <a:alphaModFix/>
          </a:blip>
          <a:srcRect b="0" l="0" r="0" t="0"/>
          <a:stretch/>
        </p:blipFill>
        <p:spPr>
          <a:xfrm>
            <a:off x="8878808" y="228600"/>
            <a:ext cx="914400" cy="1049337"/>
          </a:xfrm>
          <a:prstGeom prst="rect">
            <a:avLst/>
          </a:prstGeom>
          <a:noFill/>
          <a:ln>
            <a:noFill/>
          </a:ln>
        </p:spPr>
      </p:pic>
      <p:pic>
        <p:nvPicPr>
          <p:cNvPr descr="Snake" id="99" name="Google Shape;99;p14"/>
          <p:cNvPicPr preferRelativeResize="0"/>
          <p:nvPr/>
        </p:nvPicPr>
        <p:blipFill rotWithShape="1">
          <a:blip r:embed="rId5">
            <a:alphaModFix/>
          </a:blip>
          <a:srcRect b="0" l="0" r="0" t="0"/>
          <a:stretch/>
        </p:blipFill>
        <p:spPr>
          <a:xfrm>
            <a:off x="1902006" y="448803"/>
            <a:ext cx="914400" cy="914400"/>
          </a:xfrm>
          <a:prstGeom prst="rect">
            <a:avLst/>
          </a:prstGeom>
          <a:noFill/>
          <a:ln>
            <a:noFill/>
          </a:ln>
        </p:spPr>
      </p:pic>
      <p:pic>
        <p:nvPicPr>
          <p:cNvPr descr="Rhino" id="100" name="Google Shape;100;p14"/>
          <p:cNvPicPr preferRelativeResize="0"/>
          <p:nvPr/>
        </p:nvPicPr>
        <p:blipFill rotWithShape="1">
          <a:blip r:embed="rId6">
            <a:alphaModFix/>
          </a:blip>
          <a:srcRect b="0" l="0" r="0" t="0"/>
          <a:stretch/>
        </p:blipFill>
        <p:spPr>
          <a:xfrm>
            <a:off x="10306804" y="2971800"/>
            <a:ext cx="914400" cy="914400"/>
          </a:xfrm>
          <a:prstGeom prst="rect">
            <a:avLst/>
          </a:prstGeom>
          <a:noFill/>
          <a:ln>
            <a:noFill/>
          </a:ln>
        </p:spPr>
      </p:pic>
      <p:pic>
        <p:nvPicPr>
          <p:cNvPr descr="Frog" id="101" name="Google Shape;101;p14"/>
          <p:cNvPicPr preferRelativeResize="0"/>
          <p:nvPr/>
        </p:nvPicPr>
        <p:blipFill rotWithShape="1">
          <a:blip r:embed="rId7">
            <a:alphaModFix/>
          </a:blip>
          <a:srcRect b="0" l="0" r="0" t="0"/>
          <a:stretch/>
        </p:blipFill>
        <p:spPr>
          <a:xfrm>
            <a:off x="8650208" y="5680242"/>
            <a:ext cx="914400" cy="914400"/>
          </a:xfrm>
          <a:prstGeom prst="rect">
            <a:avLst/>
          </a:prstGeom>
          <a:noFill/>
          <a:ln>
            <a:noFill/>
          </a:ln>
        </p:spPr>
      </p:pic>
      <p:sp>
        <p:nvSpPr>
          <p:cNvPr id="102" name="Google Shape;102;p14"/>
          <p:cNvSpPr/>
          <p:nvPr/>
        </p:nvSpPr>
        <p:spPr>
          <a:xfrm>
            <a:off x="2833441" y="228600"/>
            <a:ext cx="6502567" cy="6400800"/>
          </a:xfrm>
          <a:prstGeom prst="ellipse">
            <a:avLst/>
          </a:prstGeom>
          <a:solidFill>
            <a:srgbClr val="1F386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4000" u="none" cap="none" strike="noStrike">
                <a:solidFill>
                  <a:schemeClr val="lt1"/>
                </a:solidFill>
                <a:latin typeface="Calibri"/>
                <a:ea typeface="Calibri"/>
                <a:cs typeface="Calibri"/>
                <a:sym typeface="Calibri"/>
              </a:rPr>
              <a:t>Which animals at the Zoo do visitors show a lot of empathy for?</a:t>
            </a:r>
            <a:endParaRPr/>
          </a:p>
        </p:txBody>
      </p:sp>
      <p:pic>
        <p:nvPicPr>
          <p:cNvPr descr="Beetle" id="103" name="Google Shape;103;p14"/>
          <p:cNvPicPr preferRelativeResize="0"/>
          <p:nvPr/>
        </p:nvPicPr>
        <p:blipFill rotWithShape="1">
          <a:blip r:embed="rId8">
            <a:alphaModFix/>
          </a:blip>
          <a:srcRect b="0" l="0" r="0" t="0"/>
          <a:stretch/>
        </p:blipFill>
        <p:spPr>
          <a:xfrm>
            <a:off x="1910524" y="5446962"/>
            <a:ext cx="914400" cy="914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15"/>
          <p:cNvPicPr preferRelativeResize="0"/>
          <p:nvPr/>
        </p:nvPicPr>
        <p:blipFill rotWithShape="1">
          <a:blip r:embed="rId3">
            <a:alphaModFix/>
          </a:blip>
          <a:srcRect b="0" l="0" r="0" t="0"/>
          <a:stretch/>
        </p:blipFill>
        <p:spPr>
          <a:xfrm>
            <a:off x="1620975" y="4605933"/>
            <a:ext cx="2063230" cy="2171821"/>
          </a:xfrm>
          <a:prstGeom prst="rect">
            <a:avLst/>
          </a:prstGeom>
          <a:noFill/>
          <a:ln>
            <a:noFill/>
          </a:ln>
        </p:spPr>
      </p:pic>
      <p:pic>
        <p:nvPicPr>
          <p:cNvPr id="110" name="Google Shape;110;p15"/>
          <p:cNvPicPr preferRelativeResize="0"/>
          <p:nvPr/>
        </p:nvPicPr>
        <p:blipFill rotWithShape="1">
          <a:blip r:embed="rId4">
            <a:alphaModFix/>
          </a:blip>
          <a:srcRect b="0" l="0" r="0" t="0"/>
          <a:stretch/>
        </p:blipFill>
        <p:spPr>
          <a:xfrm>
            <a:off x="68496" y="57955"/>
            <a:ext cx="2106215" cy="2079441"/>
          </a:xfrm>
          <a:prstGeom prst="rect">
            <a:avLst/>
          </a:prstGeom>
          <a:noFill/>
          <a:ln>
            <a:noFill/>
          </a:ln>
        </p:spPr>
      </p:pic>
      <p:pic>
        <p:nvPicPr>
          <p:cNvPr id="111" name="Google Shape;111;p15"/>
          <p:cNvPicPr preferRelativeResize="0"/>
          <p:nvPr/>
        </p:nvPicPr>
        <p:blipFill rotWithShape="1">
          <a:blip r:embed="rId5">
            <a:alphaModFix/>
          </a:blip>
          <a:srcRect b="0" l="0" r="0" t="0"/>
          <a:stretch/>
        </p:blipFill>
        <p:spPr>
          <a:xfrm>
            <a:off x="244150" y="2454529"/>
            <a:ext cx="2063230" cy="2107890"/>
          </a:xfrm>
          <a:prstGeom prst="rect">
            <a:avLst/>
          </a:prstGeom>
          <a:noFill/>
          <a:ln>
            <a:noFill/>
          </a:ln>
        </p:spPr>
      </p:pic>
      <p:pic>
        <p:nvPicPr>
          <p:cNvPr id="112" name="Google Shape;112;p15"/>
          <p:cNvPicPr preferRelativeResize="0"/>
          <p:nvPr/>
        </p:nvPicPr>
        <p:blipFill rotWithShape="1">
          <a:blip r:embed="rId6">
            <a:alphaModFix/>
          </a:blip>
          <a:srcRect b="0" l="0" r="0" t="0"/>
          <a:stretch/>
        </p:blipFill>
        <p:spPr>
          <a:xfrm>
            <a:off x="9648648" y="2329596"/>
            <a:ext cx="2382271" cy="2079440"/>
          </a:xfrm>
          <a:prstGeom prst="rect">
            <a:avLst/>
          </a:prstGeom>
          <a:noFill/>
          <a:ln>
            <a:noFill/>
          </a:ln>
        </p:spPr>
      </p:pic>
      <p:pic>
        <p:nvPicPr>
          <p:cNvPr id="113" name="Google Shape;113;p15"/>
          <p:cNvPicPr preferRelativeResize="0"/>
          <p:nvPr/>
        </p:nvPicPr>
        <p:blipFill rotWithShape="1">
          <a:blip r:embed="rId7">
            <a:alphaModFix/>
          </a:blip>
          <a:srcRect b="0" l="0" r="0" t="0"/>
          <a:stretch/>
        </p:blipFill>
        <p:spPr>
          <a:xfrm>
            <a:off x="6679865" y="1747157"/>
            <a:ext cx="2943424" cy="2661879"/>
          </a:xfrm>
          <a:prstGeom prst="rect">
            <a:avLst/>
          </a:prstGeom>
          <a:noFill/>
          <a:ln>
            <a:noFill/>
          </a:ln>
        </p:spPr>
      </p:pic>
      <p:pic>
        <p:nvPicPr>
          <p:cNvPr id="114" name="Google Shape;114;p15"/>
          <p:cNvPicPr preferRelativeResize="0"/>
          <p:nvPr/>
        </p:nvPicPr>
        <p:blipFill rotWithShape="1">
          <a:blip r:embed="rId8">
            <a:alphaModFix/>
          </a:blip>
          <a:srcRect b="0" l="0" r="0" t="0"/>
          <a:stretch/>
        </p:blipFill>
        <p:spPr>
          <a:xfrm>
            <a:off x="9721089" y="341672"/>
            <a:ext cx="2237388" cy="2007913"/>
          </a:xfrm>
          <a:prstGeom prst="rect">
            <a:avLst/>
          </a:prstGeom>
          <a:noFill/>
          <a:ln>
            <a:noFill/>
          </a:ln>
        </p:spPr>
      </p:pic>
      <p:pic>
        <p:nvPicPr>
          <p:cNvPr id="115" name="Google Shape;115;p15"/>
          <p:cNvPicPr preferRelativeResize="0"/>
          <p:nvPr/>
        </p:nvPicPr>
        <p:blipFill rotWithShape="1">
          <a:blip r:embed="rId9">
            <a:alphaModFix/>
          </a:blip>
          <a:srcRect b="0" l="0" r="0" t="0"/>
          <a:stretch/>
        </p:blipFill>
        <p:spPr>
          <a:xfrm>
            <a:off x="9711721" y="4409036"/>
            <a:ext cx="2319198" cy="2107292"/>
          </a:xfrm>
          <a:prstGeom prst="rect">
            <a:avLst/>
          </a:prstGeom>
          <a:noFill/>
          <a:ln>
            <a:noFill/>
          </a:ln>
        </p:spPr>
      </p:pic>
      <p:pic>
        <p:nvPicPr>
          <p:cNvPr id="116" name="Google Shape;116;p15"/>
          <p:cNvPicPr preferRelativeResize="0"/>
          <p:nvPr>
            <p:ph idx="2" type="body"/>
          </p:nvPr>
        </p:nvPicPr>
        <p:blipFill rotWithShape="1">
          <a:blip r:embed="rId10">
            <a:alphaModFix/>
          </a:blip>
          <a:srcRect b="0" l="0" r="0" t="0"/>
          <a:stretch/>
        </p:blipFill>
        <p:spPr>
          <a:xfrm>
            <a:off x="3884856" y="2731784"/>
            <a:ext cx="2792074" cy="2911395"/>
          </a:xfrm>
          <a:prstGeom prst="rect">
            <a:avLst/>
          </a:prstGeom>
          <a:noFill/>
          <a:ln>
            <a:noFill/>
          </a:ln>
        </p:spPr>
      </p:pic>
      <p:pic>
        <p:nvPicPr>
          <p:cNvPr id="117" name="Google Shape;117;p15"/>
          <p:cNvPicPr preferRelativeResize="0"/>
          <p:nvPr/>
        </p:nvPicPr>
        <p:blipFill rotWithShape="1">
          <a:blip r:embed="rId11">
            <a:alphaModFix/>
          </a:blip>
          <a:srcRect b="0" l="0" r="0" t="0"/>
          <a:stretch/>
        </p:blipFill>
        <p:spPr>
          <a:xfrm>
            <a:off x="2250370" y="882080"/>
            <a:ext cx="2089430" cy="2151404"/>
          </a:xfrm>
          <a:prstGeom prst="rect">
            <a:avLst/>
          </a:prstGeom>
          <a:noFill/>
          <a:ln>
            <a:noFill/>
          </a:ln>
        </p:spPr>
      </p:pic>
      <p:cxnSp>
        <p:nvCxnSpPr>
          <p:cNvPr id="118" name="Google Shape;118;p15"/>
          <p:cNvCxnSpPr/>
          <p:nvPr/>
        </p:nvCxnSpPr>
        <p:spPr>
          <a:xfrm>
            <a:off x="4490357" y="0"/>
            <a:ext cx="4131129" cy="6858000"/>
          </a:xfrm>
          <a:prstGeom prst="straightConnector1">
            <a:avLst/>
          </a:prstGeom>
          <a:noFill/>
          <a:ln cap="flat" cmpd="sng" w="57150">
            <a:solidFill>
              <a:srgbClr val="002060"/>
            </a:solidFill>
            <a:prstDash val="solid"/>
            <a:miter lim="800000"/>
            <a:headEnd len="sm" w="sm" type="none"/>
            <a:tailEnd len="sm" w="sm" type="none"/>
          </a:ln>
        </p:spPr>
      </p:cxn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1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2060"/>
              </a:buClr>
              <a:buSzPts val="4400"/>
              <a:buFont typeface="Calibri"/>
              <a:buNone/>
            </a:pPr>
            <a:r>
              <a:rPr b="1" lang="en-US">
                <a:solidFill>
                  <a:srgbClr val="002060"/>
                </a:solidFill>
              </a:rPr>
              <a:t>Empathic Abilities </a:t>
            </a:r>
            <a:endParaRPr/>
          </a:p>
        </p:txBody>
      </p:sp>
      <p:sp>
        <p:nvSpPr>
          <p:cNvPr id="125" name="Google Shape;125;p16"/>
          <p:cNvSpPr txBox="1"/>
          <p:nvPr>
            <p:ph idx="1" type="body"/>
          </p:nvPr>
        </p:nvSpPr>
        <p:spPr>
          <a:xfrm>
            <a:off x="6480312" y="1825625"/>
            <a:ext cx="4873487" cy="466725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02060"/>
              </a:buClr>
              <a:buSzPts val="3200"/>
              <a:buChar char="•"/>
            </a:pPr>
            <a:r>
              <a:rPr b="1" lang="en-US" sz="3200">
                <a:solidFill>
                  <a:srgbClr val="002060"/>
                </a:solidFill>
              </a:rPr>
              <a:t>Affective Empathy </a:t>
            </a:r>
            <a:r>
              <a:rPr lang="en-US" sz="3200">
                <a:solidFill>
                  <a:srgbClr val="002060"/>
                </a:solidFill>
              </a:rPr>
              <a:t>– feeling another’s feelings</a:t>
            </a:r>
            <a:endParaRPr/>
          </a:p>
          <a:p>
            <a:pPr indent="-228600" lvl="0" marL="228600" rtl="0" algn="l">
              <a:lnSpc>
                <a:spcPct val="90000"/>
              </a:lnSpc>
              <a:spcBef>
                <a:spcPts val="1000"/>
              </a:spcBef>
              <a:spcAft>
                <a:spcPts val="0"/>
              </a:spcAft>
              <a:buClr>
                <a:srgbClr val="002060"/>
              </a:buClr>
              <a:buSzPts val="3200"/>
              <a:buChar char="•"/>
            </a:pPr>
            <a:r>
              <a:rPr b="1" lang="en-US" sz="3200">
                <a:solidFill>
                  <a:srgbClr val="002060"/>
                </a:solidFill>
              </a:rPr>
              <a:t>Cognitive Empathy  </a:t>
            </a:r>
            <a:r>
              <a:rPr lang="en-US" sz="3200">
                <a:solidFill>
                  <a:srgbClr val="002060"/>
                </a:solidFill>
              </a:rPr>
              <a:t>- understanding another’s feelings</a:t>
            </a:r>
            <a:endParaRPr/>
          </a:p>
          <a:p>
            <a:pPr indent="-228600" lvl="0" marL="228600" rtl="0" algn="l">
              <a:lnSpc>
                <a:spcPct val="90000"/>
              </a:lnSpc>
              <a:spcBef>
                <a:spcPts val="1000"/>
              </a:spcBef>
              <a:spcAft>
                <a:spcPts val="0"/>
              </a:spcAft>
              <a:buClr>
                <a:srgbClr val="002060"/>
              </a:buClr>
              <a:buSzPts val="3200"/>
              <a:buChar char="•"/>
            </a:pPr>
            <a:r>
              <a:rPr b="1" lang="en-US" sz="3200">
                <a:solidFill>
                  <a:srgbClr val="002060"/>
                </a:solidFill>
              </a:rPr>
              <a:t>Empathic Concern </a:t>
            </a:r>
            <a:r>
              <a:rPr lang="en-US" sz="3200">
                <a:solidFill>
                  <a:srgbClr val="002060"/>
                </a:solidFill>
              </a:rPr>
              <a:t>– </a:t>
            </a:r>
            <a:br>
              <a:rPr lang="en-US" sz="3200">
                <a:solidFill>
                  <a:srgbClr val="002060"/>
                </a:solidFill>
              </a:rPr>
            </a:br>
            <a:r>
              <a:rPr lang="en-US" sz="3200">
                <a:solidFill>
                  <a:srgbClr val="002060"/>
                </a:solidFill>
              </a:rPr>
              <a:t>acting in response to another’s feelings</a:t>
            </a:r>
            <a:endParaRPr/>
          </a:p>
        </p:txBody>
      </p:sp>
      <p:pic>
        <p:nvPicPr>
          <p:cNvPr id="126" name="Google Shape;126;p16"/>
          <p:cNvPicPr preferRelativeResize="0"/>
          <p:nvPr/>
        </p:nvPicPr>
        <p:blipFill rotWithShape="1">
          <a:blip r:embed="rId3">
            <a:alphaModFix/>
          </a:blip>
          <a:srcRect b="0" l="0" r="0" t="0"/>
          <a:stretch/>
        </p:blipFill>
        <p:spPr>
          <a:xfrm>
            <a:off x="1041635" y="1690688"/>
            <a:ext cx="4670054" cy="413886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17"/>
          <p:cNvSpPr txBox="1"/>
          <p:nvPr>
            <p:ph type="title"/>
          </p:nvPr>
        </p:nvSpPr>
        <p:spPr>
          <a:xfrm>
            <a:off x="3785936" y="220746"/>
            <a:ext cx="4620127" cy="1247107"/>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3864"/>
              </a:buClr>
              <a:buSzPts val="4400"/>
              <a:buFont typeface="Calibri"/>
              <a:buNone/>
            </a:pPr>
            <a:r>
              <a:rPr b="1" lang="en-US">
                <a:solidFill>
                  <a:srgbClr val="1F3864"/>
                </a:solidFill>
              </a:rPr>
              <a:t>Affective Empathy</a:t>
            </a:r>
            <a:endParaRPr/>
          </a:p>
        </p:txBody>
      </p:sp>
      <p:grpSp>
        <p:nvGrpSpPr>
          <p:cNvPr id="133" name="Google Shape;133;p17"/>
          <p:cNvGrpSpPr/>
          <p:nvPr/>
        </p:nvGrpSpPr>
        <p:grpSpPr>
          <a:xfrm>
            <a:off x="1468884" y="1086445"/>
            <a:ext cx="5134888" cy="1775057"/>
            <a:chOff x="1513164" y="1514375"/>
            <a:chExt cx="4125636" cy="1276415"/>
          </a:xfrm>
        </p:grpSpPr>
        <p:pic>
          <p:nvPicPr>
            <p:cNvPr descr="Sad face with no fill" id="134" name="Google Shape;134;p17"/>
            <p:cNvPicPr preferRelativeResize="0"/>
            <p:nvPr/>
          </p:nvPicPr>
          <p:blipFill rotWithShape="1">
            <a:blip r:embed="rId3">
              <a:alphaModFix/>
            </a:blip>
            <a:srcRect b="0" l="0" r="0" t="0"/>
            <a:stretch/>
          </p:blipFill>
          <p:spPr>
            <a:xfrm>
              <a:off x="4724400" y="1695384"/>
              <a:ext cx="914400" cy="914400"/>
            </a:xfrm>
            <a:prstGeom prst="rect">
              <a:avLst/>
            </a:prstGeom>
            <a:noFill/>
            <a:ln>
              <a:noFill/>
            </a:ln>
          </p:spPr>
        </p:pic>
        <p:pic>
          <p:nvPicPr>
            <p:cNvPr descr="Ice cream" id="135" name="Google Shape;135;p17"/>
            <p:cNvPicPr preferRelativeResize="0"/>
            <p:nvPr/>
          </p:nvPicPr>
          <p:blipFill rotWithShape="1">
            <a:blip r:embed="rId4">
              <a:alphaModFix/>
            </a:blip>
            <a:srcRect b="0" l="0" r="0" t="0"/>
            <a:stretch/>
          </p:blipFill>
          <p:spPr>
            <a:xfrm rot="7546230">
              <a:off x="1694172" y="1695383"/>
              <a:ext cx="914400" cy="914400"/>
            </a:xfrm>
            <a:prstGeom prst="rect">
              <a:avLst/>
            </a:prstGeom>
            <a:noFill/>
            <a:ln>
              <a:noFill/>
            </a:ln>
          </p:spPr>
        </p:pic>
        <p:cxnSp>
          <p:nvCxnSpPr>
            <p:cNvPr id="136" name="Google Shape;136;p17"/>
            <p:cNvCxnSpPr/>
            <p:nvPr/>
          </p:nvCxnSpPr>
          <p:spPr>
            <a:xfrm>
              <a:off x="2789580" y="2152583"/>
              <a:ext cx="1643272" cy="0"/>
            </a:xfrm>
            <a:prstGeom prst="straightConnector1">
              <a:avLst/>
            </a:prstGeom>
            <a:noFill/>
            <a:ln cap="flat" cmpd="sng" w="57150">
              <a:solidFill>
                <a:srgbClr val="002060"/>
              </a:solidFill>
              <a:prstDash val="solid"/>
              <a:miter lim="800000"/>
              <a:headEnd len="sm" w="sm" type="none"/>
              <a:tailEnd len="med" w="med" type="triangle"/>
            </a:ln>
          </p:spPr>
        </p:cxnSp>
      </p:grpSp>
      <p:grpSp>
        <p:nvGrpSpPr>
          <p:cNvPr id="137" name="Google Shape;137;p17"/>
          <p:cNvGrpSpPr/>
          <p:nvPr/>
        </p:nvGrpSpPr>
        <p:grpSpPr>
          <a:xfrm>
            <a:off x="3759429" y="3071782"/>
            <a:ext cx="4646633" cy="1271618"/>
            <a:chOff x="3759430" y="3388348"/>
            <a:chExt cx="3758742" cy="955052"/>
          </a:xfrm>
        </p:grpSpPr>
        <p:pic>
          <p:nvPicPr>
            <p:cNvPr descr="Surprised face with no fill" id="138" name="Google Shape;138;p17"/>
            <p:cNvPicPr preferRelativeResize="0"/>
            <p:nvPr/>
          </p:nvPicPr>
          <p:blipFill rotWithShape="1">
            <a:blip r:embed="rId5">
              <a:alphaModFix/>
            </a:blip>
            <a:srcRect b="0" l="0" r="0" t="0"/>
            <a:stretch/>
          </p:blipFill>
          <p:spPr>
            <a:xfrm>
              <a:off x="6603772" y="3388348"/>
              <a:ext cx="914400" cy="914400"/>
            </a:xfrm>
            <a:prstGeom prst="rect">
              <a:avLst/>
            </a:prstGeom>
            <a:noFill/>
            <a:ln>
              <a:noFill/>
            </a:ln>
          </p:spPr>
        </p:pic>
        <p:pic>
          <p:nvPicPr>
            <p:cNvPr descr="Dog" id="139" name="Google Shape;139;p17"/>
            <p:cNvPicPr preferRelativeResize="0"/>
            <p:nvPr/>
          </p:nvPicPr>
          <p:blipFill rotWithShape="1">
            <a:blip r:embed="rId6">
              <a:alphaModFix/>
            </a:blip>
            <a:srcRect b="0" l="0" r="0" t="0"/>
            <a:stretch/>
          </p:blipFill>
          <p:spPr>
            <a:xfrm>
              <a:off x="3759430" y="3429000"/>
              <a:ext cx="914400" cy="914400"/>
            </a:xfrm>
            <a:prstGeom prst="rect">
              <a:avLst/>
            </a:prstGeom>
            <a:noFill/>
            <a:ln>
              <a:noFill/>
            </a:ln>
          </p:spPr>
        </p:pic>
        <p:cxnSp>
          <p:nvCxnSpPr>
            <p:cNvPr id="140" name="Google Shape;140;p17"/>
            <p:cNvCxnSpPr/>
            <p:nvPr/>
          </p:nvCxnSpPr>
          <p:spPr>
            <a:xfrm>
              <a:off x="4817164" y="3845548"/>
              <a:ext cx="1643272" cy="0"/>
            </a:xfrm>
            <a:prstGeom prst="straightConnector1">
              <a:avLst/>
            </a:prstGeom>
            <a:noFill/>
            <a:ln cap="flat" cmpd="sng" w="57150">
              <a:solidFill>
                <a:srgbClr val="002060"/>
              </a:solidFill>
              <a:prstDash val="solid"/>
              <a:miter lim="800000"/>
              <a:headEnd len="sm" w="sm" type="none"/>
              <a:tailEnd len="med" w="med" type="triangle"/>
            </a:ln>
          </p:spPr>
        </p:cxnSp>
      </p:grpSp>
      <p:grpSp>
        <p:nvGrpSpPr>
          <p:cNvPr id="141" name="Google Shape;141;p17"/>
          <p:cNvGrpSpPr/>
          <p:nvPr/>
        </p:nvGrpSpPr>
        <p:grpSpPr>
          <a:xfrm>
            <a:off x="5546036" y="4729927"/>
            <a:ext cx="4620128" cy="1247107"/>
            <a:chOff x="5546036" y="5062634"/>
            <a:chExt cx="3774427" cy="914400"/>
          </a:xfrm>
        </p:grpSpPr>
        <p:pic>
          <p:nvPicPr>
            <p:cNvPr descr="Smiling face with no fill" id="142" name="Google Shape;142;p17"/>
            <p:cNvPicPr preferRelativeResize="0"/>
            <p:nvPr/>
          </p:nvPicPr>
          <p:blipFill rotWithShape="1">
            <a:blip r:embed="rId7">
              <a:alphaModFix/>
            </a:blip>
            <a:srcRect b="0" l="0" r="0" t="0"/>
            <a:stretch/>
          </p:blipFill>
          <p:spPr>
            <a:xfrm>
              <a:off x="8406063" y="5062634"/>
              <a:ext cx="914400" cy="914400"/>
            </a:xfrm>
            <a:prstGeom prst="rect">
              <a:avLst/>
            </a:prstGeom>
            <a:noFill/>
            <a:ln>
              <a:noFill/>
            </a:ln>
          </p:spPr>
        </p:pic>
        <p:pic>
          <p:nvPicPr>
            <p:cNvPr descr="Tiger" id="143" name="Google Shape;143;p17"/>
            <p:cNvPicPr preferRelativeResize="0"/>
            <p:nvPr/>
          </p:nvPicPr>
          <p:blipFill rotWithShape="1">
            <a:blip r:embed="rId8">
              <a:alphaModFix/>
            </a:blip>
            <a:srcRect b="0" l="0" r="0" t="0"/>
            <a:stretch/>
          </p:blipFill>
          <p:spPr>
            <a:xfrm>
              <a:off x="5546036" y="5062634"/>
              <a:ext cx="914400" cy="914400"/>
            </a:xfrm>
            <a:prstGeom prst="rect">
              <a:avLst/>
            </a:prstGeom>
            <a:noFill/>
            <a:ln>
              <a:noFill/>
            </a:ln>
          </p:spPr>
        </p:pic>
        <p:cxnSp>
          <p:nvCxnSpPr>
            <p:cNvPr id="144" name="Google Shape;144;p17"/>
            <p:cNvCxnSpPr/>
            <p:nvPr/>
          </p:nvCxnSpPr>
          <p:spPr>
            <a:xfrm>
              <a:off x="6586330" y="5519834"/>
              <a:ext cx="1643272" cy="0"/>
            </a:xfrm>
            <a:prstGeom prst="straightConnector1">
              <a:avLst/>
            </a:prstGeom>
            <a:noFill/>
            <a:ln cap="flat" cmpd="sng" w="57150">
              <a:solidFill>
                <a:srgbClr val="002060"/>
              </a:solidFill>
              <a:prstDash val="solid"/>
              <a:miter lim="800000"/>
              <a:headEnd len="sm" w="sm" type="none"/>
              <a:tailEnd len="med" w="med" type="triangle"/>
            </a:ln>
          </p:spPr>
        </p:cxn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2060"/>
        </a:solidFill>
      </p:bgPr>
    </p:bg>
    <p:spTree>
      <p:nvGrpSpPr>
        <p:cNvPr id="149" name="Shape 149"/>
        <p:cNvGrpSpPr/>
        <p:nvPr/>
      </p:nvGrpSpPr>
      <p:grpSpPr>
        <a:xfrm>
          <a:off x="0" y="0"/>
          <a:ext cx="0" cy="0"/>
          <a:chOff x="0" y="0"/>
          <a:chExt cx="0" cy="0"/>
        </a:xfrm>
      </p:grpSpPr>
      <p:sp>
        <p:nvSpPr>
          <p:cNvPr id="150" name="Google Shape;150;p18"/>
          <p:cNvSpPr/>
          <p:nvPr/>
        </p:nvSpPr>
        <p:spPr>
          <a:xfrm>
            <a:off x="838200" y="5209169"/>
            <a:ext cx="1240865"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5400" u="none" cap="none" strike="noStrike">
                <a:solidFill>
                  <a:schemeClr val="accent1"/>
                </a:solidFill>
                <a:latin typeface="Calibri"/>
                <a:ea typeface="Calibri"/>
                <a:cs typeface="Calibri"/>
                <a:sym typeface="Calibri"/>
              </a:rPr>
              <a:t>A</a:t>
            </a:r>
            <a:endParaRPr/>
          </a:p>
        </p:txBody>
      </p:sp>
      <p:sp>
        <p:nvSpPr>
          <p:cNvPr id="151" name="Google Shape;151;p18"/>
          <p:cNvSpPr/>
          <p:nvPr/>
        </p:nvSpPr>
        <p:spPr>
          <a:xfrm>
            <a:off x="4326648" y="5234701"/>
            <a:ext cx="1240865"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5400" u="none" cap="none" strike="noStrike">
                <a:solidFill>
                  <a:schemeClr val="accent1"/>
                </a:solidFill>
                <a:latin typeface="Calibri"/>
                <a:ea typeface="Calibri"/>
                <a:cs typeface="Calibri"/>
                <a:sym typeface="Calibri"/>
              </a:rPr>
              <a:t>B</a:t>
            </a:r>
            <a:endParaRPr/>
          </a:p>
        </p:txBody>
      </p:sp>
      <p:sp>
        <p:nvSpPr>
          <p:cNvPr id="152" name="Google Shape;152;p18"/>
          <p:cNvSpPr/>
          <p:nvPr/>
        </p:nvSpPr>
        <p:spPr>
          <a:xfrm>
            <a:off x="7815096" y="5234701"/>
            <a:ext cx="1240865"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5400" u="none" cap="none" strike="noStrike">
                <a:solidFill>
                  <a:schemeClr val="accent1"/>
                </a:solidFill>
                <a:latin typeface="Calibri"/>
                <a:ea typeface="Calibri"/>
                <a:cs typeface="Calibri"/>
                <a:sym typeface="Calibri"/>
              </a:rPr>
              <a:t>C</a:t>
            </a:r>
            <a:endParaRPr/>
          </a:p>
        </p:txBody>
      </p:sp>
      <p:pic>
        <p:nvPicPr>
          <p:cNvPr id="153" name="Google Shape;153;p18"/>
          <p:cNvPicPr preferRelativeResize="0"/>
          <p:nvPr/>
        </p:nvPicPr>
        <p:blipFill rotWithShape="1">
          <a:blip r:embed="rId3">
            <a:alphaModFix/>
          </a:blip>
          <a:srcRect b="0" l="0" r="0" t="0"/>
          <a:stretch/>
        </p:blipFill>
        <p:spPr>
          <a:xfrm>
            <a:off x="149807" y="1970837"/>
            <a:ext cx="2916320" cy="2916320"/>
          </a:xfrm>
          <a:prstGeom prst="rect">
            <a:avLst/>
          </a:prstGeom>
          <a:noFill/>
          <a:ln>
            <a:noFill/>
          </a:ln>
        </p:spPr>
      </p:pic>
      <p:sp>
        <p:nvSpPr>
          <p:cNvPr id="154" name="Google Shape;154;p18"/>
          <p:cNvSpPr/>
          <p:nvPr/>
        </p:nvSpPr>
        <p:spPr>
          <a:xfrm>
            <a:off x="10255232" y="5206031"/>
            <a:ext cx="1240865" cy="92333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0" lang="en-US" sz="5400" u="none" cap="none" strike="noStrike">
                <a:solidFill>
                  <a:schemeClr val="accent1"/>
                </a:solidFill>
                <a:latin typeface="Calibri"/>
                <a:ea typeface="Calibri"/>
                <a:cs typeface="Calibri"/>
                <a:sym typeface="Calibri"/>
              </a:rPr>
              <a:t>D</a:t>
            </a:r>
            <a:endParaRPr/>
          </a:p>
        </p:txBody>
      </p:sp>
      <p:pic>
        <p:nvPicPr>
          <p:cNvPr id="155" name="Google Shape;155;p18"/>
          <p:cNvPicPr preferRelativeResize="0"/>
          <p:nvPr/>
        </p:nvPicPr>
        <p:blipFill rotWithShape="1">
          <a:blip r:embed="rId4">
            <a:alphaModFix/>
          </a:blip>
          <a:srcRect b="0" l="0" r="0" t="0"/>
          <a:stretch/>
        </p:blipFill>
        <p:spPr>
          <a:xfrm>
            <a:off x="9709137" y="2012699"/>
            <a:ext cx="2333057" cy="2916321"/>
          </a:xfrm>
          <a:prstGeom prst="rect">
            <a:avLst/>
          </a:prstGeom>
          <a:noFill/>
          <a:ln>
            <a:noFill/>
          </a:ln>
        </p:spPr>
      </p:pic>
      <p:sp>
        <p:nvSpPr>
          <p:cNvPr id="156" name="Google Shape;156;p18"/>
          <p:cNvSpPr txBox="1"/>
          <p:nvPr/>
        </p:nvSpPr>
        <p:spPr>
          <a:xfrm>
            <a:off x="0" y="389194"/>
            <a:ext cx="12210920" cy="1325563"/>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chemeClr val="lt1"/>
              </a:buClr>
              <a:buSzPts val="4400"/>
              <a:buFont typeface="Calibri"/>
              <a:buNone/>
            </a:pPr>
            <a:r>
              <a:rPr b="1" i="0" lang="en-US" sz="4400" u="none" cap="none" strike="noStrike">
                <a:solidFill>
                  <a:schemeClr val="lt1"/>
                </a:solidFill>
                <a:latin typeface="Calibri"/>
                <a:ea typeface="Calibri"/>
                <a:cs typeface="Calibri"/>
                <a:sym typeface="Calibri"/>
              </a:rPr>
              <a:t>How does Affective Empathy relate to Anthropomorphism?</a:t>
            </a:r>
            <a:endParaRPr/>
          </a:p>
        </p:txBody>
      </p:sp>
      <p:pic>
        <p:nvPicPr>
          <p:cNvPr id="157" name="Google Shape;157;p18"/>
          <p:cNvPicPr preferRelativeResize="0"/>
          <p:nvPr/>
        </p:nvPicPr>
        <p:blipFill rotWithShape="1">
          <a:blip r:embed="rId5">
            <a:alphaModFix/>
          </a:blip>
          <a:srcRect b="0" l="0" r="0" t="0"/>
          <a:stretch/>
        </p:blipFill>
        <p:spPr>
          <a:xfrm>
            <a:off x="7435695" y="1991768"/>
            <a:ext cx="2187240" cy="2916320"/>
          </a:xfrm>
          <a:prstGeom prst="rect">
            <a:avLst/>
          </a:prstGeom>
          <a:noFill/>
          <a:ln>
            <a:noFill/>
          </a:ln>
        </p:spPr>
      </p:pic>
      <p:pic>
        <p:nvPicPr>
          <p:cNvPr id="158" name="Google Shape;158;p18"/>
          <p:cNvPicPr preferRelativeResize="0"/>
          <p:nvPr/>
        </p:nvPicPr>
        <p:blipFill rotWithShape="1">
          <a:blip r:embed="rId6">
            <a:alphaModFix/>
          </a:blip>
          <a:srcRect b="0" l="0" r="0" t="0"/>
          <a:stretch/>
        </p:blipFill>
        <p:spPr>
          <a:xfrm>
            <a:off x="3092611" y="2027034"/>
            <a:ext cx="4290185" cy="286012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3864"/>
              </a:buClr>
              <a:buSzPts val="4400"/>
              <a:buFont typeface="Calibri"/>
              <a:buNone/>
            </a:pPr>
            <a:r>
              <a:rPr lang="en-US">
                <a:solidFill>
                  <a:srgbClr val="1F3864"/>
                </a:solidFill>
                <a:latin typeface="Calibri"/>
                <a:ea typeface="Calibri"/>
                <a:cs typeface="Calibri"/>
                <a:sym typeface="Calibri"/>
              </a:rPr>
              <a:t>Why do some animals elicit more empathy? </a:t>
            </a:r>
            <a:endParaRPr/>
          </a:p>
        </p:txBody>
      </p:sp>
      <p:grpSp>
        <p:nvGrpSpPr>
          <p:cNvPr id="165" name="Google Shape;165;p19"/>
          <p:cNvGrpSpPr/>
          <p:nvPr/>
        </p:nvGrpSpPr>
        <p:grpSpPr>
          <a:xfrm>
            <a:off x="296447" y="1605952"/>
            <a:ext cx="3220685" cy="2964424"/>
            <a:chOff x="838200" y="1438526"/>
            <a:chExt cx="2574900" cy="2336400"/>
          </a:xfrm>
        </p:grpSpPr>
        <p:sp>
          <p:nvSpPr>
            <p:cNvPr id="166" name="Google Shape;166;p19"/>
            <p:cNvSpPr/>
            <p:nvPr/>
          </p:nvSpPr>
          <p:spPr>
            <a:xfrm>
              <a:off x="838200" y="1438526"/>
              <a:ext cx="2574900" cy="2336400"/>
            </a:xfrm>
            <a:prstGeom prst="rect">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chemeClr val="lt1"/>
                  </a:solidFill>
                  <a:latin typeface="Calibri"/>
                  <a:ea typeface="Calibri"/>
                  <a:cs typeface="Calibri"/>
                  <a:sym typeface="Calibri"/>
                </a:rPr>
                <a:t>AGENCY</a:t>
              </a:r>
              <a:endParaRPr/>
            </a:p>
            <a:p>
              <a:pPr indent="0" lvl="0" marL="0" marR="0" rtl="0" algn="ctr">
                <a:spcBef>
                  <a:spcPts val="0"/>
                </a:spcBef>
                <a:spcAft>
                  <a:spcPts val="0"/>
                </a:spcAft>
                <a:buNone/>
              </a:pPr>
              <a:r>
                <a:t/>
              </a:r>
              <a:endParaRPr b="0" i="0" sz="3600" u="none" cap="none" strike="noStrike">
                <a:solidFill>
                  <a:schemeClr val="lt1"/>
                </a:solidFill>
                <a:latin typeface="Calibri"/>
                <a:ea typeface="Calibri"/>
                <a:cs typeface="Calibri"/>
                <a:sym typeface="Calibri"/>
              </a:endParaRPr>
            </a:p>
          </p:txBody>
        </p:sp>
        <p:pic>
          <p:nvPicPr>
            <p:cNvPr descr="Gorilla" id="167" name="Google Shape;167;p19"/>
            <p:cNvPicPr preferRelativeResize="0"/>
            <p:nvPr/>
          </p:nvPicPr>
          <p:blipFill rotWithShape="1">
            <a:blip r:embed="rId3">
              <a:alphaModFix/>
            </a:blip>
            <a:srcRect b="0" l="0" r="0" t="0"/>
            <a:stretch/>
          </p:blipFill>
          <p:spPr>
            <a:xfrm>
              <a:off x="1668379" y="2798743"/>
              <a:ext cx="914400" cy="914400"/>
            </a:xfrm>
            <a:prstGeom prst="rect">
              <a:avLst/>
            </a:prstGeom>
            <a:noFill/>
            <a:ln>
              <a:noFill/>
            </a:ln>
          </p:spPr>
        </p:pic>
      </p:grpSp>
      <p:grpSp>
        <p:nvGrpSpPr>
          <p:cNvPr id="168" name="Google Shape;168;p19"/>
          <p:cNvGrpSpPr/>
          <p:nvPr/>
        </p:nvGrpSpPr>
        <p:grpSpPr>
          <a:xfrm>
            <a:off x="1981204" y="4036577"/>
            <a:ext cx="5033100" cy="2336400"/>
            <a:chOff x="804109" y="4156367"/>
            <a:chExt cx="5033100" cy="2336400"/>
          </a:xfrm>
        </p:grpSpPr>
        <p:sp>
          <p:nvSpPr>
            <p:cNvPr id="169" name="Google Shape;169;p19"/>
            <p:cNvSpPr/>
            <p:nvPr/>
          </p:nvSpPr>
          <p:spPr>
            <a:xfrm>
              <a:off x="804109" y="4156367"/>
              <a:ext cx="5033100" cy="2336400"/>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chemeClr val="lt1"/>
                  </a:solidFill>
                  <a:latin typeface="Calibri"/>
                  <a:ea typeface="Calibri"/>
                  <a:cs typeface="Calibri"/>
                  <a:sym typeface="Calibri"/>
                </a:rPr>
                <a:t>COHERENCE</a:t>
              </a:r>
              <a:endParaRPr/>
            </a:p>
          </p:txBody>
        </p:sp>
        <p:pic>
          <p:nvPicPr>
            <p:cNvPr descr="Lion" id="170" name="Google Shape;170;p19"/>
            <p:cNvPicPr preferRelativeResize="0"/>
            <p:nvPr/>
          </p:nvPicPr>
          <p:blipFill rotWithShape="1">
            <a:blip r:embed="rId4">
              <a:alphaModFix/>
            </a:blip>
            <a:srcRect b="0" l="0" r="0" t="0"/>
            <a:stretch/>
          </p:blipFill>
          <p:spPr>
            <a:xfrm>
              <a:off x="2863514" y="4646571"/>
              <a:ext cx="914400" cy="914400"/>
            </a:xfrm>
            <a:prstGeom prst="rect">
              <a:avLst/>
            </a:prstGeom>
            <a:noFill/>
            <a:ln>
              <a:noFill/>
            </a:ln>
          </p:spPr>
        </p:pic>
      </p:grpSp>
      <p:grpSp>
        <p:nvGrpSpPr>
          <p:cNvPr id="171" name="Google Shape;171;p19"/>
          <p:cNvGrpSpPr/>
          <p:nvPr/>
        </p:nvGrpSpPr>
        <p:grpSpPr>
          <a:xfrm>
            <a:off x="4002304" y="1388655"/>
            <a:ext cx="5033302" cy="3625706"/>
            <a:chOff x="4946986" y="1081318"/>
            <a:chExt cx="4237500" cy="2964600"/>
          </a:xfrm>
        </p:grpSpPr>
        <p:sp>
          <p:nvSpPr>
            <p:cNvPr id="172" name="Google Shape;172;p19"/>
            <p:cNvSpPr/>
            <p:nvPr/>
          </p:nvSpPr>
          <p:spPr>
            <a:xfrm>
              <a:off x="4946986" y="1081318"/>
              <a:ext cx="4237500" cy="2964600"/>
            </a:xfrm>
            <a:prstGeom prst="diamond">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br>
                <a:rPr b="0" i="0" lang="en-US" sz="3600" u="none" cap="none" strike="noStrike">
                  <a:solidFill>
                    <a:schemeClr val="lt1"/>
                  </a:solidFill>
                  <a:latin typeface="Calibri"/>
                  <a:ea typeface="Calibri"/>
                  <a:cs typeface="Calibri"/>
                  <a:sym typeface="Calibri"/>
                </a:rPr>
              </a:br>
              <a:r>
                <a:rPr b="0" i="0" lang="en-US" sz="3600" u="none" cap="none" strike="noStrike">
                  <a:solidFill>
                    <a:schemeClr val="lt1"/>
                  </a:solidFill>
                  <a:latin typeface="Calibri"/>
                  <a:ea typeface="Calibri"/>
                  <a:cs typeface="Calibri"/>
                  <a:sym typeface="Calibri"/>
                </a:rPr>
                <a:t>AFFECTIVITY</a:t>
              </a:r>
              <a:endParaRPr/>
            </a:p>
          </p:txBody>
        </p:sp>
        <p:pic>
          <p:nvPicPr>
            <p:cNvPr descr="Owl" id="173" name="Google Shape;173;p19"/>
            <p:cNvPicPr preferRelativeResize="0"/>
            <p:nvPr/>
          </p:nvPicPr>
          <p:blipFill rotWithShape="1">
            <a:blip r:embed="rId5">
              <a:alphaModFix/>
            </a:blip>
            <a:srcRect b="0" l="0" r="0" t="0"/>
            <a:stretch/>
          </p:blipFill>
          <p:spPr>
            <a:xfrm>
              <a:off x="6608550" y="1539832"/>
              <a:ext cx="914400" cy="914400"/>
            </a:xfrm>
            <a:prstGeom prst="rect">
              <a:avLst/>
            </a:prstGeom>
            <a:noFill/>
            <a:ln>
              <a:noFill/>
            </a:ln>
          </p:spPr>
        </p:pic>
      </p:grpSp>
      <p:grpSp>
        <p:nvGrpSpPr>
          <p:cNvPr id="174" name="Google Shape;174;p19"/>
          <p:cNvGrpSpPr/>
          <p:nvPr/>
        </p:nvGrpSpPr>
        <p:grpSpPr>
          <a:xfrm>
            <a:off x="8189847" y="3088200"/>
            <a:ext cx="3705600" cy="3625500"/>
            <a:chOff x="7471613" y="3152274"/>
            <a:chExt cx="3705600" cy="3625500"/>
          </a:xfrm>
        </p:grpSpPr>
        <p:sp>
          <p:nvSpPr>
            <p:cNvPr id="175" name="Google Shape;175;p19"/>
            <p:cNvSpPr/>
            <p:nvPr/>
          </p:nvSpPr>
          <p:spPr>
            <a:xfrm>
              <a:off x="7471613" y="3152274"/>
              <a:ext cx="3705600" cy="3625500"/>
            </a:xfrm>
            <a:prstGeom prst="ellipse">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chemeClr val="lt1"/>
                  </a:solidFill>
                  <a:latin typeface="Calibri"/>
                  <a:ea typeface="Calibri"/>
                  <a:cs typeface="Calibri"/>
                  <a:sym typeface="Calibri"/>
                </a:rPr>
                <a:t>CONTINUITY</a:t>
              </a:r>
              <a:endParaRPr/>
            </a:p>
          </p:txBody>
        </p:sp>
        <p:pic>
          <p:nvPicPr>
            <p:cNvPr descr="Goat" id="176" name="Google Shape;176;p19"/>
            <p:cNvPicPr preferRelativeResize="0"/>
            <p:nvPr/>
          </p:nvPicPr>
          <p:blipFill rotWithShape="1">
            <a:blip r:embed="rId6">
              <a:alphaModFix/>
            </a:blip>
            <a:srcRect b="0" l="0" r="0" t="0"/>
            <a:stretch/>
          </p:blipFill>
          <p:spPr>
            <a:xfrm>
              <a:off x="8867275" y="5318062"/>
              <a:ext cx="914400" cy="914400"/>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2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3864"/>
              </a:buClr>
              <a:buSzPts val="4400"/>
              <a:buFont typeface="Calibri"/>
              <a:buNone/>
            </a:pPr>
            <a:r>
              <a:rPr lang="en-US">
                <a:solidFill>
                  <a:srgbClr val="1F3864"/>
                </a:solidFill>
                <a:latin typeface="Calibri"/>
                <a:ea typeface="Calibri"/>
                <a:cs typeface="Calibri"/>
                <a:sym typeface="Calibri"/>
              </a:rPr>
              <a:t>Why do some animals elicit more empathy? </a:t>
            </a:r>
            <a:endParaRPr/>
          </a:p>
        </p:txBody>
      </p:sp>
      <p:grpSp>
        <p:nvGrpSpPr>
          <p:cNvPr id="183" name="Google Shape;183;p20"/>
          <p:cNvGrpSpPr/>
          <p:nvPr/>
        </p:nvGrpSpPr>
        <p:grpSpPr>
          <a:xfrm>
            <a:off x="296429" y="1605934"/>
            <a:ext cx="3220453" cy="2964532"/>
            <a:chOff x="838200" y="1438526"/>
            <a:chExt cx="2574758" cy="2336508"/>
          </a:xfrm>
        </p:grpSpPr>
        <p:sp>
          <p:nvSpPr>
            <p:cNvPr id="184" name="Google Shape;184;p20"/>
            <p:cNvSpPr/>
            <p:nvPr/>
          </p:nvSpPr>
          <p:spPr>
            <a:xfrm>
              <a:off x="838200" y="1438526"/>
              <a:ext cx="2574758" cy="2336508"/>
            </a:xfrm>
            <a:prstGeom prst="rect">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chemeClr val="lt1"/>
                  </a:solidFill>
                  <a:latin typeface="Calibri"/>
                  <a:ea typeface="Calibri"/>
                  <a:cs typeface="Calibri"/>
                  <a:sym typeface="Calibri"/>
                </a:rPr>
                <a:t>AGENCY</a:t>
              </a:r>
              <a:endParaRPr/>
            </a:p>
            <a:p>
              <a:pPr indent="0" lvl="0" marL="0" marR="0" rtl="0" algn="ctr">
                <a:spcBef>
                  <a:spcPts val="0"/>
                </a:spcBef>
                <a:spcAft>
                  <a:spcPts val="0"/>
                </a:spcAft>
                <a:buNone/>
              </a:pPr>
              <a:r>
                <a:t/>
              </a:r>
              <a:endParaRPr b="0" i="0" sz="3600" u="none" cap="none" strike="noStrike">
                <a:solidFill>
                  <a:schemeClr val="lt1"/>
                </a:solidFill>
                <a:latin typeface="Calibri"/>
                <a:ea typeface="Calibri"/>
                <a:cs typeface="Calibri"/>
                <a:sym typeface="Calibri"/>
              </a:endParaRPr>
            </a:p>
          </p:txBody>
        </p:sp>
        <p:pic>
          <p:nvPicPr>
            <p:cNvPr descr="Gorilla" id="185" name="Google Shape;185;p20"/>
            <p:cNvPicPr preferRelativeResize="0"/>
            <p:nvPr/>
          </p:nvPicPr>
          <p:blipFill rotWithShape="1">
            <a:blip r:embed="rId3">
              <a:alphaModFix/>
            </a:blip>
            <a:srcRect b="0" l="0" r="0" t="0"/>
            <a:stretch/>
          </p:blipFill>
          <p:spPr>
            <a:xfrm>
              <a:off x="1668379" y="2798743"/>
              <a:ext cx="914400" cy="914400"/>
            </a:xfrm>
            <a:prstGeom prst="rect">
              <a:avLst/>
            </a:prstGeom>
            <a:noFill/>
            <a:ln>
              <a:noFill/>
            </a:ln>
          </p:spPr>
        </p:pic>
      </p:grpSp>
      <p:sp>
        <p:nvSpPr>
          <p:cNvPr id="186" name="Google Shape;186;p20"/>
          <p:cNvSpPr/>
          <p:nvPr/>
        </p:nvSpPr>
        <p:spPr>
          <a:xfrm>
            <a:off x="4002154" y="1388602"/>
            <a:ext cx="5033210" cy="3625476"/>
          </a:xfrm>
          <a:prstGeom prst="diamond">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br>
              <a:rPr b="0" i="0" lang="en-US" sz="3600" u="none" cap="none" strike="noStrike">
                <a:solidFill>
                  <a:schemeClr val="lt1"/>
                </a:solidFill>
                <a:latin typeface="Calibri"/>
                <a:ea typeface="Calibri"/>
                <a:cs typeface="Calibri"/>
                <a:sym typeface="Calibri"/>
              </a:rPr>
            </a:br>
            <a:r>
              <a:rPr b="0" i="0" lang="en-US" sz="3600" u="none" cap="none" strike="noStrike">
                <a:solidFill>
                  <a:schemeClr val="lt1"/>
                </a:solidFill>
                <a:latin typeface="Calibri"/>
                <a:ea typeface="Calibri"/>
                <a:cs typeface="Calibri"/>
                <a:sym typeface="Calibri"/>
              </a:rPr>
              <a:t>AFFECTIVITY</a:t>
            </a:r>
            <a:endParaRPr/>
          </a:p>
        </p:txBody>
      </p:sp>
      <p:pic>
        <p:nvPicPr>
          <p:cNvPr descr="Lion" id="187" name="Google Shape;187;p20"/>
          <p:cNvPicPr preferRelativeResize="0"/>
          <p:nvPr/>
        </p:nvPicPr>
        <p:blipFill rotWithShape="1">
          <a:blip r:embed="rId4">
            <a:alphaModFix/>
          </a:blip>
          <a:srcRect b="0" l="0" r="0" t="0"/>
          <a:stretch/>
        </p:blipFill>
        <p:spPr>
          <a:xfrm>
            <a:off x="6061784" y="2186981"/>
            <a:ext cx="914400" cy="914400"/>
          </a:xfrm>
          <a:prstGeom prst="rect">
            <a:avLst/>
          </a:prstGeom>
          <a:noFill/>
          <a:ln>
            <a:noFill/>
          </a:ln>
        </p:spPr>
      </p:pic>
      <p:grpSp>
        <p:nvGrpSpPr>
          <p:cNvPr id="188" name="Google Shape;188;p20"/>
          <p:cNvGrpSpPr/>
          <p:nvPr/>
        </p:nvGrpSpPr>
        <p:grpSpPr>
          <a:xfrm>
            <a:off x="8292909" y="3174179"/>
            <a:ext cx="3705724" cy="3625476"/>
            <a:chOff x="7471613" y="3152274"/>
            <a:chExt cx="3705724" cy="3625476"/>
          </a:xfrm>
        </p:grpSpPr>
        <p:sp>
          <p:nvSpPr>
            <p:cNvPr id="189" name="Google Shape;189;p20"/>
            <p:cNvSpPr/>
            <p:nvPr/>
          </p:nvSpPr>
          <p:spPr>
            <a:xfrm>
              <a:off x="7471613" y="3152274"/>
              <a:ext cx="3705724" cy="3625476"/>
            </a:xfrm>
            <a:prstGeom prst="ellipse">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chemeClr val="lt1"/>
                  </a:solidFill>
                  <a:latin typeface="Calibri"/>
                  <a:ea typeface="Calibri"/>
                  <a:cs typeface="Calibri"/>
                  <a:sym typeface="Calibri"/>
                </a:rPr>
                <a:t>CONTINUITY</a:t>
              </a:r>
              <a:endParaRPr/>
            </a:p>
          </p:txBody>
        </p:sp>
        <p:pic>
          <p:nvPicPr>
            <p:cNvPr descr="Goat" id="190" name="Google Shape;190;p20"/>
            <p:cNvPicPr preferRelativeResize="0"/>
            <p:nvPr/>
          </p:nvPicPr>
          <p:blipFill rotWithShape="1">
            <a:blip r:embed="rId5">
              <a:alphaModFix/>
            </a:blip>
            <a:srcRect b="0" l="0" r="0" t="0"/>
            <a:stretch/>
          </p:blipFill>
          <p:spPr>
            <a:xfrm>
              <a:off x="8867275" y="5318062"/>
              <a:ext cx="914400" cy="914400"/>
            </a:xfrm>
            <a:prstGeom prst="rect">
              <a:avLst/>
            </a:prstGeom>
            <a:noFill/>
            <a:ln>
              <a:noFill/>
            </a:ln>
          </p:spPr>
        </p:pic>
      </p:grpSp>
      <p:grpSp>
        <p:nvGrpSpPr>
          <p:cNvPr id="191" name="Google Shape;191;p20"/>
          <p:cNvGrpSpPr/>
          <p:nvPr/>
        </p:nvGrpSpPr>
        <p:grpSpPr>
          <a:xfrm>
            <a:off x="1981204" y="4036577"/>
            <a:ext cx="5033210" cy="2336508"/>
            <a:chOff x="1981204" y="4036577"/>
            <a:chExt cx="5033210" cy="2336508"/>
          </a:xfrm>
        </p:grpSpPr>
        <p:sp>
          <p:nvSpPr>
            <p:cNvPr id="192" name="Google Shape;192;p20"/>
            <p:cNvSpPr/>
            <p:nvPr/>
          </p:nvSpPr>
          <p:spPr>
            <a:xfrm>
              <a:off x="1981204" y="4036577"/>
              <a:ext cx="5033210" cy="2336508"/>
            </a:xfrm>
            <a:prstGeom prst="triangle">
              <a:avLst>
                <a:gd fmla="val 50000" name="adj"/>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US" sz="3600" u="none" cap="none" strike="noStrike">
                  <a:solidFill>
                    <a:schemeClr val="lt1"/>
                  </a:solidFill>
                  <a:latin typeface="Calibri"/>
                  <a:ea typeface="Calibri"/>
                  <a:cs typeface="Calibri"/>
                  <a:sym typeface="Calibri"/>
                </a:rPr>
                <a:t>COHERENCE</a:t>
              </a:r>
              <a:endParaRPr/>
            </a:p>
          </p:txBody>
        </p:sp>
        <p:pic>
          <p:nvPicPr>
            <p:cNvPr descr="Owl" id="193" name="Google Shape;193;p20"/>
            <p:cNvPicPr preferRelativeResize="0"/>
            <p:nvPr/>
          </p:nvPicPr>
          <p:blipFill rotWithShape="1">
            <a:blip r:embed="rId6">
              <a:alphaModFix/>
            </a:blip>
            <a:srcRect b="0" l="0" r="0" t="0"/>
            <a:stretch/>
          </p:blipFill>
          <p:spPr>
            <a:xfrm>
              <a:off x="4002309" y="4507368"/>
              <a:ext cx="1086125" cy="1118312"/>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1F3864"/>
              </a:buClr>
              <a:buSzPts val="3959"/>
              <a:buFont typeface="Calibri"/>
              <a:buNone/>
            </a:pPr>
            <a:r>
              <a:rPr b="1" lang="en-US" sz="3959">
                <a:solidFill>
                  <a:srgbClr val="1F3864"/>
                </a:solidFill>
                <a:latin typeface="Calibri"/>
                <a:ea typeface="Calibri"/>
                <a:cs typeface="Calibri"/>
                <a:sym typeface="Calibri"/>
              </a:rPr>
              <a:t>Affectivity</a:t>
            </a:r>
            <a:r>
              <a:rPr lang="en-US" sz="3959">
                <a:solidFill>
                  <a:srgbClr val="1F3864"/>
                </a:solidFill>
                <a:latin typeface="Calibri"/>
                <a:ea typeface="Calibri"/>
                <a:cs typeface="Calibri"/>
                <a:sym typeface="Calibri"/>
              </a:rPr>
              <a:t>: the animal experiences different vitality “modes,” which we interpret as emotions</a:t>
            </a:r>
            <a:endParaRPr/>
          </a:p>
        </p:txBody>
      </p:sp>
      <p:sp>
        <p:nvSpPr>
          <p:cNvPr id="200" name="Google Shape;200;p21"/>
          <p:cNvSpPr txBox="1"/>
          <p:nvPr/>
        </p:nvSpPr>
        <p:spPr>
          <a:xfrm>
            <a:off x="5804452" y="2579903"/>
            <a:ext cx="6387548" cy="2246769"/>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2800" u="none" cap="none" strike="noStrike">
                <a:solidFill>
                  <a:srgbClr val="1F3864"/>
                </a:solidFill>
                <a:latin typeface="Calibri"/>
                <a:ea typeface="Calibri"/>
                <a:cs typeface="Calibri"/>
                <a:sym typeface="Calibri"/>
              </a:rPr>
              <a:t>QUALITIES OF AROUSAL – low to high</a:t>
            </a:r>
            <a:endParaRPr/>
          </a:p>
          <a:p>
            <a:pPr indent="0" lvl="0" marL="0" marR="0" rtl="0" algn="l">
              <a:spcBef>
                <a:spcPts val="0"/>
              </a:spcBef>
              <a:spcAft>
                <a:spcPts val="0"/>
              </a:spcAft>
              <a:buNone/>
            </a:pPr>
            <a:r>
              <a:rPr lang="en-US" sz="2800">
                <a:solidFill>
                  <a:srgbClr val="1F3864"/>
                </a:solidFill>
                <a:latin typeface="Calibri"/>
                <a:ea typeface="Calibri"/>
                <a:cs typeface="Calibri"/>
                <a:sym typeface="Calibri"/>
              </a:rPr>
              <a:t>PATTERNS OF AROUSAL -  variable</a:t>
            </a:r>
            <a:endParaRPr/>
          </a:p>
          <a:p>
            <a:pPr indent="0" lvl="0" marL="0" marR="0" rtl="0" algn="l">
              <a:spcBef>
                <a:spcPts val="0"/>
              </a:spcBef>
              <a:spcAft>
                <a:spcPts val="0"/>
              </a:spcAft>
              <a:buNone/>
            </a:pPr>
            <a:r>
              <a:t/>
            </a:r>
            <a:endParaRPr sz="2800">
              <a:solidFill>
                <a:srgbClr val="1F3864"/>
              </a:solidFill>
              <a:latin typeface="Calibri"/>
              <a:ea typeface="Calibri"/>
              <a:cs typeface="Calibri"/>
              <a:sym typeface="Calibri"/>
            </a:endParaRPr>
          </a:p>
          <a:p>
            <a:pPr indent="0" lvl="0" marL="0" marR="0" rtl="0" algn="l">
              <a:spcBef>
                <a:spcPts val="0"/>
              </a:spcBef>
              <a:spcAft>
                <a:spcPts val="0"/>
              </a:spcAft>
              <a:buNone/>
            </a:pPr>
            <a:r>
              <a:t/>
            </a:r>
            <a:endParaRPr sz="2800">
              <a:solidFill>
                <a:srgbClr val="1F3864"/>
              </a:solidFill>
              <a:latin typeface="Calibri"/>
              <a:ea typeface="Calibri"/>
              <a:cs typeface="Calibri"/>
              <a:sym typeface="Calibri"/>
            </a:endParaRPr>
          </a:p>
          <a:p>
            <a:pPr indent="0" lvl="0" marL="0" marR="0" rtl="0" algn="l">
              <a:spcBef>
                <a:spcPts val="0"/>
              </a:spcBef>
              <a:spcAft>
                <a:spcPts val="0"/>
              </a:spcAft>
              <a:buNone/>
            </a:pPr>
            <a:r>
              <a:t/>
            </a:r>
            <a:endParaRPr sz="2800">
              <a:solidFill>
                <a:schemeClr val="dk1"/>
              </a:solidFill>
              <a:latin typeface="Calibri"/>
              <a:ea typeface="Calibri"/>
              <a:cs typeface="Calibri"/>
              <a:sym typeface="Calibri"/>
            </a:endParaRPr>
          </a:p>
        </p:txBody>
      </p:sp>
      <p:pic>
        <p:nvPicPr>
          <p:cNvPr descr="How to get your Dog to Quit Jumping!! - PatchPuppy.com" id="201" name="Google Shape;201;p21"/>
          <p:cNvPicPr preferRelativeResize="0"/>
          <p:nvPr/>
        </p:nvPicPr>
        <p:blipFill rotWithShape="1">
          <a:blip r:embed="rId3">
            <a:alphaModFix/>
          </a:blip>
          <a:srcRect b="0" l="0" r="0" t="0"/>
          <a:stretch/>
        </p:blipFill>
        <p:spPr>
          <a:xfrm>
            <a:off x="6299746" y="3429000"/>
            <a:ext cx="2595562" cy="3428999"/>
          </a:xfrm>
          <a:prstGeom prst="rect">
            <a:avLst/>
          </a:prstGeom>
          <a:noFill/>
          <a:ln>
            <a:noFill/>
          </a:ln>
        </p:spPr>
      </p:pic>
      <p:pic>
        <p:nvPicPr>
          <p:cNvPr descr="Dog lying on concrete flooring beside wall during daytime | Pikrepo" id="202" name="Google Shape;202;p21"/>
          <p:cNvPicPr preferRelativeResize="0"/>
          <p:nvPr/>
        </p:nvPicPr>
        <p:blipFill rotWithShape="1">
          <a:blip r:embed="rId4">
            <a:alphaModFix/>
          </a:blip>
          <a:srcRect b="0" l="0" r="0" t="0"/>
          <a:stretch/>
        </p:blipFill>
        <p:spPr>
          <a:xfrm>
            <a:off x="8561824" y="5221581"/>
            <a:ext cx="3196404" cy="2019766"/>
          </a:xfrm>
          <a:prstGeom prst="rect">
            <a:avLst/>
          </a:prstGeom>
          <a:noFill/>
          <a:ln>
            <a:noFill/>
          </a:ln>
        </p:spPr>
      </p:pic>
      <p:grpSp>
        <p:nvGrpSpPr>
          <p:cNvPr id="203" name="Google Shape;203;p21"/>
          <p:cNvGrpSpPr/>
          <p:nvPr/>
        </p:nvGrpSpPr>
        <p:grpSpPr>
          <a:xfrm>
            <a:off x="433772" y="2019163"/>
            <a:ext cx="5097869" cy="3625476"/>
            <a:chOff x="433772" y="2019163"/>
            <a:chExt cx="5097869" cy="3625476"/>
          </a:xfrm>
        </p:grpSpPr>
        <p:sp>
          <p:nvSpPr>
            <p:cNvPr id="204" name="Google Shape;204;p21"/>
            <p:cNvSpPr/>
            <p:nvPr/>
          </p:nvSpPr>
          <p:spPr>
            <a:xfrm>
              <a:off x="433772" y="2019163"/>
              <a:ext cx="5097869" cy="3625476"/>
            </a:xfrm>
            <a:prstGeom prst="diamond">
              <a:avLst/>
            </a:prstGeom>
            <a:solidFill>
              <a:srgbClr val="00206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br>
                <a:rPr lang="en-US" sz="3600">
                  <a:solidFill>
                    <a:schemeClr val="lt1"/>
                  </a:solidFill>
                  <a:latin typeface="Calibri"/>
                  <a:ea typeface="Calibri"/>
                  <a:cs typeface="Calibri"/>
                  <a:sym typeface="Calibri"/>
                </a:rPr>
              </a:br>
              <a:r>
                <a:rPr lang="en-US" sz="3600">
                  <a:solidFill>
                    <a:schemeClr val="lt1"/>
                  </a:solidFill>
                  <a:latin typeface="Calibri"/>
                  <a:ea typeface="Calibri"/>
                  <a:cs typeface="Calibri"/>
                  <a:sym typeface="Calibri"/>
                </a:rPr>
                <a:t>AFFECTIVITY</a:t>
              </a:r>
              <a:endParaRPr/>
            </a:p>
          </p:txBody>
        </p:sp>
        <p:pic>
          <p:nvPicPr>
            <p:cNvPr descr="Lion" id="205" name="Google Shape;205;p21"/>
            <p:cNvPicPr preferRelativeResize="0"/>
            <p:nvPr/>
          </p:nvPicPr>
          <p:blipFill rotWithShape="1">
            <a:blip r:embed="rId5">
              <a:alphaModFix/>
            </a:blip>
            <a:srcRect b="0" l="0" r="0" t="0"/>
            <a:stretch/>
          </p:blipFill>
          <p:spPr>
            <a:xfrm>
              <a:off x="2580909" y="2763281"/>
              <a:ext cx="914400" cy="914400"/>
            </a:xfrm>
            <a:prstGeom prst="rect">
              <a:avLst/>
            </a:prstGeom>
            <a:noFill/>
            <a:ln>
              <a:noFill/>
            </a:ln>
          </p:spPr>
        </p:pic>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