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Override3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53" autoAdjust="0"/>
  </p:normalViewPr>
  <p:slideViewPr>
    <p:cSldViewPr snapToGrid="0">
      <p:cViewPr varScale="1">
        <p:scale>
          <a:sx n="104" d="100"/>
          <a:sy n="104" d="100"/>
        </p:scale>
        <p:origin x="166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4570691" y="2087856"/>
            <a:ext cx="4193871" cy="1005472"/>
          </a:xfrm>
          <a:prstGeom prst="rect">
            <a:avLst/>
          </a:prstGeom>
          <a:ln/>
        </p:spPr>
        <p:txBody>
          <a:bodyPr anchor="b" anchorCtr="0"/>
          <a:lstStyle>
            <a:lvl1pPr marL="0" indent="0">
              <a:defRPr sz="21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4570692" y="3197044"/>
            <a:ext cx="4170653" cy="740563"/>
          </a:xfrm>
        </p:spPr>
        <p:txBody>
          <a:bodyPr/>
          <a:lstStyle>
            <a:lvl1pPr marL="0" indent="0">
              <a:buFont typeface="Arial" charset="0"/>
              <a:buNone/>
              <a:defRPr sz="135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3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1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28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46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3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12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End Slide"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1" y="1646899"/>
            <a:ext cx="6329485" cy="6769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80689" y="2407541"/>
            <a:ext cx="6367309" cy="348918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135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5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4570692" y="2087856"/>
            <a:ext cx="4172936" cy="1005472"/>
          </a:xfrm>
          <a:prstGeom prst="rect">
            <a:avLst/>
          </a:prstGeom>
          <a:ln/>
        </p:spPr>
        <p:txBody>
          <a:bodyPr anchor="b" anchorCtr="0"/>
          <a:lstStyle>
            <a:lvl1pPr marL="0" indent="0">
              <a:defRPr sz="21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4570694" y="3197044"/>
            <a:ext cx="4170652" cy="740563"/>
          </a:xfrm>
        </p:spPr>
        <p:txBody>
          <a:bodyPr/>
          <a:lstStyle>
            <a:lvl1pPr marL="0" indent="0">
              <a:buFont typeface="Arial" charset="0"/>
              <a:buNone/>
              <a:defRPr sz="135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9793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04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3959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7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14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29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22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00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Slide"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90601" y="1646899"/>
            <a:ext cx="6329485" cy="6769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80689" y="2407541"/>
            <a:ext cx="6367309" cy="348918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135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61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7DFCC32-FA40-4F9C-A8A9-A310E45CF9E6}" type="slidenum">
              <a:rPr lang="en-US" sz="1350" smtClean="0">
                <a:solidFill>
                  <a:srgbClr val="000000"/>
                </a:solidFill>
              </a:rPr>
              <a:pPr defTabSz="685800">
                <a:defRPr/>
              </a:pPr>
              <a:t>‹#›</a:t>
            </a:fld>
            <a:endParaRPr 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19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783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4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3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34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>
            <a:spLocks noGrp="1"/>
          </p:cNvSpPr>
          <p:nvPr>
            <p:ph type="title"/>
          </p:nvPr>
        </p:nvSpPr>
        <p:spPr>
          <a:xfrm>
            <a:off x="261816" y="446614"/>
            <a:ext cx="8229600" cy="460573"/>
          </a:xfrm>
          <a:prstGeom prst="rect">
            <a:avLst/>
          </a:prstGeom>
        </p:spPr>
        <p:txBody>
          <a:bodyPr vert="horz"/>
          <a:lstStyle>
            <a:lvl1pPr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9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 bwMode="ltGray"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1" y="1646899"/>
            <a:ext cx="6329485" cy="6769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0689" y="2407541"/>
            <a:ext cx="6367309" cy="348918"/>
          </a:xfrm>
          <a:noFill/>
          <a:ln>
            <a:noFill/>
          </a:ln>
          <a:extLst/>
        </p:spPr>
        <p:txBody>
          <a:bodyPr anchor="b"/>
          <a:lstStyle>
            <a:lvl1pPr marL="0" indent="0">
              <a:buNone/>
              <a:defRPr lang="en-US" sz="135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293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ctrTitle"/>
          </p:nvPr>
        </p:nvSpPr>
        <p:spPr>
          <a:xfrm>
            <a:off x="4570692" y="2087856"/>
            <a:ext cx="4172936" cy="1005472"/>
          </a:xfrm>
          <a:prstGeom prst="rect">
            <a:avLst/>
          </a:prstGeom>
          <a:ln/>
        </p:spPr>
        <p:txBody>
          <a:bodyPr anchor="b" anchorCtr="0"/>
          <a:lstStyle>
            <a:lvl1pPr marL="0" indent="0">
              <a:defRPr sz="2100" b="1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651" name="Text Placeholder 2"/>
          <p:cNvSpPr>
            <a:spLocks noGrp="1"/>
          </p:cNvSpPr>
          <p:nvPr>
            <p:ph type="subTitle" idx="1"/>
          </p:nvPr>
        </p:nvSpPr>
        <p:spPr>
          <a:xfrm>
            <a:off x="4570692" y="3197044"/>
            <a:ext cx="4170653" cy="740563"/>
          </a:xfrm>
        </p:spPr>
        <p:txBody>
          <a:bodyPr/>
          <a:lstStyle>
            <a:lvl1pPr marL="0" indent="0">
              <a:buFont typeface="Arial" charset="0"/>
              <a:buNone/>
              <a:defRPr sz="1350" smtClean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04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3900" y="1728789"/>
            <a:ext cx="7696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7042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defTabSz="685800">
              <a:defRPr/>
            </a:pPr>
            <a:fld id="{F964BE05-B084-4EF0-929E-27C4E467D283}" type="datetimeFigureOut">
              <a:rPr lang="en-US" smtClean="0"/>
              <a:pPr defTabSz="685800">
                <a:defRPr/>
              </a:pPr>
              <a:t>10/14/2021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200" kern="1200">
          <a:solidFill>
            <a:schemeClr val="bg1"/>
          </a:solidFill>
          <a:latin typeface="+mj-lt"/>
          <a:ea typeface="+mj-ea"/>
          <a:cs typeface="+mj-cs"/>
        </a:defRPr>
      </a:lvl1pPr>
      <a:lvl2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200">
          <a:solidFill>
            <a:schemeClr val="bg1"/>
          </a:solidFill>
          <a:latin typeface="Arial" charset="0"/>
        </a:defRPr>
      </a:lvl2pPr>
      <a:lvl3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200">
          <a:solidFill>
            <a:schemeClr val="bg1"/>
          </a:solidFill>
          <a:latin typeface="Arial" charset="0"/>
        </a:defRPr>
      </a:lvl3pPr>
      <a:lvl4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200">
          <a:solidFill>
            <a:schemeClr val="bg1"/>
          </a:solidFill>
          <a:latin typeface="Arial" charset="0"/>
        </a:defRPr>
      </a:lvl4pPr>
      <a:lvl5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defRPr sz="1200">
          <a:solidFill>
            <a:schemeClr val="bg1"/>
          </a:solidFill>
          <a:latin typeface="Arial" charset="0"/>
        </a:defRPr>
      </a:lvl5pPr>
      <a:lvl6pPr marL="6000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defRPr sz="1200">
          <a:solidFill>
            <a:schemeClr val="bg1"/>
          </a:solidFill>
          <a:latin typeface="Arial" charset="0"/>
        </a:defRPr>
      </a:lvl6pPr>
      <a:lvl7pPr marL="9429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defRPr sz="1200">
          <a:solidFill>
            <a:schemeClr val="bg1"/>
          </a:solidFill>
          <a:latin typeface="Arial" charset="0"/>
        </a:defRPr>
      </a:lvl7pPr>
      <a:lvl8pPr marL="12858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defRPr sz="1200">
          <a:solidFill>
            <a:schemeClr val="bg1"/>
          </a:solidFill>
          <a:latin typeface="Arial" charset="0"/>
        </a:defRPr>
      </a:lvl8pPr>
      <a:lvl9pPr marL="1628775" indent="-257175" algn="l" rtl="0" eaLnBrk="1" fontAlgn="base" hangingPunct="1">
        <a:spcBef>
          <a:spcPct val="20000"/>
        </a:spcBef>
        <a:spcAft>
          <a:spcPct val="0"/>
        </a:spcAft>
        <a:buFont typeface="Arial" charset="0"/>
        <a:defRPr sz="1200">
          <a:solidFill>
            <a:schemeClr val="bg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–"/>
        <a:defRPr sz="15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•"/>
        <a:defRPr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–"/>
        <a:defRPr sz="12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Font typeface="Arial" pitchFamily="-32" charset="0"/>
        <a:buChar char="»"/>
        <a:defRPr sz="1200" kern="1200">
          <a:solidFill>
            <a:schemeClr val="tx1"/>
          </a:solidFill>
          <a:latin typeface="+mn-lt"/>
          <a:ea typeface="ＭＳ Ｐゴシック" pitchFamily="-32" charset="-128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oJ-CdxWXyTo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ill Sans MT" panose="020B0502020104020203" pitchFamily="34" charset="0"/>
              </a:rPr>
              <a:t>Care for Animals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51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382" y="1937190"/>
            <a:ext cx="5494469" cy="36629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</a:t>
            </a:r>
            <a:r>
              <a:rPr lang="en-US" dirty="0" smtClean="0"/>
              <a:t>nimal </a:t>
            </a:r>
            <a:r>
              <a:rPr lang="en-US" dirty="0"/>
              <a:t>k</a:t>
            </a:r>
            <a:r>
              <a:rPr lang="en-US" dirty="0" smtClean="0"/>
              <a:t>eeper’s life for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010" y="1750807"/>
            <a:ext cx="3642254" cy="24124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you? What kind of job would you like?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6" y="1750807"/>
            <a:ext cx="3500606" cy="2333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11" y="3487091"/>
            <a:ext cx="3619210" cy="241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are individuals, too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88" y="2068606"/>
            <a:ext cx="5319657" cy="354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7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all animals </a:t>
            </a:r>
            <a:r>
              <a:rPr lang="en-US" dirty="0"/>
              <a:t>n</a:t>
            </a:r>
            <a:r>
              <a:rPr lang="en-US" dirty="0" smtClean="0"/>
              <a:t>eed to survive?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4" b="31471"/>
          <a:stretch/>
        </p:blipFill>
        <p:spPr>
          <a:xfrm>
            <a:off x="2376367" y="1930325"/>
            <a:ext cx="4000498" cy="35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thrive when their secondary needs are met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707" y="1860177"/>
            <a:ext cx="5811819" cy="387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Enrichment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2838" y="3172834"/>
            <a:ext cx="7660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hlinkClick r:id="rId2"/>
              </a:rPr>
              <a:t>Enrichment helps animals thrive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094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an Ambassador Animal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02340" y="2680139"/>
            <a:ext cx="71890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Let’s help our animal guest feel comfortable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6065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</a:t>
            </a:r>
            <a:r>
              <a:rPr lang="en-US" dirty="0"/>
              <a:t>h</a:t>
            </a:r>
            <a:r>
              <a:rPr lang="en-US" dirty="0" smtClean="0"/>
              <a:t>elp </a:t>
            </a:r>
            <a:r>
              <a:rPr lang="en-US" dirty="0"/>
              <a:t>a</a:t>
            </a:r>
            <a:r>
              <a:rPr lang="en-US" dirty="0" smtClean="0"/>
              <a:t>nimals?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783" y="1871954"/>
            <a:ext cx="5763666" cy="381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47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PZ_Template(07)2003">
  <a:themeElements>
    <a:clrScheme name="Office Theme 3">
      <a:dk1>
        <a:srgbClr val="000000"/>
      </a:dk1>
      <a:lt1>
        <a:srgbClr val="FFFFFF"/>
      </a:lt1>
      <a:dk2>
        <a:srgbClr val="92C82A"/>
      </a:dk2>
      <a:lt2>
        <a:srgbClr val="4D4D4D"/>
      </a:lt2>
      <a:accent1>
        <a:srgbClr val="F99D31"/>
      </a:accent1>
      <a:accent2>
        <a:srgbClr val="00A0A5"/>
      </a:accent2>
      <a:accent3>
        <a:srgbClr val="FFFFFF"/>
      </a:accent3>
      <a:accent4>
        <a:srgbClr val="000000"/>
      </a:accent4>
      <a:accent5>
        <a:srgbClr val="FBCCAD"/>
      </a:accent5>
      <a:accent6>
        <a:srgbClr val="009195"/>
      </a:accent6>
      <a:hlink>
        <a:srgbClr val="92C83E"/>
      </a:hlink>
      <a:folHlink>
        <a:srgbClr val="00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949C"/>
        </a:dk2>
        <a:lt2>
          <a:srgbClr val="EEECE1"/>
        </a:lt2>
        <a:accent1>
          <a:srgbClr val="00949C"/>
        </a:accent1>
        <a:accent2>
          <a:srgbClr val="CE7106"/>
        </a:accent2>
        <a:accent3>
          <a:srgbClr val="FFFFFF"/>
        </a:accent3>
        <a:accent4>
          <a:srgbClr val="000000"/>
        </a:accent4>
        <a:accent5>
          <a:srgbClr val="AAC8CB"/>
        </a:accent5>
        <a:accent6>
          <a:srgbClr val="BA6605"/>
        </a:accent6>
        <a:hlink>
          <a:srgbClr val="00676C"/>
        </a:hlink>
        <a:folHlink>
          <a:srgbClr val="0083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00676C"/>
        </a:hlink>
        <a:folHlink>
          <a:srgbClr val="ADD5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92C82A"/>
        </a:dk2>
        <a:lt2>
          <a:srgbClr val="4D4D4D"/>
        </a:lt2>
        <a:accent1>
          <a:srgbClr val="F99D31"/>
        </a:accent1>
        <a:accent2>
          <a:srgbClr val="00A0A5"/>
        </a:accent2>
        <a:accent3>
          <a:srgbClr val="FFFFFF"/>
        </a:accent3>
        <a:accent4>
          <a:srgbClr val="000000"/>
        </a:accent4>
        <a:accent5>
          <a:srgbClr val="FBCCAD"/>
        </a:accent5>
        <a:accent6>
          <a:srgbClr val="009195"/>
        </a:accent6>
        <a:hlink>
          <a:srgbClr val="92C83E"/>
        </a:hlink>
        <a:folHlink>
          <a:srgbClr val="00777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2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ppt/theme/themeOverride3.xml><?xml version="1.0" encoding="utf-8"?>
<a:themeOverride xmlns:a="http://schemas.openxmlformats.org/drawingml/2006/main">
  <a:clrScheme name="zoo">
    <a:dk1>
      <a:sysClr val="windowText" lastClr="000000"/>
    </a:dk1>
    <a:lt1>
      <a:sysClr val="window" lastClr="FFFFFF"/>
    </a:lt1>
    <a:dk2>
      <a:srgbClr val="00949C"/>
    </a:dk2>
    <a:lt2>
      <a:srgbClr val="EEECE1"/>
    </a:lt2>
    <a:accent1>
      <a:srgbClr val="00949C"/>
    </a:accent1>
    <a:accent2>
      <a:srgbClr val="CE7106"/>
    </a:accent2>
    <a:accent3>
      <a:srgbClr val="4B9021"/>
    </a:accent3>
    <a:accent4>
      <a:srgbClr val="4C9FB7"/>
    </a:accent4>
    <a:accent5>
      <a:srgbClr val="4BACC6"/>
    </a:accent5>
    <a:accent6>
      <a:srgbClr val="E1A461"/>
    </a:accent6>
    <a:hlink>
      <a:srgbClr val="00676C"/>
    </a:hlink>
    <a:folHlink>
      <a:srgbClr val="00838A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ECC1D1ABF9514F8FBADB246F357791" ma:contentTypeVersion="14" ma:contentTypeDescription="Create a new document." ma:contentTypeScope="" ma:versionID="e405f2ca639666fa800d583668eb55f4">
  <xsd:schema xmlns:xsd="http://www.w3.org/2001/XMLSchema" xmlns:xs="http://www.w3.org/2001/XMLSchema" xmlns:p="http://schemas.microsoft.com/office/2006/metadata/properties" xmlns:ns2="c75e76d8-fb42-48b8-87bf-4eea0e1e720f" xmlns:ns3="26c04f2e-a569-4772-b955-8012543e8cda" targetNamespace="http://schemas.microsoft.com/office/2006/metadata/properties" ma:root="true" ma:fieldsID="23aa59f722ec43427ab9786df40de153" ns2:_="" ns3:_="">
    <xsd:import namespace="c75e76d8-fb42-48b8-87bf-4eea0e1e720f"/>
    <xsd:import namespace="26c04f2e-a569-4772-b955-8012543e8c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5e76d8-fb42-48b8-87bf-4eea0e1e72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04f2e-a569-4772-b955-8012543e8cd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A68787-C6E1-42A3-806A-4C53E1D5A872}"/>
</file>

<file path=customXml/itemProps2.xml><?xml version="1.0" encoding="utf-8"?>
<ds:datastoreItem xmlns:ds="http://schemas.openxmlformats.org/officeDocument/2006/customXml" ds:itemID="{8DF1D53E-95E6-49A5-8C04-14991461939B}"/>
</file>

<file path=customXml/itemProps3.xml><?xml version="1.0" encoding="utf-8"?>
<ds:datastoreItem xmlns:ds="http://schemas.openxmlformats.org/officeDocument/2006/customXml" ds:itemID="{E39CC415-E87F-42C2-8421-B1F43BABEB33}"/>
</file>

<file path=docProps/app.xml><?xml version="1.0" encoding="utf-8"?>
<Properties xmlns="http://schemas.openxmlformats.org/officeDocument/2006/extended-properties" xmlns:vt="http://schemas.openxmlformats.org/officeDocument/2006/docPropsVTypes">
  <TotalTime>2171</TotalTime>
  <Words>64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Gill Sans MT</vt:lpstr>
      <vt:lpstr>WPZ_Template(07)2003</vt:lpstr>
      <vt:lpstr>Care for Animals</vt:lpstr>
      <vt:lpstr>An animal keeper’s life for me</vt:lpstr>
      <vt:lpstr>What about you? What kind of job would you like?</vt:lpstr>
      <vt:lpstr>Animals are individuals, too </vt:lpstr>
      <vt:lpstr>What do all animals need to survive?</vt:lpstr>
      <vt:lpstr>Animals thrive when their secondary needs are met</vt:lpstr>
      <vt:lpstr>Enrichment</vt:lpstr>
      <vt:lpstr>Meet an Ambassador Animal</vt:lpstr>
      <vt:lpstr>How will you help animals? </vt:lpstr>
    </vt:vector>
  </TitlesOfParts>
  <Company>Woodland Park Zoo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 for Animals</dc:title>
  <dc:creator>Ylfa Muindi</dc:creator>
  <cp:lastModifiedBy>Laurel Abbotts</cp:lastModifiedBy>
  <cp:revision>8</cp:revision>
  <dcterms:created xsi:type="dcterms:W3CDTF">2018-12-27T23:53:39Z</dcterms:created>
  <dcterms:modified xsi:type="dcterms:W3CDTF">2021-10-14T23:05:07Z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0x010100EDECC1D1ABF9514F8FBADB246F357791</vt:lpwstr>
  </property>
</Properties>
</file>